
<file path=[Content_Types].xml><?xml version="1.0" encoding="utf-8"?>
<Types xmlns="http://schemas.openxmlformats.org/package/2006/content-types">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p:sldMasterIdLst>
    <p:sldMasterId id="2147483648" r:id="rId1"/>
  </p:sldMasterIdLst>
  <p:notesMasterIdLst>
    <p:notesMasterId r:id="rId4"/>
  </p:notesMasterIdLst>
  <p:sldIdLst>
    <p:sldId id="617" r:id="rId3"/>
    <p:sldId id="722" r:id="rId5"/>
    <p:sldId id="384" r:id="rId6"/>
    <p:sldId id="643" r:id="rId7"/>
    <p:sldId id="660" r:id="rId8"/>
    <p:sldId id="788" r:id="rId9"/>
    <p:sldId id="808" r:id="rId10"/>
    <p:sldId id="636" r:id="rId11"/>
    <p:sldId id="638" r:id="rId12"/>
    <p:sldId id="678" r:id="rId13"/>
    <p:sldId id="679" r:id="rId14"/>
    <p:sldId id="749" r:id="rId15"/>
    <p:sldId id="750" r:id="rId16"/>
    <p:sldId id="751" r:id="rId17"/>
    <p:sldId id="693" r:id="rId18"/>
    <p:sldId id="744" r:id="rId19"/>
    <p:sldId id="746" r:id="rId20"/>
    <p:sldId id="747" r:id="rId21"/>
    <p:sldId id="622" r:id="rId22"/>
    <p:sldId id="694" r:id="rId23"/>
    <p:sldId id="856" r:id="rId24"/>
    <p:sldId id="621" r:id="rId25"/>
    <p:sldId id="618" r:id="rId26"/>
    <p:sldId id="594" r:id="rId27"/>
    <p:sldId id="864" r:id="rId28"/>
    <p:sldId id="626" r:id="rId29"/>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10600030101010101" pitchFamily="34" charset="0"/>
      <p:regular r:id="rId38"/>
    </p:embeddedFont>
    <p:embeddedFont>
      <p:font typeface="微软雅黑" panose="020B0503020204020204" charset="-122"/>
      <p:regular r:id="rId39"/>
    </p:embeddedFont>
    <p:embeddedFont>
      <p:font typeface="黑体" panose="02010609060101010101" charset="-122"/>
      <p:regular r:id="rId40"/>
    </p:embeddedFont>
    <p:embeddedFont>
      <p:font typeface="楷体" panose="02010609060101010101" pitchFamily="49" charset="-122"/>
      <p:regular r:id="rId41"/>
    </p:embeddedFont>
    <p:embeddedFont>
      <p:font typeface="新宋体" panose="02010609030101010101" charset="-122"/>
      <p:regular r:id="rId42"/>
    </p:embeddedFont>
    <p:embeddedFont>
      <p:font typeface="华文楷体" panose="02010600040101010101" charset="-122"/>
      <p:regular r:id="rId43"/>
    </p:embeddedFont>
    <p:embeddedFont>
      <p:font typeface="隶书" panose="02010509060101010101" pitchFamily="49" charset="-122"/>
      <p:regular r:id="rId44"/>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747770312@qq.com" initials="1"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9704"/>
    <a:srgbClr val="C40EC8"/>
    <a:srgbClr val="FF0000"/>
    <a:srgbClr val="915215"/>
    <a:srgbClr val="DE8F04"/>
    <a:srgbClr val="A57211"/>
    <a:srgbClr val="BB7C03"/>
    <a:srgbClr val="0B0B0B"/>
    <a:srgbClr val="D88603"/>
    <a:srgbClr val="E6A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60"/>
      </p:cViewPr>
      <p:guideLst>
        <p:guide orient="horz" pos="2506"/>
        <p:guide pos="-10"/>
      </p:guideLst>
    </p:cSldViewPr>
  </p:slideViewPr>
  <p:notesTextViewPr>
    <p:cViewPr>
      <p:scale>
        <a:sx n="1" d="1"/>
        <a:sy n="1" d="1"/>
      </p:scale>
      <p:origin x="0" y="0"/>
    </p:cViewPr>
  </p:notesTextViewPr>
  <p:sorterViewPr>
    <p:cViewPr>
      <p:scale>
        <a:sx n="41" d="100"/>
        <a:sy n="41"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081\Desktop\&#22823;&#23458;&#25143;.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081\Desktop\&#22823;&#23458;&#25143;.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081\Desktop\&#22823;&#23458;&#2514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2638888888889"/>
          <c:y val="0.0240740740740741"/>
        </c:manualLayout>
      </c:layout>
      <c:overlay val="0"/>
      <c:spPr>
        <a:noFill/>
        <a:ln>
          <a:noFill/>
        </a:ln>
        <a:effectLst/>
      </c:spPr>
      <c:txPr>
        <a:bodyPr rot="0" spcFirstLastPara="0" vertOverflow="ellipsis" vert="horz" wrap="square" anchor="ctr" anchorCtr="1"/>
        <a:lstStyle/>
        <a:p>
          <a:pPr>
            <a:defRPr lang="zh-CN" sz="1800" b="1" i="0" u="none" strike="noStrike" kern="1200" spc="0" baseline="0">
              <a:solidFill>
                <a:schemeClr val="bg1"/>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2"/>
          <c:order val="2"/>
          <c:tx>
            <c:strRef>
              <c:f>[大客户.xlsx]Sheet1!$I$42</c:f>
              <c:strCache>
                <c:ptCount val="1"/>
                <c:pt idx="0">
                  <c:v>进取型客户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[大客户.xlsx]Sheet1!$J$39:$N$39</c:f>
              <c:strCache>
                <c:ptCount val="5"/>
                <c:pt idx="0">
                  <c:v>现金类</c:v>
                </c:pt>
                <c:pt idx="1">
                  <c:v>类固收</c:v>
                </c:pt>
                <c:pt idx="2">
                  <c:v>债券</c:v>
                </c:pt>
                <c:pt idx="3">
                  <c:v>权益类</c:v>
                </c:pt>
                <c:pt idx="4">
                  <c:v>大宗商品</c:v>
                </c:pt>
              </c:strCache>
            </c:strRef>
          </c:cat>
          <c:val>
            <c:numRef>
              <c:f>[大客户.xlsx]Sheet1!$J$42:$N$42</c:f>
              <c:numCache>
                <c:formatCode>0%</c:formatCode>
                <c:ptCount val="5"/>
                <c:pt idx="0">
                  <c:v>0.1</c:v>
                </c:pt>
                <c:pt idx="1">
                  <c:v>0.24</c:v>
                </c:pt>
                <c:pt idx="2">
                  <c:v>0.07</c:v>
                </c:pt>
                <c:pt idx="3">
                  <c:v>0.4</c:v>
                </c:pt>
                <c:pt idx="4">
                  <c:v>0.19</c:v>
                </c:pt>
              </c:numCache>
            </c:numRef>
          </c:val>
        </c:ser>
        <c:dLbls>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[大客户.xlsx]Sheet1!$I$40</c15:sqref>
                        </c15:formulaRef>
                      </c:ext>
                    </c:extLst>
                    <c:strCache>
                      <c:ptCount val="1"/>
                      <c:pt idx="0">
                        <c:v>保守型客户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[大客户.xlsx]Sheet1!$J$39:$N$39</c15:sqref>
                        </c15:formulaRef>
                      </c:ext>
                    </c:extLst>
                    <c:strCache>
                      <c:ptCount val="5"/>
                      <c:pt idx="0">
                        <c:v>现金类</c:v>
                      </c:pt>
                      <c:pt idx="1">
                        <c:v>类固收</c:v>
                      </c:pt>
                      <c:pt idx="2">
                        <c:v>债券</c:v>
                      </c:pt>
                      <c:pt idx="3">
                        <c:v>权益类</c:v>
                      </c:pt>
                      <c:pt idx="4">
                        <c:v>大宗商品</c:v>
                      </c:pt>
                    </c:strCache>
                  </c:strRef>
                </c:cat>
                <c:val>
                  <c:numRef>
                    <c:extLst>
                      <c:ext uri="{02D57815-91ED-43cb-92C2-25804820EDAC}">
                        <c15:formulaRef>
                          <c15:sqref>{0.14,0.33,0.14,0.3,0.09}</c15:sqref>
                        </c15:formulaRef>
                      </c:ext>
                    </c:extLst>
                    <c:numCache>
                      <c:formatCode>0%</c:formatCode>
                      <c:ptCount val="5"/>
                      <c:pt idx="0">
                        <c:v>0.14</c:v>
                      </c:pt>
                      <c:pt idx="1">
                        <c:v>0.33</c:v>
                      </c:pt>
                      <c:pt idx="2">
                        <c:v>0.14</c:v>
                      </c:pt>
                      <c:pt idx="3">
                        <c:v>0.3</c:v>
                      </c:pt>
                      <c:pt idx="4">
                        <c:v>0.09</c:v>
                      </c:pt>
                    </c:numCache>
                  </c:numRef>
                </c:val>
              </c15:ser>
            </c15:filteredPieSeries>
            <c15:filteredPieSeries>
              <c15:ser>
                <c:idx val="1"/>
                <c:order val="1"/>
                <c:tx>
                  <c:strRef>
                    <c:extLst>
                      <c:ext uri="{02D57815-91ED-43cb-92C2-25804820EDAC}">
                        <c15:formulaRef>
                          <c15:sqref>[大客户.xlsx]Sheet1!$I$41</c15:sqref>
                        </c15:formulaRef>
                      </c:ext>
                    </c:extLst>
                    <c:strCache>
                      <c:ptCount val="1"/>
                      <c:pt idx="0">
                        <c:v>稳健型客户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[大客户.xlsx]Sheet1!$J$39:$N$39</c15:sqref>
                        </c15:formulaRef>
                      </c:ext>
                    </c:extLst>
                    <c:strCache>
                      <c:ptCount val="5"/>
                      <c:pt idx="0">
                        <c:v>现金类</c:v>
                      </c:pt>
                      <c:pt idx="1">
                        <c:v>类固收</c:v>
                      </c:pt>
                      <c:pt idx="2">
                        <c:v>债券</c:v>
                      </c:pt>
                      <c:pt idx="3">
                        <c:v>权益类</c:v>
                      </c:pt>
                      <c:pt idx="4">
                        <c:v>大宗商品</c:v>
                      </c:pt>
                    </c:strCache>
                  </c:strRef>
                </c:cat>
                <c:val>
                  <c:numRef>
                    <c:extLst>
                      <c:ext uri="{02D57815-91ED-43cb-92C2-25804820EDAC}">
                        <c15:formulaRef>
                          <c15:sqref>{0.12,0.3,0.1,0.35,0.13}</c15:sqref>
                        </c15:formulaRef>
                      </c:ext>
                    </c:extLst>
                    <c:numCache>
                      <c:formatCode>0%</c:formatCode>
                      <c:ptCount val="5"/>
                      <c:pt idx="0">
                        <c:v>0.12</c:v>
                      </c:pt>
                      <c:pt idx="1">
                        <c:v>0.3</c:v>
                      </c:pt>
                      <c:pt idx="2">
                        <c:v>0.1</c:v>
                      </c:pt>
                      <c:pt idx="3">
                        <c:v>0.35</c:v>
                      </c:pt>
                      <c:pt idx="4">
                        <c:v>0.13</c:v>
                      </c:pt>
                    </c:numCache>
                  </c:numRef>
                </c:val>
              </c15:ser>
            </c15:filteredPieSeries>
          </c:ext>
        </c:extLst>
      </c:pieChart>
      <c:spPr>
        <a:noFill/>
        <a:ln>
          <a:noFill/>
        </a:ln>
        <a:effectLst/>
      </c:spPr>
    </c:plotArea>
    <c:legend>
      <c:legendPos val="r"/>
      <c:legendEntry>
        <c:idx val="0"/>
        <c:txPr>
          <a:bodyPr rot="0" spcFirstLastPara="0" vertOverflow="ellipsis" vert="horz" wrap="square" anchor="ctr" anchorCtr="1"/>
          <a:lstStyle/>
          <a:p>
            <a:pPr>
              <a:defRPr lang="zh-CN" sz="1200" b="1" i="0" u="none" strike="noStrike" kern="1200" baseline="0">
                <a:solidFill>
                  <a:schemeClr val="bg1"/>
                </a:solidFill>
                <a:latin typeface="+mn-lt"/>
                <a:ea typeface="+mn-ea"/>
                <a:cs typeface="+mn-cs"/>
              </a:defRPr>
            </a:pPr>
          </a:p>
        </c:txPr>
      </c:legendEntry>
      <c:legendEntry>
        <c:idx val="1"/>
        <c:txPr>
          <a:bodyPr rot="0" spcFirstLastPara="0" vertOverflow="ellipsis" vert="horz" wrap="square" anchor="ctr" anchorCtr="1"/>
          <a:lstStyle/>
          <a:p>
            <a:pPr>
              <a:defRPr lang="zh-CN" sz="1200" b="1" i="0" u="none" strike="noStrike" kern="1200" baseline="0">
                <a:solidFill>
                  <a:schemeClr val="bg1"/>
                </a:solidFill>
                <a:latin typeface="+mn-lt"/>
                <a:ea typeface="+mn-ea"/>
                <a:cs typeface="+mn-cs"/>
              </a:defRPr>
            </a:pPr>
          </a:p>
        </c:txPr>
      </c:legendEntry>
      <c:legendEntry>
        <c:idx val="2"/>
        <c:txPr>
          <a:bodyPr rot="0" spcFirstLastPara="0" vertOverflow="ellipsis" vert="horz" wrap="square" anchor="ctr" anchorCtr="1"/>
          <a:lstStyle/>
          <a:p>
            <a:pPr>
              <a:defRPr lang="zh-CN" sz="1200" b="1" i="0" u="none" strike="noStrike" kern="1200" baseline="0">
                <a:solidFill>
                  <a:schemeClr val="bg1"/>
                </a:solidFill>
                <a:latin typeface="+mn-lt"/>
                <a:ea typeface="+mn-ea"/>
                <a:cs typeface="+mn-cs"/>
              </a:defRPr>
            </a:pPr>
          </a:p>
        </c:txPr>
      </c:legendEntry>
      <c:legendEntry>
        <c:idx val="3"/>
        <c:txPr>
          <a:bodyPr rot="0" spcFirstLastPara="0" vertOverflow="ellipsis" vert="horz" wrap="square" anchor="ctr" anchorCtr="1"/>
          <a:lstStyle/>
          <a:p>
            <a:pPr>
              <a:defRPr lang="zh-CN" sz="1200" b="1" i="0" u="none" strike="noStrike" kern="1200" baseline="0">
                <a:solidFill>
                  <a:schemeClr val="bg1"/>
                </a:solidFill>
                <a:latin typeface="+mn-lt"/>
                <a:ea typeface="+mn-ea"/>
                <a:cs typeface="+mn-cs"/>
              </a:defRPr>
            </a:pPr>
          </a:p>
        </c:txPr>
      </c:legendEntry>
      <c:legendEntry>
        <c:idx val="4"/>
        <c:txPr>
          <a:bodyPr rot="0" spcFirstLastPara="0" vertOverflow="ellipsis" vert="horz" wrap="square" anchor="ctr" anchorCtr="1"/>
          <a:lstStyle/>
          <a:p>
            <a:pPr>
              <a:defRPr lang="zh-CN" sz="1200" b="1" i="0" u="none" strike="noStrike" kern="1200" baseline="0">
                <a:solidFill>
                  <a:schemeClr val="bg1"/>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1" i="0" u="none" strike="noStrike" kern="1200" baseline="0">
              <a:solidFill>
                <a:schemeClr val="bg1"/>
              </a:solidFill>
              <a:latin typeface="+mn-lt"/>
              <a:ea typeface="+mn-ea"/>
              <a:cs typeface="+mn-cs"/>
            </a:defRPr>
          </a:pPr>
        </a:p>
      </c:txPr>
    </c:legend>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3888888888889"/>
          <c:y val="0.0182870370370371"/>
        </c:manualLayout>
      </c:layout>
      <c:overlay val="0"/>
      <c:spPr>
        <a:noFill/>
        <a:ln>
          <a:noFill/>
        </a:ln>
        <a:effectLst/>
      </c:spPr>
      <c:txPr>
        <a:bodyPr rot="0" spcFirstLastPara="0" vertOverflow="ellipsis" vert="horz" wrap="square" anchor="ctr" anchorCtr="1"/>
        <a:lstStyle/>
        <a:p>
          <a:pPr>
            <a:defRPr lang="zh-CN" sz="1800" b="1" i="0" u="none" strike="noStrike" kern="1200" spc="0" baseline="0">
              <a:solidFill>
                <a:schemeClr val="bg1"/>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0"/>
          <c:order val="0"/>
          <c:tx>
            <c:strRef>
              <c:f>[大客户.xlsx]Sheet1!$I$40</c:f>
              <c:strCache>
                <c:ptCount val="1"/>
                <c:pt idx="0">
                  <c:v>保守型客户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[大客户.xlsx]Sheet1!$J$39:$N$39</c:f>
              <c:strCache>
                <c:ptCount val="5"/>
                <c:pt idx="0">
                  <c:v>现金类</c:v>
                </c:pt>
                <c:pt idx="1">
                  <c:v>类固收</c:v>
                </c:pt>
                <c:pt idx="2">
                  <c:v>债券</c:v>
                </c:pt>
                <c:pt idx="3">
                  <c:v>权益类</c:v>
                </c:pt>
                <c:pt idx="4">
                  <c:v>大宗商品</c:v>
                </c:pt>
              </c:strCache>
            </c:strRef>
          </c:cat>
          <c:val>
            <c:numRef>
              <c:f>[大客户.xlsx]Sheet1!$J$40:$N$40</c:f>
              <c:numCache>
                <c:formatCode>0%</c:formatCode>
                <c:ptCount val="5"/>
                <c:pt idx="0">
                  <c:v>0.14</c:v>
                </c:pt>
                <c:pt idx="1">
                  <c:v>0.33</c:v>
                </c:pt>
                <c:pt idx="2">
                  <c:v>0.14</c:v>
                </c:pt>
                <c:pt idx="3">
                  <c:v>0.3</c:v>
                </c:pt>
                <c:pt idx="4">
                  <c:v>0.09</c:v>
                </c:pt>
              </c:numCache>
            </c:numRef>
          </c:val>
        </c:ser>
        <c:dLbls>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[大客户.xlsx]Sheet1!$I$41</c15:sqref>
                        </c15:formulaRef>
                      </c:ext>
                    </c:extLst>
                    <c:strCache>
                      <c:ptCount val="1"/>
                      <c:pt idx="0">
                        <c:v>稳健型客户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[大客户.xlsx]Sheet1!$J$39:$N$39</c15:sqref>
                        </c15:formulaRef>
                      </c:ext>
                    </c:extLst>
                    <c:strCache>
                      <c:ptCount val="5"/>
                      <c:pt idx="0">
                        <c:v>现金类</c:v>
                      </c:pt>
                      <c:pt idx="1">
                        <c:v>类固收</c:v>
                      </c:pt>
                      <c:pt idx="2">
                        <c:v>债券</c:v>
                      </c:pt>
                      <c:pt idx="3">
                        <c:v>权益类</c:v>
                      </c:pt>
                      <c:pt idx="4">
                        <c:v>大宗商品</c:v>
                      </c:pt>
                    </c:strCache>
                  </c:strRef>
                </c:cat>
                <c:val>
                  <c:numRef>
                    <c:extLst>
                      <c:ext uri="{02D57815-91ED-43cb-92C2-25804820EDAC}">
                        <c15:formulaRef>
                          <c15:sqref>{0.12,0.3,0.1,0.35,0.13}</c15:sqref>
                        </c15:formulaRef>
                      </c:ext>
                    </c:extLst>
                    <c:numCache>
                      <c:formatCode>0%</c:formatCode>
                      <c:ptCount val="5"/>
                      <c:pt idx="0">
                        <c:v>0.12</c:v>
                      </c:pt>
                      <c:pt idx="1">
                        <c:v>0.3</c:v>
                      </c:pt>
                      <c:pt idx="2">
                        <c:v>0.1</c:v>
                      </c:pt>
                      <c:pt idx="3">
                        <c:v>0.35</c:v>
                      </c:pt>
                      <c:pt idx="4">
                        <c:v>0.13</c:v>
                      </c:pt>
                    </c:numCache>
                  </c:numRef>
                </c:val>
              </c15:ser>
            </c15:filteredPieSeries>
            <c15:filteredPieSeries>
              <c15:ser>
                <c:idx val="2"/>
                <c:order val="2"/>
                <c:tx>
                  <c:strRef>
                    <c:extLst>
                      <c:ext uri="{02D57815-91ED-43cb-92C2-25804820EDAC}">
                        <c15:formulaRef>
                          <c15:sqref>[大客户.xlsx]Sheet1!$I$42</c15:sqref>
                        </c15:formulaRef>
                      </c:ext>
                    </c:extLst>
                    <c:strCache>
                      <c:ptCount val="1"/>
                      <c:pt idx="0">
                        <c:v>进取型客户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[大客户.xlsx]Sheet1!$J$39:$N$39</c15:sqref>
                        </c15:formulaRef>
                      </c:ext>
                    </c:extLst>
                    <c:strCache>
                      <c:ptCount val="5"/>
                      <c:pt idx="0">
                        <c:v>现金类</c:v>
                      </c:pt>
                      <c:pt idx="1">
                        <c:v>类固收</c:v>
                      </c:pt>
                      <c:pt idx="2">
                        <c:v>债券</c:v>
                      </c:pt>
                      <c:pt idx="3">
                        <c:v>权益类</c:v>
                      </c:pt>
                      <c:pt idx="4">
                        <c:v>大宗商品</c:v>
                      </c:pt>
                    </c:strCache>
                  </c:strRef>
                </c:cat>
                <c:val>
                  <c:numRef>
                    <c:extLst>
                      <c:ext uri="{02D57815-91ED-43cb-92C2-25804820EDAC}">
                        <c15:formulaRef>
                          <c15:sqref>{0.1,0.24,0.07,0.4,0.19}</c15:sqref>
                        </c15:formulaRef>
                      </c:ext>
                    </c:extLst>
                    <c:numCache>
                      <c:formatCode>0%</c:formatCode>
                      <c:ptCount val="5"/>
                      <c:pt idx="0">
                        <c:v>0.1</c:v>
                      </c:pt>
                      <c:pt idx="1">
                        <c:v>0.24</c:v>
                      </c:pt>
                      <c:pt idx="2">
                        <c:v>0.07</c:v>
                      </c:pt>
                      <c:pt idx="3">
                        <c:v>0.4</c:v>
                      </c:pt>
                      <c:pt idx="4">
                        <c:v>0.19</c:v>
                      </c:pt>
                    </c:numCache>
                  </c:numRef>
                </c:val>
              </c15:ser>
            </c15:filteredPieSeries>
          </c:ext>
        </c:extLst>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1805555555556"/>
          <c:y val="0.0243055555555556"/>
        </c:manualLayout>
      </c:layout>
      <c:overlay val="0"/>
      <c:spPr>
        <a:noFill/>
        <a:ln>
          <a:noFill/>
        </a:ln>
        <a:effectLst/>
      </c:spPr>
      <c:txPr>
        <a:bodyPr rot="0" spcFirstLastPara="0" vertOverflow="ellipsis" vert="horz" wrap="square" anchor="ctr" anchorCtr="1"/>
        <a:lstStyle/>
        <a:p>
          <a:pPr>
            <a:defRPr lang="zh-CN" sz="1800" b="1" i="0" u="none" strike="noStrike" kern="1200" spc="0" baseline="0">
              <a:solidFill>
                <a:schemeClr val="bg1"/>
              </a:solidFill>
              <a:latin typeface="楷体" panose="02010609060101010101" pitchFamily="49" charset="-122"/>
              <a:ea typeface="楷体" panose="02010609060101010101" pitchFamily="49" charset="-122"/>
              <a:cs typeface="楷体" panose="02010609060101010101" pitchFamily="49" charset="-122"/>
              <a:sym typeface="楷体" panose="02010609060101010101" pitchFamily="49" charset="-122"/>
            </a:defRPr>
          </a:pPr>
        </a:p>
      </c:txPr>
    </c:title>
    <c:autoTitleDeleted val="0"/>
    <c:plotArea>
      <c:layout/>
      <c:pieChart>
        <c:varyColors val="1"/>
        <c:ser>
          <c:idx val="1"/>
          <c:order val="1"/>
          <c:tx>
            <c:strRef>
              <c:f>[大客户.xlsx]Sheet1!$I$41</c:f>
              <c:strCache>
                <c:ptCount val="1"/>
                <c:pt idx="0">
                  <c:v>稳健型客户</c:v>
                </c:pt>
              </c:strCache>
            </c:strRef>
          </c:tx>
          <c:spPr>
            <a:ln w="19050">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[大客户.xlsx]Sheet1!$J$39:$N$39</c:f>
              <c:strCache>
                <c:ptCount val="5"/>
                <c:pt idx="0">
                  <c:v>现金类</c:v>
                </c:pt>
                <c:pt idx="1">
                  <c:v>类固收</c:v>
                </c:pt>
                <c:pt idx="2">
                  <c:v>债券</c:v>
                </c:pt>
                <c:pt idx="3">
                  <c:v>权益类</c:v>
                </c:pt>
                <c:pt idx="4">
                  <c:v>大宗商品</c:v>
                </c:pt>
              </c:strCache>
            </c:strRef>
          </c:cat>
          <c:val>
            <c:numRef>
              <c:f>[大客户.xlsx]Sheet1!$J$41:$N$41</c:f>
              <c:numCache>
                <c:formatCode>0%</c:formatCode>
                <c:ptCount val="5"/>
                <c:pt idx="0">
                  <c:v>0.12</c:v>
                </c:pt>
                <c:pt idx="1">
                  <c:v>0.3</c:v>
                </c:pt>
                <c:pt idx="2">
                  <c:v>0.1</c:v>
                </c:pt>
                <c:pt idx="3">
                  <c:v>0.35</c:v>
                </c:pt>
                <c:pt idx="4">
                  <c:v>0.13</c:v>
                </c:pt>
              </c:numCache>
            </c:numRef>
          </c:val>
        </c:ser>
        <c:dLbls>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[大客户.xlsx]Sheet1!$I$40</c15:sqref>
                        </c15:formulaRef>
                      </c:ext>
                    </c:extLst>
                    <c:strCache>
                      <c:ptCount val="1"/>
                      <c:pt idx="0">
                        <c:v>保守型客户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[大客户.xlsx]Sheet1!$J$39:$N$39</c15:sqref>
                        </c15:formulaRef>
                      </c:ext>
                    </c:extLst>
                    <c:strCache>
                      <c:ptCount val="5"/>
                      <c:pt idx="0">
                        <c:v>现金类</c:v>
                      </c:pt>
                      <c:pt idx="1">
                        <c:v>类固收</c:v>
                      </c:pt>
                      <c:pt idx="2">
                        <c:v>债券</c:v>
                      </c:pt>
                      <c:pt idx="3">
                        <c:v>权益类</c:v>
                      </c:pt>
                      <c:pt idx="4">
                        <c:v>大宗商品</c:v>
                      </c:pt>
                    </c:strCache>
                  </c:strRef>
                </c:cat>
                <c:val>
                  <c:numRef>
                    <c:extLst>
                      <c:ext uri="{02D57815-91ED-43cb-92C2-25804820EDAC}">
                        <c15:formulaRef>
                          <c15:sqref>{0.14,0.33,0.14,0.3,0.09}</c15:sqref>
                        </c15:formulaRef>
                      </c:ext>
                    </c:extLst>
                    <c:numCache>
                      <c:formatCode>0%</c:formatCode>
                      <c:ptCount val="5"/>
                      <c:pt idx="0">
                        <c:v>0.14</c:v>
                      </c:pt>
                      <c:pt idx="1">
                        <c:v>0.33</c:v>
                      </c:pt>
                      <c:pt idx="2">
                        <c:v>0.14</c:v>
                      </c:pt>
                      <c:pt idx="3">
                        <c:v>0.3</c:v>
                      </c:pt>
                      <c:pt idx="4">
                        <c:v>0.09</c:v>
                      </c:pt>
                    </c:numCache>
                  </c:numRef>
                </c:val>
              </c15:ser>
            </c15:filteredPieSeries>
            <c15:filteredPieSeries>
              <c15:ser>
                <c:idx val="2"/>
                <c:order val="2"/>
                <c:tx>
                  <c:strRef>
                    <c:extLst>
                      <c:ext uri="{02D57815-91ED-43cb-92C2-25804820EDAC}">
                        <c15:formulaRef>
                          <c15:sqref>[大客户.xlsx]Sheet1!$I$42</c15:sqref>
                        </c15:formulaRef>
                      </c:ext>
                    </c:extLst>
                    <c:strCache>
                      <c:ptCount val="1"/>
                      <c:pt idx="0">
                        <c:v>进取型客户</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0" vertOverflow="ellipsis" vert="horz" wrap="square" lIns="38100" tIns="19050" rIns="38100" bIns="19050" anchor="ctr" anchorCtr="1"/>
                    <a:lstStyle/>
                    <a:p>
                      <a:pPr>
                        <a:defRPr lang="zh-CN" sz="1400" b="1"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[大客户.xlsx]Sheet1!$J$39:$N$39</c15:sqref>
                        </c15:formulaRef>
                      </c:ext>
                    </c:extLst>
                    <c:strCache>
                      <c:ptCount val="5"/>
                      <c:pt idx="0">
                        <c:v>现金类</c:v>
                      </c:pt>
                      <c:pt idx="1">
                        <c:v>类固收</c:v>
                      </c:pt>
                      <c:pt idx="2">
                        <c:v>债券</c:v>
                      </c:pt>
                      <c:pt idx="3">
                        <c:v>权益类</c:v>
                      </c:pt>
                      <c:pt idx="4">
                        <c:v>大宗商品</c:v>
                      </c:pt>
                    </c:strCache>
                  </c:strRef>
                </c:cat>
                <c:val>
                  <c:numRef>
                    <c:extLst>
                      <c:ext uri="{02D57815-91ED-43cb-92C2-25804820EDAC}">
                        <c15:formulaRef>
                          <c15:sqref>{0.1,0.24,0.07,0.4,0.19}</c15:sqref>
                        </c15:formulaRef>
                      </c:ext>
                    </c:extLst>
                    <c:numCache>
                      <c:formatCode>0%</c:formatCode>
                      <c:ptCount val="5"/>
                      <c:pt idx="0">
                        <c:v>0.1</c:v>
                      </c:pt>
                      <c:pt idx="1">
                        <c:v>0.24</c:v>
                      </c:pt>
                      <c:pt idx="2">
                        <c:v>0.07</c:v>
                      </c:pt>
                      <c:pt idx="3">
                        <c:v>0.4</c:v>
                      </c:pt>
                      <c:pt idx="4">
                        <c:v>0.19</c:v>
                      </c:pt>
                    </c:numCache>
                  </c:numRef>
                </c:val>
              </c15:ser>
            </c15:filteredPieSeries>
          </c:ext>
        </c:extLst>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C0E677E8-997F-44E4-BA59-7CEBBB54712E}" type="datetimeFigureOut">
              <a:rPr lang="zh-CN" altLang="en-US"/>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2BF8687A-E0A8-4865-B2A3-FBAFD6DDE31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6918B6F-6379-4C03-9C16-2889A2E490E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65EFBECD-348E-4A59-9B7C-5B2E842C38FF}" type="slidenum">
              <a:rPr lang="en-US" altLang="zh-CN" smtClean="0"/>
            </a:fld>
            <a:endParaRPr lang="zh-CN" altLang="en-US" dirty="0">
              <a:ea typeface="仿宋_GB2312" pitchFamily="49"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ln>
        </p:spPr>
      </p:sp>
      <p:sp>
        <p:nvSpPr>
          <p:cNvPr id="28674"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txBox="1">
            <a:spLocks noGrp="1"/>
          </p:cNvSpPr>
          <p:nvPr/>
        </p:nvSpPr>
        <p:spPr>
          <a:xfrm>
            <a:off x="3884613" y="8685213"/>
            <a:ext cx="2971800" cy="458787"/>
          </a:xfrm>
          <a:prstGeom prst="rect">
            <a:avLst/>
          </a:prstGeom>
          <a:noFill/>
        </p:spPr>
        <p:txBody>
          <a:bodyPr anchor="b"/>
          <a:lstStyle/>
          <a:p>
            <a:pPr algn="r" fontAlgn="auto">
              <a:spcBef>
                <a:spcPts val="0"/>
              </a:spcBef>
              <a:spcAft>
                <a:spcPts val="0"/>
              </a:spcAft>
              <a:defRPr/>
            </a:pPr>
            <a:fld id="{F09A67D4-2E17-4240-834A-CD018DF576DE}" type="slidenum">
              <a:rPr lang="en-US" altLang="zh-CN" sz="1200">
                <a:latin typeface="+mn-lt"/>
                <a:ea typeface="+mn-ea"/>
              </a:rPr>
            </a:fld>
            <a:endParaRPr lang="zh-CN" altLang="en-US" sz="1200" dirty="0">
              <a:latin typeface="+mn-lt"/>
              <a:ea typeface="仿宋_GB2312" pitchFamily="49"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ln>
        </p:spPr>
      </p:sp>
      <p:sp>
        <p:nvSpPr>
          <p:cNvPr id="35842"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6119AFB5-AF12-4B91-858C-2CB9BDBD5FED}" type="slidenum">
              <a:rPr lang="en-US" altLang="zh-CN" smtClean="0"/>
            </a:fld>
            <a:endParaRPr lang="zh-CN" altLang="en-US" dirty="0">
              <a:ea typeface="仿宋_GB2312" pitchFamily="49"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idx="2"/>
          </p:nvPr>
        </p:nvSpPr>
        <p:spPr bwMode="auto">
          <a:noFill/>
          <a:ln>
            <a:solidFill>
              <a:srgbClr val="000000"/>
            </a:solidFill>
            <a:miter lim="800000"/>
          </a:ln>
        </p:spPr>
      </p:sp>
      <p:sp>
        <p:nvSpPr>
          <p:cNvPr id="17410" name="文本占位符 2"/>
          <p:cNvSpPr>
            <a:spLocks noGrp="1"/>
          </p:cNvSpPr>
          <p:nvPr>
            <p:ph type="body" idx="3"/>
          </p:nvPr>
        </p:nvSpPr>
        <p:spPr bwMode="auto">
          <a:noFill/>
        </p:spPr>
        <p:txBody>
          <a:bodyPr wrap="square" numCol="1" anchor="t" anchorCtr="0" compatLnSpc="1"/>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BF8687A-E0A8-4865-B2A3-FBAFD6DDE31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2BF8687A-E0A8-4865-B2A3-FBAFD6DDE31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2C3349D3-30E3-4F68-AA93-9F647D45F23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6918B6F-6379-4C03-9C16-2889A2E490E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6918B6F-6379-4C03-9C16-2889A2E490E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bwMode="auto">
          <a:noFill/>
          <a:ln>
            <a:solidFill>
              <a:srgbClr val="000000"/>
            </a:solidFill>
            <a:miter lim="800000"/>
          </a:ln>
        </p:spPr>
      </p:sp>
      <p:sp>
        <p:nvSpPr>
          <p:cNvPr id="24578" name="备注占位符 2"/>
          <p:cNvSpPr>
            <a:spLocks noGrp="1"/>
          </p:cNvSpPr>
          <p:nvPr>
            <p:ph type="body" idx="1"/>
          </p:nvPr>
        </p:nvSpPr>
        <p:spPr bwMode="auto">
          <a:noFill/>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6918B6F-6379-4C03-9C16-2889A2E490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17CE250-2AE3-4659-9326-07669A9F02D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3BA2993-B32B-4915-9F0E-71DF5173E6DF}" type="slidenum">
              <a:rPr lang="zh-CN" altLang="en-US"/>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F204BC2-C6AD-4A44-BE1F-4F04AD48994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4C7CCA-DACF-4773-BEA8-38CBB42A4456}" type="slidenum">
              <a:rPr lang="zh-CN" altLang="en-US"/>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空白">
    <p:spTree>
      <p:nvGrpSpPr>
        <p:cNvPr id="1" name=""/>
        <p:cNvGrpSpPr/>
        <p:nvPr/>
      </p:nvGrpSpPr>
      <p:grpSpPr>
        <a:xfrm>
          <a:off x="0" y="0"/>
          <a:ext cx="0" cy="0"/>
          <a:chOff x="0" y="0"/>
          <a:chExt cx="0" cy="0"/>
        </a:xfrm>
      </p:grpSpPr>
      <p:grpSp>
        <p:nvGrpSpPr>
          <p:cNvPr id="3" name="组合 9"/>
          <p:cNvGrpSpPr/>
          <p:nvPr userDrawn="1"/>
        </p:nvGrpSpPr>
        <p:grpSpPr bwMode="auto">
          <a:xfrm>
            <a:off x="0" y="458788"/>
            <a:ext cx="6293470" cy="981075"/>
            <a:chOff x="-1160173" y="459386"/>
            <a:chExt cx="6292596" cy="980687"/>
          </a:xfrm>
        </p:grpSpPr>
        <p:sp>
          <p:nvSpPr>
            <p:cNvPr id="4" name="五边形 10"/>
            <p:cNvSpPr/>
            <p:nvPr/>
          </p:nvSpPr>
          <p:spPr>
            <a:xfrm>
              <a:off x="-1160173" y="462560"/>
              <a:ext cx="5987808" cy="941015"/>
            </a:xfrm>
            <a:prstGeom prst="homePlat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ea typeface="微软雅黑" panose="020B0503020204020204" charset="-122"/>
              </a:endParaRPr>
            </a:p>
          </p:txBody>
        </p:sp>
        <p:sp>
          <p:nvSpPr>
            <p:cNvPr id="5" name="文本框 11"/>
            <p:cNvSpPr txBox="1"/>
            <p:nvPr/>
          </p:nvSpPr>
          <p:spPr>
            <a:xfrm>
              <a:off x="-1160173" y="573641"/>
              <a:ext cx="5576663" cy="829617"/>
            </a:xfrm>
            <a:prstGeom prst="rect">
              <a:avLst/>
            </a:prstGeom>
            <a:noFill/>
          </p:spPr>
          <p:txBody>
            <a:bodyPr>
              <a:spAutoFit/>
            </a:bodyPr>
            <a:lstStyle/>
            <a:p>
              <a:pPr algn="ctr" eaLnBrk="0" hangingPunct="0">
                <a:defRPr/>
              </a:pPr>
              <a:r>
                <a:rPr lang="zh-CN" altLang="en-US" sz="4800" dirty="0">
                  <a:solidFill>
                    <a:schemeClr val="bg1"/>
                  </a:solidFill>
                  <a:latin typeface="造字工房力黑（非商用）常规体" pitchFamily="50" charset="-122"/>
                  <a:ea typeface="造字工房力黑（非商用）常规体" pitchFamily="50" charset="-122"/>
                </a:rPr>
                <a:t>部门整体</a:t>
              </a:r>
              <a:r>
                <a:rPr lang="zh-CN" altLang="en-US" sz="3600" dirty="0">
                  <a:solidFill>
                    <a:schemeClr val="bg1"/>
                  </a:solidFill>
                  <a:latin typeface="造字工房力黑（非商用）常规体" pitchFamily="50" charset="-122"/>
                  <a:ea typeface="造字工房力黑（非商用）常规体" pitchFamily="50" charset="-122"/>
                </a:rPr>
                <a:t>工作情况</a:t>
              </a:r>
              <a:endParaRPr lang="zh-CN" altLang="en-US" sz="3600" dirty="0">
                <a:solidFill>
                  <a:schemeClr val="bg1"/>
                </a:solidFill>
                <a:latin typeface="造字工房力黑（非商用）常规体" pitchFamily="50" charset="-122"/>
                <a:ea typeface="造字工房力黑（非商用）常规体" pitchFamily="50" charset="-122"/>
              </a:endParaRPr>
            </a:p>
          </p:txBody>
        </p:sp>
        <p:sp>
          <p:nvSpPr>
            <p:cNvPr id="6" name="燕尾形 12"/>
            <p:cNvSpPr/>
            <p:nvPr/>
          </p:nvSpPr>
          <p:spPr>
            <a:xfrm>
              <a:off x="4402202" y="459386"/>
              <a:ext cx="646087" cy="980687"/>
            </a:xfrm>
            <a:prstGeom prst="chevron">
              <a:avLst>
                <a:gd name="adj" fmla="val 78726"/>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tx1"/>
                </a:solidFill>
              </a:endParaRPr>
            </a:p>
          </p:txBody>
        </p:sp>
        <p:sp>
          <p:nvSpPr>
            <p:cNvPr id="7" name="燕尾形 13"/>
            <p:cNvSpPr/>
            <p:nvPr/>
          </p:nvSpPr>
          <p:spPr>
            <a:xfrm>
              <a:off x="4583170" y="459386"/>
              <a:ext cx="549253" cy="974340"/>
            </a:xfrm>
            <a:prstGeom prst="chevron">
              <a:avLst>
                <a:gd name="adj" fmla="val 91313"/>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tx1"/>
                </a:solidFill>
              </a:endParaRPr>
            </a:p>
          </p:txBody>
        </p:sp>
      </p:grpSp>
      <p:sp>
        <p:nvSpPr>
          <p:cNvPr id="48" name="图片占位符 47"/>
          <p:cNvSpPr>
            <a:spLocks noGrp="1"/>
          </p:cNvSpPr>
          <p:nvPr>
            <p:ph type="pic" sz="quarter" idx="10"/>
          </p:nvPr>
        </p:nvSpPr>
        <p:spPr>
          <a:xfrm>
            <a:off x="7" y="2476494"/>
            <a:ext cx="12193196" cy="4381507"/>
          </a:xfrm>
          <a:custGeom>
            <a:avLst/>
            <a:gdLst>
              <a:gd name="connsiteX0" fmla="*/ 11391888 w 12191995"/>
              <a:gd name="connsiteY0" fmla="*/ 1143922 h 4381507"/>
              <a:gd name="connsiteX1" fmla="*/ 11544288 w 12191995"/>
              <a:gd name="connsiteY1" fmla="*/ 1143922 h 4381507"/>
              <a:gd name="connsiteX2" fmla="*/ 11544288 w 12191995"/>
              <a:gd name="connsiteY2" fmla="*/ 1296322 h 4381507"/>
              <a:gd name="connsiteX3" fmla="*/ 11391888 w 12191995"/>
              <a:gd name="connsiteY3" fmla="*/ 1296322 h 4381507"/>
              <a:gd name="connsiteX4" fmla="*/ 11125186 w 12191995"/>
              <a:gd name="connsiteY4" fmla="*/ 1143922 h 4381507"/>
              <a:gd name="connsiteX5" fmla="*/ 11277586 w 12191995"/>
              <a:gd name="connsiteY5" fmla="*/ 1143922 h 4381507"/>
              <a:gd name="connsiteX6" fmla="*/ 11277586 w 12191995"/>
              <a:gd name="connsiteY6" fmla="*/ 1296322 h 4381507"/>
              <a:gd name="connsiteX7" fmla="*/ 11125186 w 12191995"/>
              <a:gd name="connsiteY7" fmla="*/ 1296322 h 4381507"/>
              <a:gd name="connsiteX8" fmla="*/ 11925292 w 12191995"/>
              <a:gd name="connsiteY8" fmla="*/ 1131222 h 4381507"/>
              <a:gd name="connsiteX9" fmla="*/ 12103092 w 12191995"/>
              <a:gd name="connsiteY9" fmla="*/ 1131222 h 4381507"/>
              <a:gd name="connsiteX10" fmla="*/ 12103092 w 12191995"/>
              <a:gd name="connsiteY10" fmla="*/ 1309022 h 4381507"/>
              <a:gd name="connsiteX11" fmla="*/ 11925292 w 12191995"/>
              <a:gd name="connsiteY11" fmla="*/ 1309022 h 4381507"/>
              <a:gd name="connsiteX12" fmla="*/ 11658589 w 12191995"/>
              <a:gd name="connsiteY12" fmla="*/ 1131222 h 4381507"/>
              <a:gd name="connsiteX13" fmla="*/ 11836389 w 12191995"/>
              <a:gd name="connsiteY13" fmla="*/ 1131222 h 4381507"/>
              <a:gd name="connsiteX14" fmla="*/ 11836389 w 12191995"/>
              <a:gd name="connsiteY14" fmla="*/ 1309022 h 4381507"/>
              <a:gd name="connsiteX15" fmla="*/ 11658589 w 12191995"/>
              <a:gd name="connsiteY15" fmla="*/ 1309022 h 4381507"/>
              <a:gd name="connsiteX16" fmla="*/ 10858484 w 12191995"/>
              <a:gd name="connsiteY16" fmla="*/ 1118522 h 4381507"/>
              <a:gd name="connsiteX17" fmla="*/ 11061684 w 12191995"/>
              <a:gd name="connsiteY17" fmla="*/ 1118522 h 4381507"/>
              <a:gd name="connsiteX18" fmla="*/ 11061684 w 12191995"/>
              <a:gd name="connsiteY18" fmla="*/ 1321722 h 4381507"/>
              <a:gd name="connsiteX19" fmla="*/ 10858484 w 12191995"/>
              <a:gd name="connsiteY19" fmla="*/ 1321722 h 4381507"/>
              <a:gd name="connsiteX20" fmla="*/ 11658589 w 12191995"/>
              <a:gd name="connsiteY20" fmla="*/ 870870 h 4381507"/>
              <a:gd name="connsiteX21" fmla="*/ 11823689 w 12191995"/>
              <a:gd name="connsiteY21" fmla="*/ 870870 h 4381507"/>
              <a:gd name="connsiteX22" fmla="*/ 11823689 w 12191995"/>
              <a:gd name="connsiteY22" fmla="*/ 1035970 h 4381507"/>
              <a:gd name="connsiteX23" fmla="*/ 11658589 w 12191995"/>
              <a:gd name="connsiteY23" fmla="*/ 1035970 h 4381507"/>
              <a:gd name="connsiteX24" fmla="*/ 11125186 w 12191995"/>
              <a:gd name="connsiteY24" fmla="*/ 858170 h 4381507"/>
              <a:gd name="connsiteX25" fmla="*/ 11315686 w 12191995"/>
              <a:gd name="connsiteY25" fmla="*/ 858170 h 4381507"/>
              <a:gd name="connsiteX26" fmla="*/ 11315686 w 12191995"/>
              <a:gd name="connsiteY26" fmla="*/ 1048670 h 4381507"/>
              <a:gd name="connsiteX27" fmla="*/ 11125186 w 12191995"/>
              <a:gd name="connsiteY27" fmla="*/ 1048670 h 4381507"/>
              <a:gd name="connsiteX28" fmla="*/ 10858484 w 12191995"/>
              <a:gd name="connsiteY28" fmla="*/ 851820 h 4381507"/>
              <a:gd name="connsiteX29" fmla="*/ 11061684 w 12191995"/>
              <a:gd name="connsiteY29" fmla="*/ 851820 h 4381507"/>
              <a:gd name="connsiteX30" fmla="*/ 11061684 w 12191995"/>
              <a:gd name="connsiteY30" fmla="*/ 1055020 h 4381507"/>
              <a:gd name="connsiteX31" fmla="*/ 10858484 w 12191995"/>
              <a:gd name="connsiteY31" fmla="*/ 1055020 h 4381507"/>
              <a:gd name="connsiteX32" fmla="*/ 11391888 w 12191995"/>
              <a:gd name="connsiteY32" fmla="*/ 845470 h 4381507"/>
              <a:gd name="connsiteX33" fmla="*/ 11607788 w 12191995"/>
              <a:gd name="connsiteY33" fmla="*/ 845470 h 4381507"/>
              <a:gd name="connsiteX34" fmla="*/ 11607788 w 12191995"/>
              <a:gd name="connsiteY34" fmla="*/ 1061370 h 4381507"/>
              <a:gd name="connsiteX35" fmla="*/ 11391888 w 12191995"/>
              <a:gd name="connsiteY35" fmla="*/ 1061370 h 4381507"/>
              <a:gd name="connsiteX36" fmla="*/ 11925292 w 12191995"/>
              <a:gd name="connsiteY36" fmla="*/ 832770 h 4381507"/>
              <a:gd name="connsiteX37" fmla="*/ 12166592 w 12191995"/>
              <a:gd name="connsiteY37" fmla="*/ 832770 h 4381507"/>
              <a:gd name="connsiteX38" fmla="*/ 12166592 w 12191995"/>
              <a:gd name="connsiteY38" fmla="*/ 1074070 h 4381507"/>
              <a:gd name="connsiteX39" fmla="*/ 11925292 w 12191995"/>
              <a:gd name="connsiteY39" fmla="*/ 1074070 h 4381507"/>
              <a:gd name="connsiteX40" fmla="*/ 10858484 w 12191995"/>
              <a:gd name="connsiteY40" fmla="*/ 616868 h 4381507"/>
              <a:gd name="connsiteX41" fmla="*/ 10998184 w 12191995"/>
              <a:gd name="connsiteY41" fmla="*/ 616868 h 4381507"/>
              <a:gd name="connsiteX42" fmla="*/ 10998184 w 12191995"/>
              <a:gd name="connsiteY42" fmla="*/ 756568 h 4381507"/>
              <a:gd name="connsiteX43" fmla="*/ 10858484 w 12191995"/>
              <a:gd name="connsiteY43" fmla="*/ 756568 h 4381507"/>
              <a:gd name="connsiteX44" fmla="*/ 11925292 w 12191995"/>
              <a:gd name="connsiteY44" fmla="*/ 604168 h 4381507"/>
              <a:gd name="connsiteX45" fmla="*/ 12090392 w 12191995"/>
              <a:gd name="connsiteY45" fmla="*/ 604168 h 4381507"/>
              <a:gd name="connsiteX46" fmla="*/ 12090392 w 12191995"/>
              <a:gd name="connsiteY46" fmla="*/ 769268 h 4381507"/>
              <a:gd name="connsiteX47" fmla="*/ 11925292 w 12191995"/>
              <a:gd name="connsiteY47" fmla="*/ 769268 h 4381507"/>
              <a:gd name="connsiteX48" fmla="*/ 11658589 w 12191995"/>
              <a:gd name="connsiteY48" fmla="*/ 597818 h 4381507"/>
              <a:gd name="connsiteX49" fmla="*/ 11836389 w 12191995"/>
              <a:gd name="connsiteY49" fmla="*/ 597818 h 4381507"/>
              <a:gd name="connsiteX50" fmla="*/ 11836389 w 12191995"/>
              <a:gd name="connsiteY50" fmla="*/ 775618 h 4381507"/>
              <a:gd name="connsiteX51" fmla="*/ 11658589 w 12191995"/>
              <a:gd name="connsiteY51" fmla="*/ 775618 h 4381507"/>
              <a:gd name="connsiteX52" fmla="*/ 11391888 w 12191995"/>
              <a:gd name="connsiteY52" fmla="*/ 597818 h 4381507"/>
              <a:gd name="connsiteX53" fmla="*/ 11569688 w 12191995"/>
              <a:gd name="connsiteY53" fmla="*/ 597818 h 4381507"/>
              <a:gd name="connsiteX54" fmla="*/ 11569688 w 12191995"/>
              <a:gd name="connsiteY54" fmla="*/ 775618 h 4381507"/>
              <a:gd name="connsiteX55" fmla="*/ 11391888 w 12191995"/>
              <a:gd name="connsiteY55" fmla="*/ 775618 h 4381507"/>
              <a:gd name="connsiteX56" fmla="*/ 11125186 w 12191995"/>
              <a:gd name="connsiteY56" fmla="*/ 591468 h 4381507"/>
              <a:gd name="connsiteX57" fmla="*/ 11315686 w 12191995"/>
              <a:gd name="connsiteY57" fmla="*/ 591468 h 4381507"/>
              <a:gd name="connsiteX58" fmla="*/ 11315686 w 12191995"/>
              <a:gd name="connsiteY58" fmla="*/ 781968 h 4381507"/>
              <a:gd name="connsiteX59" fmla="*/ 11125186 w 12191995"/>
              <a:gd name="connsiteY59" fmla="*/ 781968 h 4381507"/>
              <a:gd name="connsiteX60" fmla="*/ 11391888 w 12191995"/>
              <a:gd name="connsiteY60" fmla="*/ 337466 h 4381507"/>
              <a:gd name="connsiteX61" fmla="*/ 11556988 w 12191995"/>
              <a:gd name="connsiteY61" fmla="*/ 337466 h 4381507"/>
              <a:gd name="connsiteX62" fmla="*/ 11556988 w 12191995"/>
              <a:gd name="connsiteY62" fmla="*/ 502566 h 4381507"/>
              <a:gd name="connsiteX63" fmla="*/ 11391888 w 12191995"/>
              <a:gd name="connsiteY63" fmla="*/ 502566 h 4381507"/>
              <a:gd name="connsiteX64" fmla="*/ 10858484 w 12191995"/>
              <a:gd name="connsiteY64" fmla="*/ 331116 h 4381507"/>
              <a:gd name="connsiteX65" fmla="*/ 11036284 w 12191995"/>
              <a:gd name="connsiteY65" fmla="*/ 331116 h 4381507"/>
              <a:gd name="connsiteX66" fmla="*/ 11036284 w 12191995"/>
              <a:gd name="connsiteY66" fmla="*/ 508916 h 4381507"/>
              <a:gd name="connsiteX67" fmla="*/ 10858484 w 12191995"/>
              <a:gd name="connsiteY67" fmla="*/ 508916 h 4381507"/>
              <a:gd name="connsiteX68" fmla="*/ 11658589 w 12191995"/>
              <a:gd name="connsiteY68" fmla="*/ 324766 h 4381507"/>
              <a:gd name="connsiteX69" fmla="*/ 11849089 w 12191995"/>
              <a:gd name="connsiteY69" fmla="*/ 324766 h 4381507"/>
              <a:gd name="connsiteX70" fmla="*/ 11849089 w 12191995"/>
              <a:gd name="connsiteY70" fmla="*/ 515266 h 4381507"/>
              <a:gd name="connsiteX71" fmla="*/ 11658589 w 12191995"/>
              <a:gd name="connsiteY71" fmla="*/ 515266 h 4381507"/>
              <a:gd name="connsiteX72" fmla="*/ 11125186 w 12191995"/>
              <a:gd name="connsiteY72" fmla="*/ 318416 h 4381507"/>
              <a:gd name="connsiteX73" fmla="*/ 11328386 w 12191995"/>
              <a:gd name="connsiteY73" fmla="*/ 318416 h 4381507"/>
              <a:gd name="connsiteX74" fmla="*/ 11328386 w 12191995"/>
              <a:gd name="connsiteY74" fmla="*/ 521616 h 4381507"/>
              <a:gd name="connsiteX75" fmla="*/ 11125186 w 12191995"/>
              <a:gd name="connsiteY75" fmla="*/ 521616 h 4381507"/>
              <a:gd name="connsiteX76" fmla="*/ 11925292 w 12191995"/>
              <a:gd name="connsiteY76" fmla="*/ 299366 h 4381507"/>
              <a:gd name="connsiteX77" fmla="*/ 12166592 w 12191995"/>
              <a:gd name="connsiteY77" fmla="*/ 299366 h 4381507"/>
              <a:gd name="connsiteX78" fmla="*/ 12166592 w 12191995"/>
              <a:gd name="connsiteY78" fmla="*/ 540666 h 4381507"/>
              <a:gd name="connsiteX79" fmla="*/ 11925292 w 12191995"/>
              <a:gd name="connsiteY79" fmla="*/ 540666 h 4381507"/>
              <a:gd name="connsiteX80" fmla="*/ 11391888 w 12191995"/>
              <a:gd name="connsiteY80" fmla="*/ 83464 h 4381507"/>
              <a:gd name="connsiteX81" fmla="*/ 11531588 w 12191995"/>
              <a:gd name="connsiteY81" fmla="*/ 83464 h 4381507"/>
              <a:gd name="connsiteX82" fmla="*/ 11531588 w 12191995"/>
              <a:gd name="connsiteY82" fmla="*/ 223164 h 4381507"/>
              <a:gd name="connsiteX83" fmla="*/ 11391888 w 12191995"/>
              <a:gd name="connsiteY83" fmla="*/ 223164 h 4381507"/>
              <a:gd name="connsiteX84" fmla="*/ 11925292 w 12191995"/>
              <a:gd name="connsiteY84" fmla="*/ 77114 h 4381507"/>
              <a:gd name="connsiteX85" fmla="*/ 12077692 w 12191995"/>
              <a:gd name="connsiteY85" fmla="*/ 77114 h 4381507"/>
              <a:gd name="connsiteX86" fmla="*/ 12077692 w 12191995"/>
              <a:gd name="connsiteY86" fmla="*/ 229514 h 4381507"/>
              <a:gd name="connsiteX87" fmla="*/ 11925292 w 12191995"/>
              <a:gd name="connsiteY87" fmla="*/ 229514 h 4381507"/>
              <a:gd name="connsiteX88" fmla="*/ 11125186 w 12191995"/>
              <a:gd name="connsiteY88" fmla="*/ 64414 h 4381507"/>
              <a:gd name="connsiteX89" fmla="*/ 11302986 w 12191995"/>
              <a:gd name="connsiteY89" fmla="*/ 64414 h 4381507"/>
              <a:gd name="connsiteX90" fmla="*/ 11302986 w 12191995"/>
              <a:gd name="connsiteY90" fmla="*/ 242214 h 4381507"/>
              <a:gd name="connsiteX91" fmla="*/ 11125186 w 12191995"/>
              <a:gd name="connsiteY91" fmla="*/ 242214 h 4381507"/>
              <a:gd name="connsiteX92" fmla="*/ 11658589 w 12191995"/>
              <a:gd name="connsiteY92" fmla="*/ 26314 h 4381507"/>
              <a:gd name="connsiteX93" fmla="*/ 11912589 w 12191995"/>
              <a:gd name="connsiteY93" fmla="*/ 26314 h 4381507"/>
              <a:gd name="connsiteX94" fmla="*/ 11912589 w 12191995"/>
              <a:gd name="connsiteY94" fmla="*/ 280314 h 4381507"/>
              <a:gd name="connsiteX95" fmla="*/ 11658589 w 12191995"/>
              <a:gd name="connsiteY95" fmla="*/ 280314 h 4381507"/>
              <a:gd name="connsiteX96" fmla="*/ 0 w 12191995"/>
              <a:gd name="connsiteY96" fmla="*/ 9532 h 4381507"/>
              <a:gd name="connsiteX97" fmla="*/ 10834681 w 12191995"/>
              <a:gd name="connsiteY97" fmla="*/ 9532 h 4381507"/>
              <a:gd name="connsiteX98" fmla="*/ 10834681 w 12191995"/>
              <a:gd name="connsiteY98" fmla="*/ 1366845 h 4381507"/>
              <a:gd name="connsiteX99" fmla="*/ 12191994 w 12191995"/>
              <a:gd name="connsiteY99" fmla="*/ 1366845 h 4381507"/>
              <a:gd name="connsiteX100" fmla="*/ 12191994 w 12191995"/>
              <a:gd name="connsiteY100" fmla="*/ 9532 h 4381507"/>
              <a:gd name="connsiteX101" fmla="*/ 12191995 w 12191995"/>
              <a:gd name="connsiteY101" fmla="*/ 9532 h 4381507"/>
              <a:gd name="connsiteX102" fmla="*/ 12191995 w 12191995"/>
              <a:gd name="connsiteY102" fmla="*/ 4381507 h 4381507"/>
              <a:gd name="connsiteX103" fmla="*/ 0 w 12191995"/>
              <a:gd name="connsiteY103" fmla="*/ 4381507 h 4381507"/>
              <a:gd name="connsiteX104" fmla="*/ 10858484 w 12191995"/>
              <a:gd name="connsiteY104" fmla="*/ 0 h 4381507"/>
              <a:gd name="connsiteX105" fmla="*/ 11048984 w 12191995"/>
              <a:gd name="connsiteY105" fmla="*/ 0 h 4381507"/>
              <a:gd name="connsiteX106" fmla="*/ 11048984 w 12191995"/>
              <a:gd name="connsiteY106" fmla="*/ 190500 h 4381507"/>
              <a:gd name="connsiteX107" fmla="*/ 10858484 w 12191995"/>
              <a:gd name="connsiteY107" fmla="*/ 190500 h 438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191995" h="4381507">
                <a:moveTo>
                  <a:pt x="11391888" y="1143922"/>
                </a:moveTo>
                <a:lnTo>
                  <a:pt x="11544288" y="1143922"/>
                </a:lnTo>
                <a:lnTo>
                  <a:pt x="11544288" y="1296322"/>
                </a:lnTo>
                <a:lnTo>
                  <a:pt x="11391888" y="1296322"/>
                </a:lnTo>
                <a:close/>
                <a:moveTo>
                  <a:pt x="11125186" y="1143922"/>
                </a:moveTo>
                <a:lnTo>
                  <a:pt x="11277586" y="1143922"/>
                </a:lnTo>
                <a:lnTo>
                  <a:pt x="11277586" y="1296322"/>
                </a:lnTo>
                <a:lnTo>
                  <a:pt x="11125186" y="1296322"/>
                </a:lnTo>
                <a:close/>
                <a:moveTo>
                  <a:pt x="11925292" y="1131222"/>
                </a:moveTo>
                <a:lnTo>
                  <a:pt x="12103092" y="1131222"/>
                </a:lnTo>
                <a:lnTo>
                  <a:pt x="12103092" y="1309022"/>
                </a:lnTo>
                <a:lnTo>
                  <a:pt x="11925292" y="1309022"/>
                </a:lnTo>
                <a:close/>
                <a:moveTo>
                  <a:pt x="11658589" y="1131222"/>
                </a:moveTo>
                <a:lnTo>
                  <a:pt x="11836389" y="1131222"/>
                </a:lnTo>
                <a:lnTo>
                  <a:pt x="11836389" y="1309022"/>
                </a:lnTo>
                <a:lnTo>
                  <a:pt x="11658589" y="1309022"/>
                </a:lnTo>
                <a:close/>
                <a:moveTo>
                  <a:pt x="10858484" y="1118522"/>
                </a:moveTo>
                <a:lnTo>
                  <a:pt x="11061684" y="1118522"/>
                </a:lnTo>
                <a:lnTo>
                  <a:pt x="11061684" y="1321722"/>
                </a:lnTo>
                <a:lnTo>
                  <a:pt x="10858484" y="1321722"/>
                </a:lnTo>
                <a:close/>
                <a:moveTo>
                  <a:pt x="11658589" y="870870"/>
                </a:moveTo>
                <a:lnTo>
                  <a:pt x="11823689" y="870870"/>
                </a:lnTo>
                <a:lnTo>
                  <a:pt x="11823689" y="1035970"/>
                </a:lnTo>
                <a:lnTo>
                  <a:pt x="11658589" y="1035970"/>
                </a:lnTo>
                <a:close/>
                <a:moveTo>
                  <a:pt x="11125186" y="858170"/>
                </a:moveTo>
                <a:lnTo>
                  <a:pt x="11315686" y="858170"/>
                </a:lnTo>
                <a:lnTo>
                  <a:pt x="11315686" y="1048670"/>
                </a:lnTo>
                <a:lnTo>
                  <a:pt x="11125186" y="1048670"/>
                </a:lnTo>
                <a:close/>
                <a:moveTo>
                  <a:pt x="10858484" y="851820"/>
                </a:moveTo>
                <a:lnTo>
                  <a:pt x="11061684" y="851820"/>
                </a:lnTo>
                <a:lnTo>
                  <a:pt x="11061684" y="1055020"/>
                </a:lnTo>
                <a:lnTo>
                  <a:pt x="10858484" y="1055020"/>
                </a:lnTo>
                <a:close/>
                <a:moveTo>
                  <a:pt x="11391888" y="845470"/>
                </a:moveTo>
                <a:lnTo>
                  <a:pt x="11607788" y="845470"/>
                </a:lnTo>
                <a:lnTo>
                  <a:pt x="11607788" y="1061370"/>
                </a:lnTo>
                <a:lnTo>
                  <a:pt x="11391888" y="1061370"/>
                </a:lnTo>
                <a:close/>
                <a:moveTo>
                  <a:pt x="11925292" y="832770"/>
                </a:moveTo>
                <a:lnTo>
                  <a:pt x="12166592" y="832770"/>
                </a:lnTo>
                <a:lnTo>
                  <a:pt x="12166592" y="1074070"/>
                </a:lnTo>
                <a:lnTo>
                  <a:pt x="11925292" y="1074070"/>
                </a:lnTo>
                <a:close/>
                <a:moveTo>
                  <a:pt x="10858484" y="616868"/>
                </a:moveTo>
                <a:lnTo>
                  <a:pt x="10998184" y="616868"/>
                </a:lnTo>
                <a:lnTo>
                  <a:pt x="10998184" y="756568"/>
                </a:lnTo>
                <a:lnTo>
                  <a:pt x="10858484" y="756568"/>
                </a:lnTo>
                <a:close/>
                <a:moveTo>
                  <a:pt x="11925292" y="604168"/>
                </a:moveTo>
                <a:lnTo>
                  <a:pt x="12090392" y="604168"/>
                </a:lnTo>
                <a:lnTo>
                  <a:pt x="12090392" y="769268"/>
                </a:lnTo>
                <a:lnTo>
                  <a:pt x="11925292" y="769268"/>
                </a:lnTo>
                <a:close/>
                <a:moveTo>
                  <a:pt x="11658589" y="597818"/>
                </a:moveTo>
                <a:lnTo>
                  <a:pt x="11836389" y="597818"/>
                </a:lnTo>
                <a:lnTo>
                  <a:pt x="11836389" y="775618"/>
                </a:lnTo>
                <a:lnTo>
                  <a:pt x="11658589" y="775618"/>
                </a:lnTo>
                <a:close/>
                <a:moveTo>
                  <a:pt x="11391888" y="597818"/>
                </a:moveTo>
                <a:lnTo>
                  <a:pt x="11569688" y="597818"/>
                </a:lnTo>
                <a:lnTo>
                  <a:pt x="11569688" y="775618"/>
                </a:lnTo>
                <a:lnTo>
                  <a:pt x="11391888" y="775618"/>
                </a:lnTo>
                <a:close/>
                <a:moveTo>
                  <a:pt x="11125186" y="591468"/>
                </a:moveTo>
                <a:lnTo>
                  <a:pt x="11315686" y="591468"/>
                </a:lnTo>
                <a:lnTo>
                  <a:pt x="11315686" y="781968"/>
                </a:lnTo>
                <a:lnTo>
                  <a:pt x="11125186" y="781968"/>
                </a:lnTo>
                <a:close/>
                <a:moveTo>
                  <a:pt x="11391888" y="337466"/>
                </a:moveTo>
                <a:lnTo>
                  <a:pt x="11556988" y="337466"/>
                </a:lnTo>
                <a:lnTo>
                  <a:pt x="11556988" y="502566"/>
                </a:lnTo>
                <a:lnTo>
                  <a:pt x="11391888" y="502566"/>
                </a:lnTo>
                <a:close/>
                <a:moveTo>
                  <a:pt x="10858484" y="331116"/>
                </a:moveTo>
                <a:lnTo>
                  <a:pt x="11036284" y="331116"/>
                </a:lnTo>
                <a:lnTo>
                  <a:pt x="11036284" y="508916"/>
                </a:lnTo>
                <a:lnTo>
                  <a:pt x="10858484" y="508916"/>
                </a:lnTo>
                <a:close/>
                <a:moveTo>
                  <a:pt x="11658589" y="324766"/>
                </a:moveTo>
                <a:lnTo>
                  <a:pt x="11849089" y="324766"/>
                </a:lnTo>
                <a:lnTo>
                  <a:pt x="11849089" y="515266"/>
                </a:lnTo>
                <a:lnTo>
                  <a:pt x="11658589" y="515266"/>
                </a:lnTo>
                <a:close/>
                <a:moveTo>
                  <a:pt x="11125186" y="318416"/>
                </a:moveTo>
                <a:lnTo>
                  <a:pt x="11328386" y="318416"/>
                </a:lnTo>
                <a:lnTo>
                  <a:pt x="11328386" y="521616"/>
                </a:lnTo>
                <a:lnTo>
                  <a:pt x="11125186" y="521616"/>
                </a:lnTo>
                <a:close/>
                <a:moveTo>
                  <a:pt x="11925292" y="299366"/>
                </a:moveTo>
                <a:lnTo>
                  <a:pt x="12166592" y="299366"/>
                </a:lnTo>
                <a:lnTo>
                  <a:pt x="12166592" y="540666"/>
                </a:lnTo>
                <a:lnTo>
                  <a:pt x="11925292" y="540666"/>
                </a:lnTo>
                <a:close/>
                <a:moveTo>
                  <a:pt x="11391888" y="83464"/>
                </a:moveTo>
                <a:lnTo>
                  <a:pt x="11531588" y="83464"/>
                </a:lnTo>
                <a:lnTo>
                  <a:pt x="11531588" y="223164"/>
                </a:lnTo>
                <a:lnTo>
                  <a:pt x="11391888" y="223164"/>
                </a:lnTo>
                <a:close/>
                <a:moveTo>
                  <a:pt x="11925292" y="77114"/>
                </a:moveTo>
                <a:lnTo>
                  <a:pt x="12077692" y="77114"/>
                </a:lnTo>
                <a:lnTo>
                  <a:pt x="12077692" y="229514"/>
                </a:lnTo>
                <a:lnTo>
                  <a:pt x="11925292" y="229514"/>
                </a:lnTo>
                <a:close/>
                <a:moveTo>
                  <a:pt x="11125186" y="64414"/>
                </a:moveTo>
                <a:lnTo>
                  <a:pt x="11302986" y="64414"/>
                </a:lnTo>
                <a:lnTo>
                  <a:pt x="11302986" y="242214"/>
                </a:lnTo>
                <a:lnTo>
                  <a:pt x="11125186" y="242214"/>
                </a:lnTo>
                <a:close/>
                <a:moveTo>
                  <a:pt x="11658589" y="26314"/>
                </a:moveTo>
                <a:lnTo>
                  <a:pt x="11912589" y="26314"/>
                </a:lnTo>
                <a:lnTo>
                  <a:pt x="11912589" y="280314"/>
                </a:lnTo>
                <a:lnTo>
                  <a:pt x="11658589" y="280314"/>
                </a:lnTo>
                <a:close/>
                <a:moveTo>
                  <a:pt x="0" y="9532"/>
                </a:moveTo>
                <a:lnTo>
                  <a:pt x="10834681" y="9532"/>
                </a:lnTo>
                <a:lnTo>
                  <a:pt x="10834681" y="1366845"/>
                </a:lnTo>
                <a:lnTo>
                  <a:pt x="12191994" y="1366845"/>
                </a:lnTo>
                <a:lnTo>
                  <a:pt x="12191994" y="9532"/>
                </a:lnTo>
                <a:lnTo>
                  <a:pt x="12191995" y="9532"/>
                </a:lnTo>
                <a:lnTo>
                  <a:pt x="12191995" y="4381507"/>
                </a:lnTo>
                <a:lnTo>
                  <a:pt x="0" y="4381507"/>
                </a:lnTo>
                <a:close/>
                <a:moveTo>
                  <a:pt x="10858484" y="0"/>
                </a:moveTo>
                <a:lnTo>
                  <a:pt x="11048984" y="0"/>
                </a:lnTo>
                <a:lnTo>
                  <a:pt x="11048984" y="190500"/>
                </a:lnTo>
                <a:lnTo>
                  <a:pt x="10858484" y="190500"/>
                </a:lnTo>
                <a:close/>
              </a:path>
            </a:pathLst>
          </a:custGeom>
        </p:spPr>
        <p:txBody>
          <a:bodyPr>
            <a:noAutofit/>
          </a:bodyPr>
          <a:lstStyle/>
          <a:p>
            <a:pPr lvl="0"/>
            <a:endParaRPr lang="zh-CN" altLang="en-US" noProof="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8171B69-3693-4BE5-8688-6EFA9D806E5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1E10C0E-7198-43D8-B23F-7D8F918ED2E9}" type="slidenum">
              <a:rPr lang="zh-CN" altLang="en-US"/>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1D0D414-9670-4B8E-B2B8-A59995C9017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C52A69A-C3D2-462A-9792-F8203B54DC15}" type="slidenum">
              <a:rPr lang="zh-CN" altLang="en-US"/>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871" y="2505075"/>
            <a:ext cx="515829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808" y="2505075"/>
            <a:ext cx="518369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B1EC364-60DE-48F2-B31B-BEA3D0B3490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FB68FA9-C68A-4F2E-BF3E-BB16D378FFC6}" type="slidenum">
              <a:rPr lang="zh-CN" altLang="en-US"/>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9EDDE0D-A114-4DD2-AB34-C1411751CC2A}"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7678519-35F2-48EF-8098-2F7334C93616}" type="slidenum">
              <a:rPr lang="zh-CN" altLang="en-US"/>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708DEDC-774E-40DE-8670-3F3A66BD536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08D8142-9A29-458A-AF04-009CF8224009}" type="slidenum">
              <a:rPr lang="zh-CN" altLang="en-US"/>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698" y="987425"/>
            <a:ext cx="61728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44E1B042-043A-4A72-BCDB-F66D0E14B414}"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AAC0FDC-35FC-4D39-A70F-C6ADA6E48ED1}" type="slidenum">
              <a:rPr lang="zh-CN" altLang="en-US"/>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698" y="987425"/>
            <a:ext cx="6172808"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5AB139D8-EB3D-4968-82AE-8F3175CB8D5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3EF9D6B-14A1-4B48-A2D2-AFC7140C8314}" type="slidenum">
              <a:rPr lang="zh-CN" altLang="en-US"/>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83" y="365125"/>
            <a:ext cx="10516635" cy="1325563"/>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83" y="1825625"/>
            <a:ext cx="10516635" cy="435133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C455404B-9EE4-4CC3-B7D7-F50802A68F2B}" type="datetimeFigureOut">
              <a:rPr lang="zh-CN" altLang="en-US"/>
            </a:fld>
            <a:endParaRPr lang="zh-CN" altLang="en-US"/>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1448" y="6356350"/>
            <a:ext cx="274347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432AAECE-B5CF-4A21-9934-788061A9D93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10600030101010101"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1" Type="http://schemas.openxmlformats.org/officeDocument/2006/relationships/slideLayout" Target="../slideLayouts/slideLayout2.xml"/><Relationship Id="rId20" Type="http://schemas.openxmlformats.org/officeDocument/2006/relationships/tags" Target="../tags/tag38.xml"/><Relationship Id="rId2" Type="http://schemas.openxmlformats.org/officeDocument/2006/relationships/tags" Target="../tags/tag20.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6" Type="http://schemas.openxmlformats.org/officeDocument/2006/relationships/slideLayout" Target="../slideLayouts/slideLayout2.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2.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6.xml"/><Relationship Id="rId13" Type="http://schemas.openxmlformats.org/officeDocument/2006/relationships/slideLayout" Target="../slideLayouts/slideLayout1.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7"/>
          <p:cNvSpPr/>
          <p:nvPr/>
        </p:nvSpPr>
        <p:spPr>
          <a:xfrm>
            <a:off x="1463675" y="2011363"/>
            <a:ext cx="9264650" cy="920750"/>
          </a:xfrm>
          <a:prstGeom prst="rect">
            <a:avLst/>
          </a:prstGeom>
          <a:noFill/>
          <a:ln w="9525">
            <a:noFill/>
          </a:ln>
        </p:spPr>
        <p:txBody>
          <a:bodyPr lIns="91436" tIns="45719" rIns="91436" bIns="45719" anchor="t">
            <a:spAutoFit/>
          </a:bodyPr>
          <a:lstStyle/>
          <a:p>
            <a:pPr algn="ctr">
              <a:buFont typeface="Arial" panose="020B0604020202020204" pitchFamily="34" charset="0"/>
              <a:buNone/>
            </a:pPr>
            <a:r>
              <a:rPr lang="en-US" altLang="zh-CN" sz="54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中信财富指数报告</a:t>
            </a:r>
            <a:endParaRPr lang="en-US" altLang="zh-CN" sz="54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endParaRPr>
          </a:p>
        </p:txBody>
      </p:sp>
      <p:pic>
        <p:nvPicPr>
          <p:cNvPr id="15363" name="medi2497.mp3">
            <a:hlinkClick r:id="" action="ppaction://media"/>
          </p:cNvPr>
          <p:cNvPicPr>
            <a:picLocks noRot="1" noChangeAspect="1"/>
          </p:cNvPicPr>
          <p:nvPr>
            <a:wavAudioFile r:embed="rId1" name="media1.mp3"/>
          </p:nvPr>
        </p:nvPicPr>
        <p:blipFill>
          <a:blip r:embed="rId2" cstate="print"/>
          <a:stretch>
            <a:fillRect/>
          </a:stretch>
        </p:blipFill>
        <p:spPr>
          <a:xfrm>
            <a:off x="5791800" y="7121525"/>
            <a:ext cx="609600" cy="609600"/>
          </a:xfrm>
          <a:prstGeom prst="rect">
            <a:avLst/>
          </a:prstGeom>
          <a:noFill/>
          <a:ln w="9525">
            <a:noFill/>
          </a:ln>
        </p:spPr>
      </p:pic>
      <p:sp>
        <p:nvSpPr>
          <p:cNvPr id="15364" name="矩形 47"/>
          <p:cNvSpPr/>
          <p:nvPr/>
        </p:nvSpPr>
        <p:spPr>
          <a:xfrm>
            <a:off x="2048828" y="3321685"/>
            <a:ext cx="8093075" cy="490220"/>
          </a:xfrm>
          <a:prstGeom prst="rect">
            <a:avLst/>
          </a:prstGeom>
          <a:noFill/>
          <a:ln w="9525">
            <a:noFill/>
          </a:ln>
        </p:spPr>
        <p:txBody>
          <a:bodyPr lIns="91431" tIns="45716" rIns="91431" bIns="45716" anchor="t">
            <a:spAutoFit/>
          </a:bodyPr>
          <a:lstStyle/>
          <a:p>
            <a:pPr algn="ctr">
              <a:lnSpc>
                <a:spcPct val="130000"/>
              </a:lnSpc>
              <a:buFont typeface="Arial" panose="020B0604020202020204" pitchFamily="34" charset="0"/>
              <a:buNone/>
            </a:pPr>
            <a:r>
              <a:rPr 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201</a:t>
            </a:r>
            <a:r>
              <a:rPr lang="en-US" alt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8</a:t>
            </a:r>
            <a:r>
              <a:rPr 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年</a:t>
            </a:r>
            <a:r>
              <a:rPr lang="en-US" alt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2</a:t>
            </a:r>
            <a:r>
              <a:rPr 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黑体" panose="02010609060101010101" charset="-122"/>
              </a:rPr>
              <a:t>月刊</a:t>
            </a:r>
            <a:endParaRPr lang="zh-CN" sz="2000" b="1" dirty="0">
              <a:solidFill>
                <a:srgbClr val="FFD860"/>
              </a:solidFill>
              <a:effectLst>
                <a:outerShdw blurRad="38100" dist="38100" dir="2700000" algn="tl">
                  <a:srgbClr val="000000">
                    <a:alpha val="43137"/>
                  </a:srgbClr>
                </a:outerShdw>
              </a:effectLst>
              <a:latin typeface="方正兰亭黑_GBK" charset="0"/>
              <a:ea typeface="方正兰亭黑_GBK" pitchFamily="2" charset="-122"/>
              <a:sym typeface="方正兰亭黑_GBK" pitchFamily="2" charset="-122"/>
            </a:endParaRPr>
          </a:p>
        </p:txBody>
      </p:sp>
      <p:grpSp>
        <p:nvGrpSpPr>
          <p:cNvPr id="5" name="Group 5"/>
          <p:cNvGrpSpPr/>
          <p:nvPr/>
        </p:nvGrpSpPr>
        <p:grpSpPr>
          <a:xfrm>
            <a:off x="5710838" y="5518150"/>
            <a:ext cx="784225" cy="784225"/>
            <a:chOff x="0" y="0"/>
            <a:chExt cx="784512" cy="784512"/>
          </a:xfrm>
        </p:grpSpPr>
        <p:sp>
          <p:nvSpPr>
            <p:cNvPr id="2" name="椭圆 36"/>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6" name="Freeform 129"/>
            <p:cNvSpPr>
              <a:spLocks noChangeAspect="1" noEditPoints="1"/>
            </p:cNvSpPr>
            <p:nvPr/>
          </p:nvSpPr>
          <p:spPr>
            <a:xfrm>
              <a:off x="135246" y="135246"/>
              <a:ext cx="514020" cy="514020"/>
            </a:xfrm>
            <a:custGeom>
              <a:avLst/>
              <a:gdLst/>
              <a:ahLst/>
              <a:cxnLst>
                <a:cxn ang="0">
                  <a:pos x="1347898219" y="0"/>
                </a:cxn>
                <a:cxn ang="0">
                  <a:pos x="1404064177" y="0"/>
                </a:cxn>
                <a:cxn ang="0">
                  <a:pos x="1488305166" y="758195398"/>
                </a:cxn>
                <a:cxn ang="0">
                  <a:pos x="1375983847" y="926682675"/>
                </a:cxn>
                <a:cxn ang="0">
                  <a:pos x="1375983847" y="954763005"/>
                </a:cxn>
                <a:cxn ang="0">
                  <a:pos x="1039003994" y="1123250282"/>
                </a:cxn>
                <a:cxn ang="0">
                  <a:pos x="645868780" y="1291737559"/>
                </a:cxn>
                <a:cxn ang="0">
                  <a:pos x="505461832" y="1207496570"/>
                </a:cxn>
                <a:cxn ang="0">
                  <a:pos x="365054884" y="1263657229"/>
                </a:cxn>
                <a:cxn ang="0">
                  <a:pos x="28080330" y="1067089622"/>
                </a:cxn>
                <a:cxn ang="0">
                  <a:pos x="1347898219" y="0"/>
                </a:cxn>
                <a:cxn ang="0">
                  <a:pos x="1600631784" y="28080330"/>
                </a:cxn>
                <a:cxn ang="0">
                  <a:pos x="2147483646" y="336974555"/>
                </a:cxn>
                <a:cxn ang="0">
                  <a:pos x="1712958402" y="758195398"/>
                </a:cxn>
                <a:cxn ang="0">
                  <a:pos x="1684878072" y="730115068"/>
                </a:cxn>
                <a:cxn ang="0">
                  <a:pos x="1600631784" y="28080330"/>
                </a:cxn>
                <a:cxn ang="0">
                  <a:pos x="2147483646" y="477381502"/>
                </a:cxn>
                <a:cxn ang="0">
                  <a:pos x="1825279721" y="926682675"/>
                </a:cxn>
                <a:cxn ang="0">
                  <a:pos x="1825279721" y="926682675"/>
                </a:cxn>
                <a:cxn ang="0">
                  <a:pos x="1656792444" y="1123250282"/>
                </a:cxn>
                <a:cxn ang="0">
                  <a:pos x="1656792444" y="1263657229"/>
                </a:cxn>
                <a:cxn ang="0">
                  <a:pos x="1600631784" y="1769119061"/>
                </a:cxn>
                <a:cxn ang="0">
                  <a:pos x="1684878072" y="1909526009"/>
                </a:cxn>
                <a:cxn ang="0">
                  <a:pos x="2147483646" y="2106093616"/>
                </a:cxn>
                <a:cxn ang="0">
                  <a:pos x="2147483646" y="1347898219"/>
                </a:cxn>
                <a:cxn ang="0">
                  <a:pos x="2147483646" y="477381502"/>
                </a:cxn>
                <a:cxn ang="0">
                  <a:pos x="2147483646" y="2147483646"/>
                </a:cxn>
                <a:cxn ang="0">
                  <a:pos x="1375983847" y="2147483646"/>
                </a:cxn>
                <a:cxn ang="0">
                  <a:pos x="1516385496" y="2147483646"/>
                </a:cxn>
                <a:cxn ang="0">
                  <a:pos x="1628712114" y="2078013286"/>
                </a:cxn>
                <a:cxn ang="0">
                  <a:pos x="2147483646" y="2147483646"/>
                </a:cxn>
                <a:cxn ang="0">
                  <a:pos x="1179410941" y="2147483646"/>
                </a:cxn>
                <a:cxn ang="0">
                  <a:pos x="28080330" y="1684878072"/>
                </a:cxn>
                <a:cxn ang="0">
                  <a:pos x="336974555" y="1600631784"/>
                </a:cxn>
                <a:cxn ang="0">
                  <a:pos x="505461832" y="1656792444"/>
                </a:cxn>
                <a:cxn ang="0">
                  <a:pos x="589708120" y="1628712114"/>
                </a:cxn>
                <a:cxn ang="0">
                  <a:pos x="1263657229" y="1965686668"/>
                </a:cxn>
                <a:cxn ang="0">
                  <a:pos x="1347898219" y="2106093616"/>
                </a:cxn>
                <a:cxn ang="0">
                  <a:pos x="1179410941" y="2147483646"/>
                </a:cxn>
                <a:cxn ang="0">
                  <a:pos x="0" y="1488305166"/>
                </a:cxn>
                <a:cxn ang="0">
                  <a:pos x="224647937" y="1432144507"/>
                </a:cxn>
                <a:cxn ang="0">
                  <a:pos x="0" y="1263657229"/>
                </a:cxn>
                <a:cxn ang="0">
                  <a:pos x="0" y="1347898219"/>
                </a:cxn>
                <a:cxn ang="0">
                  <a:pos x="0" y="1488305166"/>
                </a:cxn>
                <a:cxn ang="0">
                  <a:pos x="1460224836" y="1123250282"/>
                </a:cxn>
                <a:cxn ang="0">
                  <a:pos x="1123250282" y="1291737559"/>
                </a:cxn>
                <a:cxn ang="0">
                  <a:pos x="702029439" y="1460224836"/>
                </a:cxn>
                <a:cxn ang="0">
                  <a:pos x="702029439" y="1460224836"/>
                </a:cxn>
                <a:cxn ang="0">
                  <a:pos x="1347898219" y="1769119061"/>
                </a:cxn>
                <a:cxn ang="0">
                  <a:pos x="1404064177" y="1741038732"/>
                </a:cxn>
                <a:cxn ang="0">
                  <a:pos x="1460224836" y="1235576900"/>
                </a:cxn>
                <a:cxn ang="0">
                  <a:pos x="1460224836" y="1123250282"/>
                </a:cxn>
              </a:cxnLst>
              <a:rect l="0" t="0" r="0" b="0"/>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noFill/>
            <a:ln w="9525" cap="flat" cmpd="sng">
              <a:solidFill>
                <a:srgbClr val="FFD860"/>
              </a:solidFill>
              <a:prstDash val="solid"/>
              <a:round/>
              <a:headEnd type="none" w="med" len="med"/>
              <a:tailEnd type="none" w="med" len="med"/>
            </a:ln>
          </p:spPr>
          <p:txBody>
            <a:bodyPr/>
            <a:lstStyle/>
            <a:p>
              <a:endParaRPr lang="zh-CN" altLang="en-US"/>
            </a:p>
          </p:txBody>
        </p:sp>
      </p:grpSp>
      <p:grpSp>
        <p:nvGrpSpPr>
          <p:cNvPr id="6" name="Group 8"/>
          <p:cNvGrpSpPr/>
          <p:nvPr/>
        </p:nvGrpSpPr>
        <p:grpSpPr>
          <a:xfrm>
            <a:off x="7471375" y="5518150"/>
            <a:ext cx="784225" cy="784225"/>
            <a:chOff x="0" y="0"/>
            <a:chExt cx="784512" cy="784512"/>
          </a:xfrm>
        </p:grpSpPr>
        <p:sp>
          <p:nvSpPr>
            <p:cNvPr id="3" name="椭圆 39"/>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9" name="任意多边形 40"/>
            <p:cNvSpPr/>
            <p:nvPr/>
          </p:nvSpPr>
          <p:spPr>
            <a:xfrm>
              <a:off x="105574" y="174618"/>
              <a:ext cx="550505" cy="412416"/>
            </a:xfrm>
            <a:custGeom>
              <a:avLst/>
              <a:gdLst/>
              <a:ahLst/>
              <a:cxnLst>
                <a:cxn ang="0">
                  <a:pos x="140202" y="425381"/>
                </a:cxn>
                <a:cxn ang="0">
                  <a:pos x="56128" y="423650"/>
                </a:cxn>
                <a:cxn ang="0">
                  <a:pos x="111645" y="368511"/>
                </a:cxn>
                <a:cxn ang="0">
                  <a:pos x="135136" y="349421"/>
                </a:cxn>
                <a:cxn ang="0">
                  <a:pos x="248318" y="233722"/>
                </a:cxn>
                <a:cxn ang="0">
                  <a:pos x="164244" y="425382"/>
                </a:cxn>
                <a:cxn ang="0">
                  <a:pos x="170039" y="310006"/>
                </a:cxn>
                <a:cxn ang="0">
                  <a:pos x="207411" y="275791"/>
                </a:cxn>
                <a:cxn ang="0">
                  <a:pos x="241580" y="240341"/>
                </a:cxn>
                <a:cxn ang="0">
                  <a:pos x="272360" y="222804"/>
                </a:cxn>
                <a:cxn ang="0">
                  <a:pos x="283957" y="237614"/>
                </a:cxn>
                <a:cxn ang="0">
                  <a:pos x="313854" y="273065"/>
                </a:cxn>
                <a:cxn ang="0">
                  <a:pos x="339481" y="281246"/>
                </a:cxn>
                <a:cxn ang="0">
                  <a:pos x="356433" y="264805"/>
                </a:cxn>
                <a:cxn ang="0">
                  <a:pos x="272360" y="425381"/>
                </a:cxn>
                <a:cxn ang="0">
                  <a:pos x="464550" y="148272"/>
                </a:cxn>
                <a:cxn ang="0">
                  <a:pos x="380476" y="425381"/>
                </a:cxn>
                <a:cxn ang="0">
                  <a:pos x="383526" y="233182"/>
                </a:cxn>
                <a:cxn ang="0">
                  <a:pos x="420298" y="196707"/>
                </a:cxn>
                <a:cxn ang="0">
                  <a:pos x="464550" y="148272"/>
                </a:cxn>
                <a:cxn ang="0">
                  <a:pos x="488639" y="0"/>
                </a:cxn>
                <a:cxn ang="0">
                  <a:pos x="520672" y="5454"/>
                </a:cxn>
                <a:cxn ang="0">
                  <a:pos x="527079" y="125444"/>
                </a:cxn>
                <a:cxn ang="0">
                  <a:pos x="490775" y="125444"/>
                </a:cxn>
                <a:cxn ang="0">
                  <a:pos x="488639" y="73629"/>
                </a:cxn>
                <a:cxn ang="0">
                  <a:pos x="401082" y="166349"/>
                </a:cxn>
                <a:cxn ang="0">
                  <a:pos x="351964" y="215436"/>
                </a:cxn>
                <a:cxn ang="0">
                  <a:pos x="319931" y="220890"/>
                </a:cxn>
                <a:cxn ang="0">
                  <a:pos x="309252" y="207254"/>
                </a:cxn>
                <a:cxn ang="0">
                  <a:pos x="268678" y="155441"/>
                </a:cxn>
                <a:cxn ang="0">
                  <a:pos x="219560" y="204527"/>
                </a:cxn>
                <a:cxn ang="0">
                  <a:pos x="198204" y="223616"/>
                </a:cxn>
                <a:cxn ang="0">
                  <a:pos x="127731" y="291792"/>
                </a:cxn>
                <a:cxn ang="0">
                  <a:pos x="29495" y="387240"/>
                </a:cxn>
                <a:cxn ang="0">
                  <a:pos x="3868" y="381785"/>
                </a:cxn>
                <a:cxn ang="0">
                  <a:pos x="16682" y="338151"/>
                </a:cxn>
                <a:cxn ang="0">
                  <a:pos x="127731" y="234525"/>
                </a:cxn>
                <a:cxn ang="0">
                  <a:pos x="198204" y="166349"/>
                </a:cxn>
                <a:cxn ang="0">
                  <a:pos x="219560" y="147260"/>
                </a:cxn>
                <a:cxn ang="0">
                  <a:pos x="260135" y="106354"/>
                </a:cxn>
                <a:cxn ang="0">
                  <a:pos x="287897" y="114535"/>
                </a:cxn>
                <a:cxn ang="0">
                  <a:pos x="317795" y="149986"/>
                </a:cxn>
                <a:cxn ang="0">
                  <a:pos x="351964" y="155441"/>
                </a:cxn>
                <a:cxn ang="0">
                  <a:pos x="401082" y="106354"/>
                </a:cxn>
                <a:cxn ang="0">
                  <a:pos x="456605" y="46359"/>
                </a:cxn>
                <a:cxn ang="0">
                  <a:pos x="424572" y="46359"/>
                </a:cxn>
                <a:cxn ang="0">
                  <a:pos x="405353" y="21816"/>
                </a:cxn>
                <a:cxn ang="0">
                  <a:pos x="418167" y="2727"/>
                </a:cxn>
              </a:cxnLst>
              <a:rect l="0" t="0" r="0" b="0"/>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noFill/>
            <a:ln w="9525" cap="flat" cmpd="sng">
              <a:solidFill>
                <a:srgbClr val="FFD860"/>
              </a:solidFill>
              <a:prstDash val="solid"/>
              <a:round/>
              <a:headEnd type="none" w="med" len="med"/>
              <a:tailEnd type="none" w="med" len="med"/>
            </a:ln>
          </p:spPr>
          <p:txBody>
            <a:bodyPr/>
            <a:lstStyle/>
            <a:p>
              <a:endParaRPr lang="zh-CN" altLang="en-US"/>
            </a:p>
          </p:txBody>
        </p:sp>
      </p:grpSp>
      <p:grpSp>
        <p:nvGrpSpPr>
          <p:cNvPr id="7" name="Group 11"/>
          <p:cNvGrpSpPr/>
          <p:nvPr/>
        </p:nvGrpSpPr>
        <p:grpSpPr>
          <a:xfrm>
            <a:off x="3950300" y="5518150"/>
            <a:ext cx="784225" cy="784225"/>
            <a:chOff x="0" y="0"/>
            <a:chExt cx="784512" cy="784512"/>
          </a:xfrm>
        </p:grpSpPr>
        <p:sp>
          <p:nvSpPr>
            <p:cNvPr id="4" name="椭圆 42"/>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2" name="Freeform 168"/>
            <p:cNvSpPr>
              <a:spLocks noChangeAspect="1" noEditPoints="1"/>
            </p:cNvSpPr>
            <p:nvPr/>
          </p:nvSpPr>
          <p:spPr>
            <a:xfrm>
              <a:off x="145149" y="167123"/>
              <a:ext cx="494214" cy="450267"/>
            </a:xfrm>
            <a:custGeom>
              <a:avLst/>
              <a:gdLst/>
              <a:ahLst/>
              <a:cxnLst>
                <a:cxn ang="0">
                  <a:pos x="110567239" y="587114815"/>
                </a:cxn>
                <a:cxn ang="0">
                  <a:pos x="1271544273" y="587114815"/>
                </a:cxn>
                <a:cxn ang="0">
                  <a:pos x="1382116769" y="494415401"/>
                </a:cxn>
                <a:cxn ang="0">
                  <a:pos x="2017886277" y="0"/>
                </a:cxn>
                <a:cxn ang="0">
                  <a:pos x="2017886277" y="1019726901"/>
                </a:cxn>
                <a:cxn ang="0">
                  <a:pos x="2017886277" y="2039453803"/>
                </a:cxn>
                <a:cxn ang="0">
                  <a:pos x="1382116769" y="1514142303"/>
                </a:cxn>
                <a:cxn ang="0">
                  <a:pos x="1271544273" y="1452338988"/>
                </a:cxn>
                <a:cxn ang="0">
                  <a:pos x="912198119" y="1452338988"/>
                </a:cxn>
                <a:cxn ang="0">
                  <a:pos x="1105693415" y="2147483646"/>
                </a:cxn>
                <a:cxn ang="0">
                  <a:pos x="1243905092" y="2147483646"/>
                </a:cxn>
                <a:cxn ang="0">
                  <a:pos x="1243905092" y="2147483646"/>
                </a:cxn>
                <a:cxn ang="0">
                  <a:pos x="1188621473" y="2147483646"/>
                </a:cxn>
                <a:cxn ang="0">
                  <a:pos x="580491146" y="2147483646"/>
                </a:cxn>
                <a:cxn ang="0">
                  <a:pos x="304067792" y="1452338988"/>
                </a:cxn>
                <a:cxn ang="0">
                  <a:pos x="110567239" y="1452338988"/>
                </a:cxn>
                <a:cxn ang="0">
                  <a:pos x="110567239" y="587114815"/>
                </a:cxn>
                <a:cxn ang="0">
                  <a:pos x="2147483646" y="710721445"/>
                </a:cxn>
                <a:cxn ang="0">
                  <a:pos x="2147483646" y="1019726901"/>
                </a:cxn>
                <a:cxn ang="0">
                  <a:pos x="2147483646" y="1328737917"/>
                </a:cxn>
                <a:cxn ang="0">
                  <a:pos x="2147483646" y="2039453803"/>
                </a:cxn>
                <a:cxn ang="0">
                  <a:pos x="2147483646" y="2039453803"/>
                </a:cxn>
                <a:cxn ang="0">
                  <a:pos x="2147483646" y="0"/>
                </a:cxn>
                <a:cxn ang="0">
                  <a:pos x="2147483646" y="0"/>
                </a:cxn>
                <a:cxn ang="0">
                  <a:pos x="2147483646" y="710721445"/>
                </a:cxn>
                <a:cxn ang="0">
                  <a:pos x="1271544273" y="1514142303"/>
                </a:cxn>
                <a:cxn ang="0">
                  <a:pos x="1022765358" y="1514142303"/>
                </a:cxn>
                <a:cxn ang="0">
                  <a:pos x="1105693415" y="1884951074"/>
                </a:cxn>
                <a:cxn ang="0">
                  <a:pos x="1188621473" y="1884951074"/>
                </a:cxn>
                <a:cxn ang="0">
                  <a:pos x="1188621473" y="1761350004"/>
                </a:cxn>
                <a:cxn ang="0">
                  <a:pos x="1271544273" y="1514142303"/>
                </a:cxn>
              </a:cxnLst>
              <a:rect l="0" t="0" r="0" b="0"/>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noFill/>
            <a:ln w="9525" cap="flat" cmpd="sng">
              <a:solidFill>
                <a:srgbClr val="FFD860"/>
              </a:solidFill>
              <a:prstDash val="solid"/>
              <a:round/>
              <a:headEnd type="none" w="med" len="med"/>
              <a:tailEnd type="none" w="med" len="med"/>
            </a:ln>
          </p:spPr>
          <p:txBody>
            <a:bodyPr/>
            <a:lstStyle/>
            <a:p>
              <a:endParaRPr lang="zh-CN" altLang="en-US"/>
            </a:p>
          </p:txBody>
        </p:sp>
      </p:grpSp>
      <p:grpSp>
        <p:nvGrpSpPr>
          <p:cNvPr id="8" name="Group 14"/>
          <p:cNvGrpSpPr/>
          <p:nvPr/>
        </p:nvGrpSpPr>
        <p:grpSpPr>
          <a:xfrm>
            <a:off x="2191350" y="5518150"/>
            <a:ext cx="784225" cy="784225"/>
            <a:chOff x="0" y="0"/>
            <a:chExt cx="784512" cy="784512"/>
          </a:xfrm>
        </p:grpSpPr>
        <p:sp>
          <p:nvSpPr>
            <p:cNvPr id="15374" name="椭圆 45"/>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5" name="任意多边形 46"/>
            <p:cNvSpPr/>
            <p:nvPr/>
          </p:nvSpPr>
          <p:spPr>
            <a:xfrm>
              <a:off x="132612" y="128939"/>
              <a:ext cx="519288" cy="503774"/>
            </a:xfrm>
            <a:custGeom>
              <a:avLst/>
              <a:gdLst/>
              <a:ahLst/>
              <a:cxnLst>
                <a:cxn ang="0">
                  <a:pos x="262805" y="111558"/>
                </a:cxn>
                <a:cxn ang="0">
                  <a:pos x="439744" y="276036"/>
                </a:cxn>
                <a:cxn ang="0">
                  <a:pos x="439744" y="484796"/>
                </a:cxn>
                <a:cxn ang="0">
                  <a:pos x="433425" y="503774"/>
                </a:cxn>
                <a:cxn ang="0">
                  <a:pos x="414467" y="503774"/>
                </a:cxn>
                <a:cxn ang="0">
                  <a:pos x="319678" y="503774"/>
                </a:cxn>
                <a:cxn ang="0">
                  <a:pos x="313359" y="503774"/>
                </a:cxn>
                <a:cxn ang="0">
                  <a:pos x="307040" y="497448"/>
                </a:cxn>
                <a:cxn ang="0">
                  <a:pos x="307040" y="396231"/>
                </a:cxn>
                <a:cxn ang="0">
                  <a:pos x="212251" y="396231"/>
                </a:cxn>
                <a:cxn ang="0">
                  <a:pos x="212251" y="497448"/>
                </a:cxn>
                <a:cxn ang="0">
                  <a:pos x="212251" y="503774"/>
                </a:cxn>
                <a:cxn ang="0">
                  <a:pos x="199612" y="503774"/>
                </a:cxn>
                <a:cxn ang="0">
                  <a:pos x="104823" y="503774"/>
                </a:cxn>
                <a:cxn ang="0">
                  <a:pos x="92185" y="503774"/>
                </a:cxn>
                <a:cxn ang="0">
                  <a:pos x="79546" y="484796"/>
                </a:cxn>
                <a:cxn ang="0">
                  <a:pos x="79546" y="276036"/>
                </a:cxn>
                <a:cxn ang="0">
                  <a:pos x="262805" y="111558"/>
                </a:cxn>
                <a:cxn ang="0">
                  <a:pos x="259644" y="0"/>
                </a:cxn>
                <a:cxn ang="0">
                  <a:pos x="281809" y="9516"/>
                </a:cxn>
                <a:cxn ang="0">
                  <a:pos x="370468" y="91992"/>
                </a:cxn>
                <a:cxn ang="0">
                  <a:pos x="370468" y="22205"/>
                </a:cxn>
                <a:cxn ang="0">
                  <a:pos x="383134" y="9516"/>
                </a:cxn>
                <a:cxn ang="0">
                  <a:pos x="414798" y="9516"/>
                </a:cxn>
                <a:cxn ang="0">
                  <a:pos x="427463" y="22205"/>
                </a:cxn>
                <a:cxn ang="0">
                  <a:pos x="427463" y="142746"/>
                </a:cxn>
                <a:cxn ang="0">
                  <a:pos x="509789" y="218877"/>
                </a:cxn>
                <a:cxn ang="0">
                  <a:pos x="509789" y="269631"/>
                </a:cxn>
                <a:cxn ang="0">
                  <a:pos x="465460" y="269631"/>
                </a:cxn>
                <a:cxn ang="0">
                  <a:pos x="262810" y="79303"/>
                </a:cxn>
                <a:cxn ang="0">
                  <a:pos x="60161" y="269631"/>
                </a:cxn>
                <a:cxn ang="0">
                  <a:pos x="34830" y="275975"/>
                </a:cxn>
                <a:cxn ang="0">
                  <a:pos x="9499" y="269631"/>
                </a:cxn>
                <a:cxn ang="0">
                  <a:pos x="9499" y="218877"/>
                </a:cxn>
                <a:cxn ang="0">
                  <a:pos x="237479" y="9516"/>
                </a:cxn>
                <a:cxn ang="0">
                  <a:pos x="259644" y="0"/>
                </a:cxn>
              </a:cxnLst>
              <a:rect l="0" t="0" r="0" b="0"/>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noFill/>
            <a:ln w="12700" cap="flat" cmpd="sng">
              <a:solidFill>
                <a:srgbClr val="FFD860"/>
              </a:solidFill>
              <a:prstDash val="solid"/>
              <a:round/>
              <a:headEnd type="none" w="med" len="med"/>
              <a:tailEnd type="none" w="med" len="med"/>
            </a:ln>
          </p:spPr>
          <p:txBody>
            <a:bodyPr/>
            <a:lstStyle/>
            <a:p>
              <a:endParaRPr lang="zh-CN" altLang="en-US"/>
            </a:p>
          </p:txBody>
        </p:sp>
      </p:grpSp>
      <p:grpSp>
        <p:nvGrpSpPr>
          <p:cNvPr id="9" name="Group 17"/>
          <p:cNvGrpSpPr/>
          <p:nvPr/>
        </p:nvGrpSpPr>
        <p:grpSpPr>
          <a:xfrm>
            <a:off x="9231913" y="5518150"/>
            <a:ext cx="784225" cy="784225"/>
            <a:chOff x="0" y="0"/>
            <a:chExt cx="784512" cy="784512"/>
          </a:xfrm>
        </p:grpSpPr>
        <p:sp>
          <p:nvSpPr>
            <p:cNvPr id="15377" name="椭圆 48"/>
            <p:cNvSpPr/>
            <p:nvPr/>
          </p:nvSpPr>
          <p:spPr>
            <a:xfrm>
              <a:off x="0" y="0"/>
              <a:ext cx="784512" cy="784512"/>
            </a:xfrm>
            <a:prstGeom prst="ellipse">
              <a:avLst/>
            </a:prstGeom>
            <a:noFill/>
            <a:ln w="12700" cap="flat" cmpd="sng">
              <a:solidFill>
                <a:srgbClr val="FFD860"/>
              </a:solidFill>
              <a:prstDash val="solid"/>
              <a:round/>
              <a:headEnd type="none" w="med" len="med"/>
              <a:tailEnd type="none" w="med" len="med"/>
            </a:ln>
          </p:spPr>
          <p:txBody>
            <a:bodyPr anchor="ctr"/>
            <a:lstStyle/>
            <a:p>
              <a:pPr algn="ctr">
                <a:buFont typeface="Arial" panose="020B0604020202020204" pitchFamily="34" charset="0"/>
                <a:buNone/>
              </a:pPr>
              <a:endParaRPr lang="zh-CN" altLang="en-US" sz="14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8" name="Freeform 228"/>
            <p:cNvSpPr>
              <a:spLocks noEditPoints="1"/>
            </p:cNvSpPr>
            <p:nvPr/>
          </p:nvSpPr>
          <p:spPr>
            <a:xfrm>
              <a:off x="219554" y="163389"/>
              <a:ext cx="345405" cy="457735"/>
            </a:xfrm>
            <a:custGeom>
              <a:avLst/>
              <a:gdLst/>
              <a:ahLst/>
              <a:cxnLst>
                <a:cxn ang="0">
                  <a:pos x="1676615797" y="2147483646"/>
                </a:cxn>
                <a:cxn ang="0">
                  <a:pos x="1411889434" y="2147483646"/>
                </a:cxn>
                <a:cxn ang="0">
                  <a:pos x="1411889434" y="2147483646"/>
                </a:cxn>
                <a:cxn ang="0">
                  <a:pos x="1191281918" y="2147483646"/>
                </a:cxn>
                <a:cxn ang="0">
                  <a:pos x="661822550" y="1276224885"/>
                </a:cxn>
                <a:cxn ang="0">
                  <a:pos x="705941396" y="1012178128"/>
                </a:cxn>
                <a:cxn ang="0">
                  <a:pos x="705941396" y="1012178128"/>
                </a:cxn>
                <a:cxn ang="0">
                  <a:pos x="794185731" y="748131371"/>
                </a:cxn>
                <a:cxn ang="0">
                  <a:pos x="485333879" y="264046757"/>
                </a:cxn>
                <a:cxn ang="0">
                  <a:pos x="308851852" y="264046757"/>
                </a:cxn>
                <a:cxn ang="0">
                  <a:pos x="44118846" y="616111310"/>
                </a:cxn>
                <a:cxn ang="0">
                  <a:pos x="0" y="924166965"/>
                </a:cxn>
                <a:cxn ang="0">
                  <a:pos x="485333879" y="1980353991"/>
                </a:cxn>
                <a:cxn ang="0">
                  <a:pos x="1147163071" y="2147483646"/>
                </a:cxn>
                <a:cxn ang="0">
                  <a:pos x="1411889434" y="2147483646"/>
                </a:cxn>
                <a:cxn ang="0">
                  <a:pos x="1853104467" y="2147483646"/>
                </a:cxn>
                <a:cxn ang="0">
                  <a:pos x="1941348802" y="2147483646"/>
                </a:cxn>
                <a:cxn ang="0">
                  <a:pos x="1676615797" y="2147483646"/>
                </a:cxn>
                <a:cxn ang="0">
                  <a:pos x="2147483646" y="2147483646"/>
                </a:cxn>
                <a:cxn ang="0">
                  <a:pos x="1941348802" y="2147483646"/>
                </a:cxn>
                <a:cxn ang="0">
                  <a:pos x="1853104467" y="2112374053"/>
                </a:cxn>
                <a:cxn ang="0">
                  <a:pos x="1764860132" y="2112374053"/>
                </a:cxn>
                <a:cxn ang="0">
                  <a:pos x="1720741286" y="2147483646"/>
                </a:cxn>
                <a:cxn ang="0">
                  <a:pos x="2073711984" y="2147483646"/>
                </a:cxn>
                <a:cxn ang="0">
                  <a:pos x="2147483646" y="2147483646"/>
                </a:cxn>
                <a:cxn ang="0">
                  <a:pos x="2147483646" y="2147483646"/>
                </a:cxn>
                <a:cxn ang="0">
                  <a:pos x="2147483646" y="2147483646"/>
                </a:cxn>
                <a:cxn ang="0">
                  <a:pos x="882430066" y="748131371"/>
                </a:cxn>
                <a:cxn ang="0">
                  <a:pos x="1014793248" y="792140270"/>
                </a:cxn>
                <a:cxn ang="0">
                  <a:pos x="1058918736" y="748131371"/>
                </a:cxn>
                <a:cxn ang="0">
                  <a:pos x="1103037583" y="616111310"/>
                </a:cxn>
                <a:cxn ang="0">
                  <a:pos x="750066885" y="44008898"/>
                </a:cxn>
                <a:cxn ang="0">
                  <a:pos x="661822550" y="0"/>
                </a:cxn>
                <a:cxn ang="0">
                  <a:pos x="573578215" y="44008898"/>
                </a:cxn>
                <a:cxn ang="0">
                  <a:pos x="573578215" y="176028960"/>
                </a:cxn>
                <a:cxn ang="0">
                  <a:pos x="882430066" y="748131371"/>
                </a:cxn>
              </a:cxnLst>
              <a:rect l="0" t="0" r="0" b="0"/>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noFill/>
            <a:ln w="9525" cap="flat" cmpd="sng">
              <a:solidFill>
                <a:srgbClr val="FFD860"/>
              </a:solidFill>
              <a:prstDash val="solid"/>
              <a:round/>
              <a:headEnd type="none" w="med" len="med"/>
              <a:tailEnd type="none" w="med" len="med"/>
            </a:ln>
          </p:spPr>
          <p:txBody>
            <a:bodyPr/>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evt" cmd="playFrom(0.0)">
                                      <p:cBhvr>
                                        <p:cTn id="6" dur="1" fill="hold"/>
                                        <p:tgtEl>
                                          <p:spTgt spid="15363"/>
                                        </p:tgtEl>
                                      </p:cBhvr>
                                    </p:cmd>
                                  </p:childTnLst>
                                </p:cTn>
                              </p:par>
                              <p:par>
                                <p:cTn id="7" presetID="41" presetClass="entr" presetSubtype="0" fill="hold" grpId="0" nodeType="withEffect">
                                  <p:stCondLst>
                                    <p:cond delay="1250"/>
                                  </p:stCondLst>
                                  <p:iterate type="lt">
                                    <p:tmPct val="10000"/>
                                  </p:iterate>
                                  <p:childTnLst>
                                    <p:set>
                                      <p:cBhvr>
                                        <p:cTn id="8" dur="1" fill="hold">
                                          <p:stCondLst>
                                            <p:cond delay="0"/>
                                          </p:stCondLst>
                                        </p:cTn>
                                        <p:tgtEl>
                                          <p:spTgt spid="15362"/>
                                        </p:tgtEl>
                                        <p:attrNameLst>
                                          <p:attrName>style.visibility</p:attrName>
                                        </p:attrNameLst>
                                      </p:cBhvr>
                                      <p:to>
                                        <p:strVal val="visible"/>
                                      </p:to>
                                    </p:set>
                                    <p:anim calcmode="lin" valueType="num">
                                      <p:cBhvr>
                                        <p:cTn id="9" dur="500" fill="hold"/>
                                        <p:tgtEl>
                                          <p:spTgt spid="15362"/>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15362"/>
                                        </p:tgtEl>
                                        <p:attrNameLst>
                                          <p:attrName>ppt_y</p:attrName>
                                        </p:attrNameLst>
                                      </p:cBhvr>
                                      <p:tavLst>
                                        <p:tav tm="0">
                                          <p:val>
                                            <p:strVal val="#ppt_y"/>
                                          </p:val>
                                        </p:tav>
                                        <p:tav tm="100000">
                                          <p:val>
                                            <p:strVal val="#ppt_y"/>
                                          </p:val>
                                        </p:tav>
                                      </p:tavLst>
                                    </p:anim>
                                    <p:anim calcmode="lin" valueType="num">
                                      <p:cBhvr>
                                        <p:cTn id="11" dur="500" fill="hold"/>
                                        <p:tgtEl>
                                          <p:spTgt spid="15362"/>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15362"/>
                                        </p:tgtEl>
                                        <p:attrNameLst>
                                          <p:attrName>ppt_w</p:attrName>
                                        </p:attrNameLst>
                                      </p:cBhvr>
                                      <p:tavLst>
                                        <p:tav tm="0">
                                          <p:val>
                                            <p:strVal val="#ppt_w/10"/>
                                          </p:val>
                                        </p:tav>
                                        <p:tav tm="50000">
                                          <p:val>
                                            <p:strVal val="#ppt_w+.01"/>
                                          </p:val>
                                        </p:tav>
                                        <p:tav tm="100000">
                                          <p:val>
                                            <p:strVal val="#ppt_w"/>
                                          </p:val>
                                        </p:tav>
                                      </p:tavLst>
                                    </p:anim>
                                    <p:animEffect>
                                      <p:cBhvr>
                                        <p:cTn id="13" dur="500" tmFilter="0,0; .5, 1; 1, 1"/>
                                        <p:tgtEl>
                                          <p:spTgt spid="15362"/>
                                        </p:tgtEl>
                                      </p:cBhvr>
                                    </p:animEffect>
                                  </p:childTnLst>
                                </p:cTn>
                              </p:par>
                              <p:par>
                                <p:cTn id="14" presetID="16" presetClass="entr" presetSubtype="37" fill="hold" grpId="0" nodeType="withEffect">
                                  <p:stCondLst>
                                    <p:cond delay="2500"/>
                                  </p:stCondLst>
                                  <p:childTnLst>
                                    <p:set>
                                      <p:cBhvr>
                                        <p:cTn id="15" dur="1" fill="hold">
                                          <p:stCondLst>
                                            <p:cond delay="0"/>
                                          </p:stCondLst>
                                        </p:cTn>
                                        <p:tgtEl>
                                          <p:spTgt spid="15364"/>
                                        </p:tgtEl>
                                        <p:attrNameLst>
                                          <p:attrName>style.visibility</p:attrName>
                                        </p:attrNameLst>
                                      </p:cBhvr>
                                      <p:to>
                                        <p:strVal val="visible"/>
                                      </p:to>
                                    </p:set>
                                    <p:animEffect filter="barn(outVertical)">
                                      <p:cBhvr>
                                        <p:cTn id="16" dur="500"/>
                                        <p:tgtEl>
                                          <p:spTgt spid="15364"/>
                                        </p:tgtEl>
                                      </p:cBhvr>
                                    </p:animEffect>
                                  </p:childTnLst>
                                </p:cTn>
                              </p:par>
                              <p:par>
                                <p:cTn id="17" presetID="37" presetClass="entr" presetSubtype="0" fill="hold" nodeType="withEffect">
                                  <p:stCondLst>
                                    <p:cond delay="3000"/>
                                  </p:stCondLst>
                                  <p:childTnLst>
                                    <p:set>
                                      <p:cBhvr>
                                        <p:cTn id="18" dur="1" fill="hold">
                                          <p:stCondLst>
                                            <p:cond delay="0"/>
                                          </p:stCondLst>
                                        </p:cTn>
                                        <p:tgtEl>
                                          <p:spTgt spid="8"/>
                                        </p:tgtEl>
                                        <p:attrNameLst>
                                          <p:attrName>style.visibility</p:attrName>
                                        </p:attrNameLst>
                                      </p:cBhvr>
                                      <p:to>
                                        <p:strVal val="visible"/>
                                      </p:to>
                                    </p:set>
                                    <p:animEffect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675" decel="100000" fill="hold"/>
                                        <p:tgtEl>
                                          <p:spTgt spid="8"/>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3250"/>
                                  </p:stCondLst>
                                  <p:childTnLst>
                                    <p:set>
                                      <p:cBhvr>
                                        <p:cTn id="24" dur="1" fill="hold">
                                          <p:stCondLst>
                                            <p:cond delay="0"/>
                                          </p:stCondLst>
                                        </p:cTn>
                                        <p:tgtEl>
                                          <p:spTgt spid="7"/>
                                        </p:tgtEl>
                                        <p:attrNameLst>
                                          <p:attrName>style.visibility</p:attrName>
                                        </p:attrNameLst>
                                      </p:cBhvr>
                                      <p:to>
                                        <p:strVal val="visible"/>
                                      </p:to>
                                    </p:set>
                                    <p:animEffect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675" decel="100000" fill="hold"/>
                                        <p:tgtEl>
                                          <p:spTgt spid="7"/>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3500"/>
                                  </p:stCondLst>
                                  <p:childTnLst>
                                    <p:set>
                                      <p:cBhvr>
                                        <p:cTn id="30" dur="1" fill="hold">
                                          <p:stCondLst>
                                            <p:cond delay="0"/>
                                          </p:stCondLst>
                                        </p:cTn>
                                        <p:tgtEl>
                                          <p:spTgt spid="5"/>
                                        </p:tgtEl>
                                        <p:attrNameLst>
                                          <p:attrName>style.visibility</p:attrName>
                                        </p:attrNameLst>
                                      </p:cBhvr>
                                      <p:to>
                                        <p:strVal val="visible"/>
                                      </p:to>
                                    </p:set>
                                    <p:animEffect filter="fade">
                                      <p:cBhvr>
                                        <p:cTn id="31" dur="750"/>
                                        <p:tgtEl>
                                          <p:spTgt spid="5"/>
                                        </p:tgtEl>
                                      </p:cBhvr>
                                    </p:animEffect>
                                    <p:anim calcmode="lin" valueType="num">
                                      <p:cBhvr>
                                        <p:cTn id="32" dur="750" fill="hold"/>
                                        <p:tgtEl>
                                          <p:spTgt spid="5"/>
                                        </p:tgtEl>
                                        <p:attrNameLst>
                                          <p:attrName>ppt_x</p:attrName>
                                        </p:attrNameLst>
                                      </p:cBhvr>
                                      <p:tavLst>
                                        <p:tav tm="0">
                                          <p:val>
                                            <p:strVal val="#ppt_x"/>
                                          </p:val>
                                        </p:tav>
                                        <p:tav tm="100000">
                                          <p:val>
                                            <p:strVal val="#ppt_x"/>
                                          </p:val>
                                        </p:tav>
                                      </p:tavLst>
                                    </p:anim>
                                    <p:anim calcmode="lin" valueType="num">
                                      <p:cBhvr>
                                        <p:cTn id="33" dur="675" decel="100000" fill="hold"/>
                                        <p:tgtEl>
                                          <p:spTgt spid="5"/>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3500"/>
                                  </p:stCondLst>
                                  <p:childTnLst>
                                    <p:set>
                                      <p:cBhvr>
                                        <p:cTn id="36" dur="1" fill="hold">
                                          <p:stCondLst>
                                            <p:cond delay="0"/>
                                          </p:stCondLst>
                                        </p:cTn>
                                        <p:tgtEl>
                                          <p:spTgt spid="6"/>
                                        </p:tgtEl>
                                        <p:attrNameLst>
                                          <p:attrName>style.visibility</p:attrName>
                                        </p:attrNameLst>
                                      </p:cBhvr>
                                      <p:to>
                                        <p:strVal val="visible"/>
                                      </p:to>
                                    </p:set>
                                    <p:animEffect filter="fade">
                                      <p:cBhvr>
                                        <p:cTn id="37" dur="750"/>
                                        <p:tgtEl>
                                          <p:spTgt spid="6"/>
                                        </p:tgtEl>
                                      </p:cBhvr>
                                    </p:animEffect>
                                    <p:anim calcmode="lin" valueType="num">
                                      <p:cBhvr>
                                        <p:cTn id="38" dur="750" fill="hold"/>
                                        <p:tgtEl>
                                          <p:spTgt spid="6"/>
                                        </p:tgtEl>
                                        <p:attrNameLst>
                                          <p:attrName>ppt_x</p:attrName>
                                        </p:attrNameLst>
                                      </p:cBhvr>
                                      <p:tavLst>
                                        <p:tav tm="0">
                                          <p:val>
                                            <p:strVal val="#ppt_x"/>
                                          </p:val>
                                        </p:tav>
                                        <p:tav tm="100000">
                                          <p:val>
                                            <p:strVal val="#ppt_x"/>
                                          </p:val>
                                        </p:tav>
                                      </p:tavLst>
                                    </p:anim>
                                    <p:anim calcmode="lin" valueType="num">
                                      <p:cBhvr>
                                        <p:cTn id="39" dur="675" decel="100000" fill="hold"/>
                                        <p:tgtEl>
                                          <p:spTgt spid="6"/>
                                        </p:tgtEl>
                                        <p:attrNameLst>
                                          <p:attrName>ppt_y</p:attrName>
                                        </p:attrNameLst>
                                      </p:cBhvr>
                                      <p:tavLst>
                                        <p:tav tm="0">
                                          <p:val>
                                            <p:strVal val="#ppt_y+1"/>
                                          </p:val>
                                        </p:tav>
                                        <p:tav tm="100000">
                                          <p:val>
                                            <p:strVal val="#ppt_y-.03"/>
                                          </p:val>
                                        </p:tav>
                                      </p:tavLst>
                                    </p:anim>
                                    <p:anim calcmode="lin" valueType="num">
                                      <p:cBhvr>
                                        <p:cTn id="40"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3600"/>
                                  </p:stCondLst>
                                  <p:childTnLst>
                                    <p:set>
                                      <p:cBhvr>
                                        <p:cTn id="42" dur="1" fill="hold">
                                          <p:stCondLst>
                                            <p:cond delay="0"/>
                                          </p:stCondLst>
                                        </p:cTn>
                                        <p:tgtEl>
                                          <p:spTgt spid="9"/>
                                        </p:tgtEl>
                                        <p:attrNameLst>
                                          <p:attrName>style.visibility</p:attrName>
                                        </p:attrNameLst>
                                      </p:cBhvr>
                                      <p:to>
                                        <p:strVal val="visible"/>
                                      </p:to>
                                    </p:set>
                                    <p:animEffect filter="fade">
                                      <p:cBhvr>
                                        <p:cTn id="43" dur="750"/>
                                        <p:tgtEl>
                                          <p:spTgt spid="9"/>
                                        </p:tgtEl>
                                      </p:cBhvr>
                                    </p:animEffect>
                                    <p:anim calcmode="lin" valueType="num">
                                      <p:cBhvr>
                                        <p:cTn id="44" dur="750" fill="hold"/>
                                        <p:tgtEl>
                                          <p:spTgt spid="9"/>
                                        </p:tgtEl>
                                        <p:attrNameLst>
                                          <p:attrName>ppt_x</p:attrName>
                                        </p:attrNameLst>
                                      </p:cBhvr>
                                      <p:tavLst>
                                        <p:tav tm="0">
                                          <p:val>
                                            <p:strVal val="#ppt_x"/>
                                          </p:val>
                                        </p:tav>
                                        <p:tav tm="100000">
                                          <p:val>
                                            <p:strVal val="#ppt_x"/>
                                          </p:val>
                                        </p:tav>
                                      </p:tavLst>
                                    </p:anim>
                                    <p:anim calcmode="lin" valueType="num">
                                      <p:cBhvr>
                                        <p:cTn id="45" dur="675" decel="100000" fill="hold"/>
                                        <p:tgtEl>
                                          <p:spTgt spid="9"/>
                                        </p:tgtEl>
                                        <p:attrNameLst>
                                          <p:attrName>ppt_y</p:attrName>
                                        </p:attrNameLst>
                                      </p:cBhvr>
                                      <p:tavLst>
                                        <p:tav tm="0">
                                          <p:val>
                                            <p:strVal val="#ppt_y+1"/>
                                          </p:val>
                                        </p:tav>
                                        <p:tav tm="100000">
                                          <p:val>
                                            <p:strVal val="#ppt_y-.03"/>
                                          </p:val>
                                        </p:tav>
                                      </p:tavLst>
                                    </p:anim>
                                    <p:anim calcmode="lin" valueType="num">
                                      <p:cBhvr>
                                        <p:cTn id="46"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hold" display="1">
                  <p:stCondLst>
                    <p:cond delay="indefinite"/>
                  </p:stCondLst>
                  <p:endCondLst>
                    <p:cond evt="onStopAudio" delay="0">
                      <p:tgtEl>
                        <p:sldTgt/>
                      </p:tgtEl>
                    </p:cond>
                  </p:endCondLst>
                </p:cTn>
                <p:tgtEl>
                  <p:spTgt spid="15363"/>
                </p:tgtEl>
              </p:cMediaNode>
            </p:audio>
          </p:childTnLst>
        </p:cTn>
      </p:par>
    </p:tnLst>
    <p:bldLst>
      <p:bldP spid="15362" grpId="0" bldLvl="0"/>
      <p:bldP spid="15364"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91465" y="1242060"/>
            <a:ext cx="12230735" cy="561721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60" name="文本框 56"/>
          <p:cNvSpPr txBox="1">
            <a:spLocks noChangeArrowheads="1"/>
          </p:cNvSpPr>
          <p:nvPr/>
        </p:nvSpPr>
        <p:spPr bwMode="auto">
          <a:xfrm>
            <a:off x="653380" y="464820"/>
            <a:ext cx="2363470" cy="583565"/>
          </a:xfrm>
          <a:prstGeom prst="rect">
            <a:avLst/>
          </a:prstGeom>
          <a:noFill/>
          <a:ln w="9525">
            <a:noFill/>
            <a:miter lim="800000"/>
          </a:ln>
        </p:spPr>
        <p:txBody>
          <a:bodyPr wrap="square">
            <a:spAutoFit/>
          </a:bodyPr>
          <a:lstStyle/>
          <a:p>
            <a:pPr algn="ctr"/>
            <a:r>
              <a:rPr lang="zh-CN" altLang="en-US" sz="3200" b="1" dirty="0">
                <a:solidFill>
                  <a:srgbClr val="EC9704"/>
                </a:solidFill>
                <a:latin typeface="隶书" panose="02010509060101010101" pitchFamily="49" charset="-122"/>
              </a:rPr>
              <a:t>类固收资产</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5604" name="文本框 4"/>
          <p:cNvSpPr txBox="1">
            <a:spLocks noChangeArrowheads="1"/>
          </p:cNvSpPr>
          <p:nvPr/>
        </p:nvSpPr>
        <p:spPr bwMode="auto">
          <a:xfrm>
            <a:off x="751629" y="321278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配置建议及策略</a:t>
            </a:r>
            <a:endParaRPr lang="zh-CN" altLang="zh-CN"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3724910"/>
            <a:ext cx="10789920" cy="1197610"/>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1600" dirty="0">
                <a:solidFill>
                  <a:schemeClr val="accent4">
                    <a:lumMod val="40000"/>
                    <a:lumOff val="60000"/>
                  </a:schemeClr>
                </a:solidFill>
                <a:latin typeface="楷体" panose="02010609060101010101" pitchFamily="49" charset="-122"/>
                <a:ea typeface="楷体" panose="02010609060101010101" pitchFamily="49" charset="-122"/>
              </a:rPr>
              <a:t>建议重点配置信托产品。政府平台公司的公益功能难以剥离，仍然获得政府隐性的信用支撑。中信信托房地产类信托产品选择优秀交易对手，审慎选择项目合作区域，对用款项目进行全周期强管控，投资风险可控。</a:t>
            </a:r>
            <a:r>
              <a:rPr lang="zh-CN" sz="1600" dirty="0">
                <a:solidFill>
                  <a:schemeClr val="accent4">
                    <a:lumMod val="40000"/>
                    <a:lumOff val="60000"/>
                  </a:schemeClr>
                </a:solidFill>
                <a:latin typeface="楷体" panose="02010609060101010101" pitchFamily="49" charset="-122"/>
                <a:ea typeface="楷体" panose="02010609060101010101" pitchFamily="49" charset="-122"/>
                <a:sym typeface="+mn-ea"/>
              </a:rPr>
              <a:t>鉴于房地产信托产品收益率相对更高，适度多配房地产信托产品。</a:t>
            </a:r>
            <a:endParaRPr lang="zh-CN" sz="1600" dirty="0">
              <a:solidFill>
                <a:schemeClr val="accent4">
                  <a:lumMod val="40000"/>
                  <a:lumOff val="60000"/>
                </a:schemeClr>
              </a:solidFill>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1"/>
          <a:srcRect/>
          <a:stretch>
            <a:fillRect/>
          </a:stretch>
        </p:blipFill>
        <p:spPr bwMode="auto">
          <a:xfrm>
            <a:off x="10361895" y="5361940"/>
            <a:ext cx="1771015" cy="1483995"/>
          </a:xfrm>
          <a:prstGeom prst="rect">
            <a:avLst/>
          </a:prstGeom>
          <a:noFill/>
          <a:ln w="9525">
            <a:noFill/>
            <a:miter lim="800000"/>
            <a:headEnd/>
            <a:tailEnd/>
          </a:ln>
        </p:spPr>
      </p:pic>
      <p:sp>
        <p:nvSpPr>
          <p:cNvPr id="5" name="文本框 4"/>
          <p:cNvSpPr txBox="1">
            <a:spLocks noChangeArrowheads="1"/>
          </p:cNvSpPr>
          <p:nvPr/>
        </p:nvSpPr>
        <p:spPr bwMode="auto">
          <a:xfrm>
            <a:off x="751629" y="119221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投资观点</a:t>
            </a:r>
            <a:endParaRPr lang="zh-CN" altLang="zh-CN" sz="2000" b="1" dirty="0">
              <a:solidFill>
                <a:srgbClr val="E6AD00"/>
              </a:solidFill>
              <a:latin typeface="微软雅黑" panose="020B0503020204020204" charset="-122"/>
              <a:ea typeface="微软雅黑" panose="020B0503020204020204" charset="-122"/>
            </a:endParaRPr>
          </a:p>
        </p:txBody>
      </p:sp>
      <p:sp>
        <p:nvSpPr>
          <p:cNvPr id="8" name="矩形 14"/>
          <p:cNvSpPr>
            <a:spLocks noChangeArrowheads="1"/>
          </p:cNvSpPr>
          <p:nvPr/>
        </p:nvSpPr>
        <p:spPr bwMode="auto">
          <a:xfrm>
            <a:off x="811530" y="1671320"/>
            <a:ext cx="10874375" cy="1567180"/>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1600" dirty="0">
                <a:solidFill>
                  <a:schemeClr val="accent4">
                    <a:lumMod val="40000"/>
                    <a:lumOff val="60000"/>
                  </a:schemeClr>
                </a:solidFill>
                <a:latin typeface="楷体" panose="02010609060101010101" pitchFamily="49" charset="-122"/>
                <a:ea typeface="楷体" panose="02010609060101010101" pitchFamily="49" charset="-122"/>
              </a:rPr>
              <a:t>对于类固收市场，维持谨慎看多的观点。通过对</a:t>
            </a:r>
            <a:r>
              <a:rPr lang="en-US" altLang="zh-CN" sz="1600" dirty="0">
                <a:solidFill>
                  <a:schemeClr val="accent4">
                    <a:lumMod val="40000"/>
                    <a:lumOff val="60000"/>
                  </a:schemeClr>
                </a:solidFill>
                <a:latin typeface="楷体" panose="02010609060101010101" pitchFamily="49" charset="-122"/>
                <a:ea typeface="楷体" panose="02010609060101010101" pitchFamily="49" charset="-122"/>
              </a:rPr>
              <a:t>2017</a:t>
            </a:r>
            <a:r>
              <a:rPr lang="zh-CN" altLang="en-US" sz="1600" dirty="0">
                <a:solidFill>
                  <a:schemeClr val="accent4">
                    <a:lumMod val="40000"/>
                    <a:lumOff val="60000"/>
                  </a:schemeClr>
                </a:solidFill>
                <a:latin typeface="楷体" panose="02010609060101010101" pitchFamily="49" charset="-122"/>
                <a:ea typeface="楷体" panose="02010609060101010101" pitchFamily="49" charset="-122"/>
              </a:rPr>
              <a:t>年信托产品发行数据的统计，得出以下三点思路：</a:t>
            </a:r>
            <a:r>
              <a:rPr lang="en-US" altLang="zh-CN" sz="1600" dirty="0">
                <a:solidFill>
                  <a:schemeClr val="accent4">
                    <a:lumMod val="40000"/>
                    <a:lumOff val="60000"/>
                  </a:schemeClr>
                </a:solidFill>
                <a:latin typeface="楷体" panose="02010609060101010101" pitchFamily="49" charset="-122"/>
                <a:ea typeface="楷体" panose="02010609060101010101" pitchFamily="49" charset="-122"/>
              </a:rPr>
              <a:t>1</a:t>
            </a:r>
            <a:r>
              <a:rPr lang="zh-CN" altLang="en-US" sz="1600" dirty="0">
                <a:solidFill>
                  <a:schemeClr val="accent4">
                    <a:lumMod val="40000"/>
                    <a:lumOff val="60000"/>
                  </a:schemeClr>
                </a:solidFill>
                <a:latin typeface="楷体" panose="02010609060101010101" pitchFamily="49" charset="-122"/>
                <a:ea typeface="楷体" panose="02010609060101010101" pitchFamily="49" charset="-122"/>
              </a:rPr>
              <a:t>）社会资金供应越来越紧张，信托产品的预期收益水平仍处上升空间；</a:t>
            </a:r>
            <a:r>
              <a:rPr lang="en-US" altLang="zh-CN" sz="1600" dirty="0">
                <a:solidFill>
                  <a:schemeClr val="accent4">
                    <a:lumMod val="40000"/>
                    <a:lumOff val="60000"/>
                  </a:schemeClr>
                </a:solidFill>
                <a:latin typeface="楷体" panose="02010609060101010101" pitchFamily="49" charset="-122"/>
                <a:ea typeface="楷体" panose="02010609060101010101" pitchFamily="49" charset="-122"/>
              </a:rPr>
              <a:t>2</a:t>
            </a:r>
            <a:r>
              <a:rPr lang="zh-CN" altLang="en-US" sz="1600" dirty="0">
                <a:solidFill>
                  <a:schemeClr val="accent4">
                    <a:lumMod val="40000"/>
                    <a:lumOff val="60000"/>
                  </a:schemeClr>
                </a:solidFill>
                <a:latin typeface="楷体" panose="02010609060101010101" pitchFamily="49" charset="-122"/>
                <a:ea typeface="楷体" panose="02010609060101010101" pitchFamily="49" charset="-122"/>
              </a:rPr>
              <a:t>）随着信托产品的期限设计越来越短，以及预期年后收益水平的逐步提高，信托产品的整体投资风险度是在提升的；</a:t>
            </a:r>
            <a:r>
              <a:rPr lang="en-US" altLang="zh-CN" sz="1600" dirty="0">
                <a:solidFill>
                  <a:schemeClr val="accent4">
                    <a:lumMod val="40000"/>
                    <a:lumOff val="60000"/>
                  </a:schemeClr>
                </a:solidFill>
                <a:latin typeface="楷体" panose="02010609060101010101" pitchFamily="49" charset="-122"/>
                <a:ea typeface="楷体" panose="02010609060101010101" pitchFamily="49" charset="-122"/>
              </a:rPr>
              <a:t>3</a:t>
            </a:r>
            <a:r>
              <a:rPr lang="zh-CN" altLang="en-US" sz="1600" dirty="0">
                <a:solidFill>
                  <a:schemeClr val="accent4">
                    <a:lumMod val="40000"/>
                    <a:lumOff val="60000"/>
                  </a:schemeClr>
                </a:solidFill>
                <a:latin typeface="楷体" panose="02010609060101010101" pitchFamily="49" charset="-122"/>
                <a:ea typeface="楷体" panose="02010609060101010101" pitchFamily="49" charset="-122"/>
              </a:rPr>
              <a:t>）金融监管的加强，导致流动性偏紧，竞争愈发激烈，信托公司为了赢得投资者的认可，除了常规提高信托产品收益的竞争手段，综合财富管理能力的提升是核心竞争力。</a:t>
            </a:r>
            <a:endParaRPr lang="zh-CN" altLang="en-US" sz="1600"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20" name="文本框 56"/>
          <p:cNvSpPr txBox="1">
            <a:spLocks noChangeArrowheads="1"/>
          </p:cNvSpPr>
          <p:nvPr/>
        </p:nvSpPr>
        <p:spPr bwMode="auto">
          <a:xfrm>
            <a:off x="7140575" y="5716905"/>
            <a:ext cx="3227705" cy="645160"/>
          </a:xfrm>
          <a:prstGeom prst="rect">
            <a:avLst/>
          </a:prstGeom>
          <a:noFill/>
          <a:ln w="9525">
            <a:noFill/>
            <a:miter lim="800000"/>
          </a:ln>
        </p:spPr>
        <p:txBody>
          <a:bodyPr wrap="square">
            <a:spAutoFit/>
          </a:bodyPr>
          <a:p>
            <a:pPr algn="ctr"/>
            <a:r>
              <a:rPr lang="zh-CN" altLang="en-US" sz="1800" b="1">
                <a:solidFill>
                  <a:srgbClr val="DE8F04"/>
                </a:solidFill>
                <a:latin typeface="微软雅黑" panose="020B0503020204020204" charset="-122"/>
                <a:ea typeface="微软雅黑" panose="020B0503020204020204" charset="-122"/>
                <a:sym typeface="+mn-ea"/>
              </a:rPr>
              <a:t>融资类信托</a:t>
            </a:r>
            <a:r>
              <a:rPr lang="en-US" altLang="zh-CN" sz="1800" b="1">
                <a:solidFill>
                  <a:srgbClr val="DE8F04"/>
                </a:solidFill>
                <a:latin typeface="微软雅黑" panose="020B0503020204020204" charset="-122"/>
                <a:ea typeface="微软雅黑" panose="020B0503020204020204" charset="-122"/>
                <a:sym typeface="+mn-ea"/>
              </a:rPr>
              <a:t>——</a:t>
            </a:r>
            <a:r>
              <a:rPr lang="zh-CN" altLang="en-US" sz="1800" b="1">
                <a:solidFill>
                  <a:srgbClr val="DE8F04"/>
                </a:solidFill>
                <a:latin typeface="微软雅黑" panose="020B0503020204020204" charset="-122"/>
                <a:ea typeface="微软雅黑" panose="020B0503020204020204" charset="-122"/>
                <a:sym typeface="+mn-ea"/>
              </a:rPr>
              <a:t>谨慎看多</a:t>
            </a:r>
            <a:endParaRPr lang="zh-CN" altLang="en-US" sz="1800" b="1">
              <a:solidFill>
                <a:srgbClr val="DE8F04"/>
              </a:solidFill>
              <a:latin typeface="微软雅黑" panose="020B0503020204020204" charset="-122"/>
              <a:ea typeface="微软雅黑" panose="020B0503020204020204" charset="-122"/>
              <a:sym typeface="+mn-ea"/>
            </a:endParaRPr>
          </a:p>
          <a:p>
            <a:pPr algn="ctr"/>
            <a:endParaRPr lang="zh-CN" altLang="en-US" sz="1800" kern="100" dirty="0">
              <a:ln>
                <a:noFill/>
              </a:ln>
              <a:solidFill>
                <a:srgbClr val="EC9704"/>
              </a:solidFill>
              <a:latin typeface="华文楷体" panose="02010600040101010101" charset="-122"/>
              <a:ea typeface="华文楷体" panose="02010600040101010101" charset="-122"/>
              <a:sym typeface="+mn-ea"/>
            </a:endParaRPr>
          </a:p>
        </p:txBody>
      </p:sp>
      <p:grpSp>
        <p:nvGrpSpPr>
          <p:cNvPr id="12" name="组合 4"/>
          <p:cNvGrpSpPr/>
          <p:nvPr/>
        </p:nvGrpSpPr>
        <p:grpSpPr>
          <a:xfrm>
            <a:off x="6224905" y="5378450"/>
            <a:ext cx="1181100" cy="1145540"/>
            <a:chOff x="13615" y="4217"/>
            <a:chExt cx="2256" cy="2188"/>
          </a:xfrm>
        </p:grpSpPr>
        <p:grpSp>
          <p:nvGrpSpPr>
            <p:cNvPr id="14" name="组合 23"/>
            <p:cNvGrpSpPr/>
            <p:nvPr/>
          </p:nvGrpSpPr>
          <p:grpSpPr bwMode="auto">
            <a:xfrm>
              <a:off x="13615" y="4217"/>
              <a:ext cx="2257" cy="2188"/>
              <a:chOff x="1724832" y="1971675"/>
              <a:chExt cx="2314575" cy="2314575"/>
            </a:xfrm>
          </p:grpSpPr>
          <p:sp>
            <p:nvSpPr>
              <p:cNvPr id="25" name="椭圆 24"/>
              <p:cNvSpPr/>
              <p:nvPr/>
            </p:nvSpPr>
            <p:spPr>
              <a:xfrm>
                <a:off x="1724832" y="1971675"/>
                <a:ext cx="2314575" cy="2314575"/>
              </a:xfrm>
              <a:prstGeom prst="ellipse">
                <a:avLst/>
              </a:prstGeom>
              <a:noFill/>
              <a:ln w="3175">
                <a:solidFill>
                  <a:srgbClr val="A5721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28" name="椭圆 27"/>
              <p:cNvSpPr/>
              <p:nvPr/>
            </p:nvSpPr>
            <p:spPr>
              <a:xfrm>
                <a:off x="2199024" y="2445172"/>
                <a:ext cx="1366190" cy="1367582"/>
              </a:xfrm>
              <a:prstGeom prst="ellipse">
                <a:avLst/>
              </a:prstGeom>
              <a:solidFill>
                <a:srgbClr val="A572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19" name="Freeform 31"/>
            <p:cNvSpPr>
              <a:spLocks noEditPoints="1"/>
            </p:cNvSpPr>
            <p:nvPr/>
          </p:nvSpPr>
          <p:spPr bwMode="auto">
            <a:xfrm>
              <a:off x="14289" y="4756"/>
              <a:ext cx="875" cy="1100"/>
            </a:xfrm>
            <a:custGeom>
              <a:avLst/>
              <a:gdLst>
                <a:gd name="T0" fmla="*/ 2147483647 w 156"/>
                <a:gd name="T1" fmla="*/ 2147483647 h 196"/>
                <a:gd name="T2" fmla="*/ 2147483647 w 156"/>
                <a:gd name="T3" fmla="*/ 2147483647 h 196"/>
                <a:gd name="T4" fmla="*/ 2147483647 w 156"/>
                <a:gd name="T5" fmla="*/ 2147483647 h 196"/>
                <a:gd name="T6" fmla="*/ 2147483647 w 156"/>
                <a:gd name="T7" fmla="*/ 2147483647 h 196"/>
                <a:gd name="T8" fmla="*/ 2147483647 w 156"/>
                <a:gd name="T9" fmla="*/ 0 h 196"/>
                <a:gd name="T10" fmla="*/ 2147483647 w 156"/>
                <a:gd name="T11" fmla="*/ 2147483647 h 196"/>
                <a:gd name="T12" fmla="*/ 2147483647 w 156"/>
                <a:gd name="T13" fmla="*/ 2147483647 h 196"/>
                <a:gd name="T14" fmla="*/ 2147483647 w 156"/>
                <a:gd name="T15" fmla="*/ 2147483647 h 196"/>
                <a:gd name="T16" fmla="*/ 2147483647 w 156"/>
                <a:gd name="T17" fmla="*/ 2147483647 h 196"/>
                <a:gd name="T18" fmla="*/ 2147483647 w 156"/>
                <a:gd name="T19" fmla="*/ 2147483647 h 196"/>
                <a:gd name="T20" fmla="*/ 0 w 156"/>
                <a:gd name="T21" fmla="*/ 2147483647 h 196"/>
                <a:gd name="T22" fmla="*/ 2147483647 w 156"/>
                <a:gd name="T23" fmla="*/ 2147483647 h 196"/>
                <a:gd name="T24" fmla="*/ 2147483647 w 156"/>
                <a:gd name="T25" fmla="*/ 2147483647 h 196"/>
                <a:gd name="T26" fmla="*/ 2147483647 w 156"/>
                <a:gd name="T27" fmla="*/ 2147483647 h 196"/>
                <a:gd name="T28" fmla="*/ 2147483647 w 156"/>
                <a:gd name="T29" fmla="*/ 2147483647 h 196"/>
                <a:gd name="T30" fmla="*/ 2147483647 w 156"/>
                <a:gd name="T31" fmla="*/ 2147483647 h 196"/>
                <a:gd name="T32" fmla="*/ 2147483647 w 156"/>
                <a:gd name="T33" fmla="*/ 2147483647 h 196"/>
                <a:gd name="T34" fmla="*/ 2147483647 w 156"/>
                <a:gd name="T35" fmla="*/ 2147483647 h 196"/>
                <a:gd name="T36" fmla="*/ 2147483647 w 156"/>
                <a:gd name="T37" fmla="*/ 2147483647 h 196"/>
                <a:gd name="T38" fmla="*/ 2147483647 w 156"/>
                <a:gd name="T39" fmla="*/ 2147483647 h 196"/>
                <a:gd name="T40" fmla="*/ 2147483647 w 156"/>
                <a:gd name="T41" fmla="*/ 2147483647 h 196"/>
                <a:gd name="T42" fmla="*/ 2147483647 w 156"/>
                <a:gd name="T43" fmla="*/ 2147483647 h 196"/>
                <a:gd name="T44" fmla="*/ 2147483647 w 156"/>
                <a:gd name="T45" fmla="*/ 2147483647 h 196"/>
                <a:gd name="T46" fmla="*/ 2147483647 w 156"/>
                <a:gd name="T47" fmla="*/ 2147483647 h 196"/>
                <a:gd name="T48" fmla="*/ 2147483647 w 156"/>
                <a:gd name="T49" fmla="*/ 2147483647 h 196"/>
                <a:gd name="T50" fmla="*/ 2147483647 w 156"/>
                <a:gd name="T51" fmla="*/ 2147483647 h 196"/>
                <a:gd name="T52" fmla="*/ 2147483647 w 156"/>
                <a:gd name="T53" fmla="*/ 2147483647 h 196"/>
                <a:gd name="T54" fmla="*/ 2147483647 w 156"/>
                <a:gd name="T55" fmla="*/ 2147483647 h 196"/>
                <a:gd name="T56" fmla="*/ 2147483647 w 156"/>
                <a:gd name="T57" fmla="*/ 2147483647 h 196"/>
                <a:gd name="T58" fmla="*/ 2147483647 w 156"/>
                <a:gd name="T59" fmla="*/ 2147483647 h 196"/>
                <a:gd name="T60" fmla="*/ 2147483647 w 156"/>
                <a:gd name="T61" fmla="*/ 2147483647 h 196"/>
                <a:gd name="T62" fmla="*/ 2147483647 w 156"/>
                <a:gd name="T63" fmla="*/ 2147483647 h 196"/>
                <a:gd name="T64" fmla="*/ 2147483647 w 156"/>
                <a:gd name="T65" fmla="*/ 2147483647 h 196"/>
                <a:gd name="T66" fmla="*/ 2147483647 w 156"/>
                <a:gd name="T67" fmla="*/ 2147483647 h 196"/>
                <a:gd name="T68" fmla="*/ 2147483647 w 156"/>
                <a:gd name="T69" fmla="*/ 2147483647 h 196"/>
                <a:gd name="T70" fmla="*/ 2147483647 w 156"/>
                <a:gd name="T71" fmla="*/ 2147483647 h 196"/>
                <a:gd name="T72" fmla="*/ 2147483647 w 156"/>
                <a:gd name="T73" fmla="*/ 2147483647 h 196"/>
                <a:gd name="T74" fmla="*/ 2147483647 w 156"/>
                <a:gd name="T75" fmla="*/ 2147483647 h 196"/>
                <a:gd name="T76" fmla="*/ 2147483647 w 156"/>
                <a:gd name="T77" fmla="*/ 2147483647 h 196"/>
                <a:gd name="T78" fmla="*/ 2147483647 w 156"/>
                <a:gd name="T79" fmla="*/ 2147483647 h 196"/>
                <a:gd name="T80" fmla="*/ 2147483647 w 156"/>
                <a:gd name="T81" fmla="*/ 2147483647 h 196"/>
                <a:gd name="T82" fmla="*/ 2147483647 w 156"/>
                <a:gd name="T83" fmla="*/ 2147483647 h 196"/>
                <a:gd name="T84" fmla="*/ 2147483647 w 156"/>
                <a:gd name="T85" fmla="*/ 2147483647 h 196"/>
                <a:gd name="T86" fmla="*/ 2147483647 w 156"/>
                <a:gd name="T87" fmla="*/ 2147483647 h 196"/>
                <a:gd name="T88" fmla="*/ 2147483647 w 156"/>
                <a:gd name="T89" fmla="*/ 2147483647 h 196"/>
                <a:gd name="T90" fmla="*/ 2147483647 w 156"/>
                <a:gd name="T91" fmla="*/ 2147483647 h 196"/>
                <a:gd name="T92" fmla="*/ 2147483647 w 156"/>
                <a:gd name="T93" fmla="*/ 2147483647 h 196"/>
                <a:gd name="T94" fmla="*/ 2147483647 w 156"/>
                <a:gd name="T95" fmla="*/ 2147483647 h 196"/>
                <a:gd name="T96" fmla="*/ 2147483647 w 156"/>
                <a:gd name="T97" fmla="*/ 2147483647 h 196"/>
                <a:gd name="T98" fmla="*/ 2147483647 w 156"/>
                <a:gd name="T99" fmla="*/ 2147483647 h 196"/>
                <a:gd name="T100" fmla="*/ 2147483647 w 156"/>
                <a:gd name="T101" fmla="*/ 2147483647 h 196"/>
                <a:gd name="T102" fmla="*/ 2147483647 w 156"/>
                <a:gd name="T103" fmla="*/ 2147483647 h 196"/>
                <a:gd name="T104" fmla="*/ 2147483647 w 156"/>
                <a:gd name="T105" fmla="*/ 214748364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96"/>
                <a:gd name="T161" fmla="*/ 156 w 156"/>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96">
                  <a:moveTo>
                    <a:pt x="155" y="36"/>
                  </a:moveTo>
                  <a:cubicBezTo>
                    <a:pt x="153" y="33"/>
                    <a:pt x="150" y="32"/>
                    <a:pt x="147" y="34"/>
                  </a:cubicBezTo>
                  <a:cubicBezTo>
                    <a:pt x="118" y="49"/>
                    <a:pt x="118" y="49"/>
                    <a:pt x="118" y="49"/>
                  </a:cubicBezTo>
                  <a:cubicBezTo>
                    <a:pt x="114" y="49"/>
                    <a:pt x="114" y="49"/>
                    <a:pt x="114" y="49"/>
                  </a:cubicBezTo>
                  <a:cubicBezTo>
                    <a:pt x="125" y="25"/>
                    <a:pt x="125" y="25"/>
                    <a:pt x="125" y="25"/>
                  </a:cubicBezTo>
                  <a:cubicBezTo>
                    <a:pt x="129" y="16"/>
                    <a:pt x="125" y="6"/>
                    <a:pt x="116" y="3"/>
                  </a:cubicBezTo>
                  <a:cubicBezTo>
                    <a:pt x="114" y="2"/>
                    <a:pt x="112" y="1"/>
                    <a:pt x="110" y="1"/>
                  </a:cubicBezTo>
                  <a:cubicBezTo>
                    <a:pt x="103" y="1"/>
                    <a:pt x="97" y="5"/>
                    <a:pt x="95" y="10"/>
                  </a:cubicBezTo>
                  <a:cubicBezTo>
                    <a:pt x="91" y="4"/>
                    <a:pt x="83" y="0"/>
                    <a:pt x="73" y="0"/>
                  </a:cubicBezTo>
                  <a:cubicBezTo>
                    <a:pt x="73" y="0"/>
                    <a:pt x="72" y="0"/>
                    <a:pt x="72" y="0"/>
                  </a:cubicBezTo>
                  <a:cubicBezTo>
                    <a:pt x="65" y="0"/>
                    <a:pt x="58" y="3"/>
                    <a:pt x="54" y="7"/>
                  </a:cubicBezTo>
                  <a:cubicBezTo>
                    <a:pt x="50" y="3"/>
                    <a:pt x="46" y="1"/>
                    <a:pt x="41" y="1"/>
                  </a:cubicBezTo>
                  <a:cubicBezTo>
                    <a:pt x="39" y="1"/>
                    <a:pt x="36" y="1"/>
                    <a:pt x="34" y="2"/>
                  </a:cubicBezTo>
                  <a:cubicBezTo>
                    <a:pt x="26" y="6"/>
                    <a:pt x="22" y="16"/>
                    <a:pt x="26" y="24"/>
                  </a:cubicBezTo>
                  <a:cubicBezTo>
                    <a:pt x="38" y="51"/>
                    <a:pt x="38" y="51"/>
                    <a:pt x="38" y="51"/>
                  </a:cubicBezTo>
                  <a:cubicBezTo>
                    <a:pt x="38" y="51"/>
                    <a:pt x="38" y="51"/>
                    <a:pt x="38" y="51"/>
                  </a:cubicBezTo>
                  <a:cubicBezTo>
                    <a:pt x="34" y="52"/>
                    <a:pt x="34" y="52"/>
                    <a:pt x="34" y="52"/>
                  </a:cubicBezTo>
                  <a:cubicBezTo>
                    <a:pt x="30" y="52"/>
                    <a:pt x="28" y="55"/>
                    <a:pt x="28" y="58"/>
                  </a:cubicBezTo>
                  <a:cubicBezTo>
                    <a:pt x="28" y="61"/>
                    <a:pt x="30" y="63"/>
                    <a:pt x="32" y="64"/>
                  </a:cubicBezTo>
                  <a:cubicBezTo>
                    <a:pt x="4" y="129"/>
                    <a:pt x="4" y="129"/>
                    <a:pt x="4" y="129"/>
                  </a:cubicBezTo>
                  <a:cubicBezTo>
                    <a:pt x="4" y="129"/>
                    <a:pt x="4" y="129"/>
                    <a:pt x="4" y="129"/>
                  </a:cubicBezTo>
                  <a:cubicBezTo>
                    <a:pt x="1" y="134"/>
                    <a:pt x="0" y="139"/>
                    <a:pt x="0" y="145"/>
                  </a:cubicBezTo>
                  <a:cubicBezTo>
                    <a:pt x="0" y="173"/>
                    <a:pt x="33" y="196"/>
                    <a:pt x="75" y="196"/>
                  </a:cubicBezTo>
                  <a:cubicBezTo>
                    <a:pt x="116" y="196"/>
                    <a:pt x="150" y="173"/>
                    <a:pt x="150" y="145"/>
                  </a:cubicBezTo>
                  <a:cubicBezTo>
                    <a:pt x="150" y="139"/>
                    <a:pt x="148" y="134"/>
                    <a:pt x="146" y="129"/>
                  </a:cubicBezTo>
                  <a:cubicBezTo>
                    <a:pt x="146" y="129"/>
                    <a:pt x="146" y="129"/>
                    <a:pt x="146" y="129"/>
                  </a:cubicBezTo>
                  <a:cubicBezTo>
                    <a:pt x="115" y="61"/>
                    <a:pt x="115" y="61"/>
                    <a:pt x="115" y="61"/>
                  </a:cubicBezTo>
                  <a:cubicBezTo>
                    <a:pt x="118" y="61"/>
                    <a:pt x="118" y="61"/>
                    <a:pt x="118" y="61"/>
                  </a:cubicBezTo>
                  <a:cubicBezTo>
                    <a:pt x="146" y="70"/>
                    <a:pt x="146" y="70"/>
                    <a:pt x="146" y="70"/>
                  </a:cubicBezTo>
                  <a:cubicBezTo>
                    <a:pt x="146" y="70"/>
                    <a:pt x="147" y="70"/>
                    <a:pt x="148" y="70"/>
                  </a:cubicBezTo>
                  <a:cubicBezTo>
                    <a:pt x="150" y="70"/>
                    <a:pt x="153" y="69"/>
                    <a:pt x="153" y="66"/>
                  </a:cubicBezTo>
                  <a:cubicBezTo>
                    <a:pt x="154" y="63"/>
                    <a:pt x="153" y="60"/>
                    <a:pt x="150" y="59"/>
                  </a:cubicBezTo>
                  <a:cubicBezTo>
                    <a:pt x="134" y="53"/>
                    <a:pt x="134" y="53"/>
                    <a:pt x="134" y="53"/>
                  </a:cubicBezTo>
                  <a:cubicBezTo>
                    <a:pt x="152" y="44"/>
                    <a:pt x="152" y="44"/>
                    <a:pt x="152" y="44"/>
                  </a:cubicBezTo>
                  <a:cubicBezTo>
                    <a:pt x="155" y="43"/>
                    <a:pt x="156" y="39"/>
                    <a:pt x="155" y="36"/>
                  </a:cubicBezTo>
                  <a:close/>
                  <a:moveTo>
                    <a:pt x="45" y="48"/>
                  </a:moveTo>
                  <a:cubicBezTo>
                    <a:pt x="33" y="21"/>
                    <a:pt x="33" y="21"/>
                    <a:pt x="33" y="21"/>
                  </a:cubicBezTo>
                  <a:cubicBezTo>
                    <a:pt x="31" y="17"/>
                    <a:pt x="33" y="11"/>
                    <a:pt x="37" y="9"/>
                  </a:cubicBezTo>
                  <a:cubicBezTo>
                    <a:pt x="39" y="9"/>
                    <a:pt x="40" y="9"/>
                    <a:pt x="41" y="9"/>
                  </a:cubicBezTo>
                  <a:cubicBezTo>
                    <a:pt x="43" y="9"/>
                    <a:pt x="46" y="10"/>
                    <a:pt x="48" y="12"/>
                  </a:cubicBezTo>
                  <a:cubicBezTo>
                    <a:pt x="53" y="18"/>
                    <a:pt x="53" y="18"/>
                    <a:pt x="53" y="18"/>
                  </a:cubicBezTo>
                  <a:cubicBezTo>
                    <a:pt x="59" y="12"/>
                    <a:pt x="59" y="12"/>
                    <a:pt x="59" y="12"/>
                  </a:cubicBezTo>
                  <a:cubicBezTo>
                    <a:pt x="62" y="10"/>
                    <a:pt x="67" y="8"/>
                    <a:pt x="72" y="8"/>
                  </a:cubicBezTo>
                  <a:cubicBezTo>
                    <a:pt x="73" y="8"/>
                    <a:pt x="73" y="8"/>
                    <a:pt x="73" y="8"/>
                  </a:cubicBezTo>
                  <a:cubicBezTo>
                    <a:pt x="81" y="8"/>
                    <a:pt x="86" y="11"/>
                    <a:pt x="88" y="14"/>
                  </a:cubicBezTo>
                  <a:cubicBezTo>
                    <a:pt x="95" y="28"/>
                    <a:pt x="95" y="28"/>
                    <a:pt x="95" y="28"/>
                  </a:cubicBezTo>
                  <a:cubicBezTo>
                    <a:pt x="102" y="14"/>
                    <a:pt x="102" y="14"/>
                    <a:pt x="102" y="14"/>
                  </a:cubicBezTo>
                  <a:cubicBezTo>
                    <a:pt x="103" y="11"/>
                    <a:pt x="106" y="9"/>
                    <a:pt x="110" y="9"/>
                  </a:cubicBezTo>
                  <a:cubicBezTo>
                    <a:pt x="111" y="9"/>
                    <a:pt x="112" y="9"/>
                    <a:pt x="113" y="10"/>
                  </a:cubicBezTo>
                  <a:cubicBezTo>
                    <a:pt x="118" y="12"/>
                    <a:pt x="120" y="17"/>
                    <a:pt x="118" y="22"/>
                  </a:cubicBezTo>
                  <a:cubicBezTo>
                    <a:pt x="105" y="49"/>
                    <a:pt x="105" y="49"/>
                    <a:pt x="105" y="49"/>
                  </a:cubicBezTo>
                  <a:cubicBezTo>
                    <a:pt x="105" y="49"/>
                    <a:pt x="105" y="49"/>
                    <a:pt x="105" y="49"/>
                  </a:cubicBezTo>
                  <a:cubicBezTo>
                    <a:pt x="46" y="51"/>
                    <a:pt x="46" y="51"/>
                    <a:pt x="46" y="51"/>
                  </a:cubicBezTo>
                  <a:lnTo>
                    <a:pt x="45" y="48"/>
                  </a:lnTo>
                  <a:close/>
                  <a:moveTo>
                    <a:pt x="134" y="121"/>
                  </a:moveTo>
                  <a:cubicBezTo>
                    <a:pt x="133" y="121"/>
                    <a:pt x="133" y="121"/>
                    <a:pt x="133" y="121"/>
                  </a:cubicBezTo>
                  <a:cubicBezTo>
                    <a:pt x="139" y="132"/>
                    <a:pt x="139" y="132"/>
                    <a:pt x="139" y="132"/>
                  </a:cubicBezTo>
                  <a:cubicBezTo>
                    <a:pt x="141" y="136"/>
                    <a:pt x="142" y="141"/>
                    <a:pt x="142" y="145"/>
                  </a:cubicBezTo>
                  <a:cubicBezTo>
                    <a:pt x="142" y="168"/>
                    <a:pt x="111" y="188"/>
                    <a:pt x="75" y="188"/>
                  </a:cubicBezTo>
                  <a:cubicBezTo>
                    <a:pt x="39" y="188"/>
                    <a:pt x="8" y="168"/>
                    <a:pt x="8" y="145"/>
                  </a:cubicBezTo>
                  <a:cubicBezTo>
                    <a:pt x="8" y="141"/>
                    <a:pt x="9" y="136"/>
                    <a:pt x="11" y="132"/>
                  </a:cubicBezTo>
                  <a:cubicBezTo>
                    <a:pt x="16" y="121"/>
                    <a:pt x="16" y="121"/>
                    <a:pt x="16" y="121"/>
                  </a:cubicBezTo>
                  <a:cubicBezTo>
                    <a:pt x="16" y="121"/>
                    <a:pt x="16" y="121"/>
                    <a:pt x="16" y="121"/>
                  </a:cubicBezTo>
                  <a:cubicBezTo>
                    <a:pt x="41" y="63"/>
                    <a:pt x="41" y="63"/>
                    <a:pt x="41" y="63"/>
                  </a:cubicBezTo>
                  <a:cubicBezTo>
                    <a:pt x="106" y="61"/>
                    <a:pt x="106" y="61"/>
                    <a:pt x="106" y="61"/>
                  </a:cubicBezTo>
                  <a:lnTo>
                    <a:pt x="134" y="121"/>
                  </a:lnTo>
                  <a:close/>
                  <a:moveTo>
                    <a:pt x="82" y="131"/>
                  </a:moveTo>
                  <a:cubicBezTo>
                    <a:pt x="83" y="130"/>
                    <a:pt x="83" y="130"/>
                    <a:pt x="83" y="129"/>
                  </a:cubicBezTo>
                  <a:cubicBezTo>
                    <a:pt x="83" y="128"/>
                    <a:pt x="83" y="128"/>
                    <a:pt x="82" y="128"/>
                  </a:cubicBezTo>
                  <a:cubicBezTo>
                    <a:pt x="82" y="127"/>
                    <a:pt x="81" y="127"/>
                    <a:pt x="81" y="127"/>
                  </a:cubicBezTo>
                  <a:cubicBezTo>
                    <a:pt x="70" y="127"/>
                    <a:pt x="70" y="127"/>
                    <a:pt x="70" y="127"/>
                  </a:cubicBezTo>
                  <a:cubicBezTo>
                    <a:pt x="68" y="127"/>
                    <a:pt x="66" y="127"/>
                    <a:pt x="65" y="126"/>
                  </a:cubicBezTo>
                  <a:cubicBezTo>
                    <a:pt x="63" y="126"/>
                    <a:pt x="62" y="125"/>
                    <a:pt x="61" y="124"/>
                  </a:cubicBezTo>
                  <a:cubicBezTo>
                    <a:pt x="60" y="122"/>
                    <a:pt x="59" y="121"/>
                    <a:pt x="58" y="120"/>
                  </a:cubicBezTo>
                  <a:cubicBezTo>
                    <a:pt x="57" y="118"/>
                    <a:pt x="57" y="116"/>
                    <a:pt x="57" y="114"/>
                  </a:cubicBezTo>
                  <a:cubicBezTo>
                    <a:pt x="57" y="113"/>
                    <a:pt x="57" y="111"/>
                    <a:pt x="58" y="110"/>
                  </a:cubicBezTo>
                  <a:cubicBezTo>
                    <a:pt x="59" y="108"/>
                    <a:pt x="60" y="107"/>
                    <a:pt x="61" y="105"/>
                  </a:cubicBezTo>
                  <a:cubicBezTo>
                    <a:pt x="62" y="104"/>
                    <a:pt x="63" y="103"/>
                    <a:pt x="65" y="103"/>
                  </a:cubicBezTo>
                  <a:cubicBezTo>
                    <a:pt x="66" y="102"/>
                    <a:pt x="68" y="102"/>
                    <a:pt x="70" y="102"/>
                  </a:cubicBezTo>
                  <a:cubicBezTo>
                    <a:pt x="71" y="102"/>
                    <a:pt x="71" y="102"/>
                    <a:pt x="71" y="102"/>
                  </a:cubicBezTo>
                  <a:cubicBezTo>
                    <a:pt x="71" y="89"/>
                    <a:pt x="71" y="89"/>
                    <a:pt x="71" y="89"/>
                  </a:cubicBezTo>
                  <a:cubicBezTo>
                    <a:pt x="80" y="89"/>
                    <a:pt x="80" y="89"/>
                    <a:pt x="80" y="89"/>
                  </a:cubicBezTo>
                  <a:cubicBezTo>
                    <a:pt x="80" y="102"/>
                    <a:pt x="80" y="102"/>
                    <a:pt x="80" y="102"/>
                  </a:cubicBezTo>
                  <a:cubicBezTo>
                    <a:pt x="91" y="102"/>
                    <a:pt x="91" y="102"/>
                    <a:pt x="91" y="102"/>
                  </a:cubicBezTo>
                  <a:cubicBezTo>
                    <a:pt x="91" y="112"/>
                    <a:pt x="91" y="112"/>
                    <a:pt x="91" y="112"/>
                  </a:cubicBezTo>
                  <a:cubicBezTo>
                    <a:pt x="70" y="112"/>
                    <a:pt x="70" y="112"/>
                    <a:pt x="70" y="112"/>
                  </a:cubicBezTo>
                  <a:cubicBezTo>
                    <a:pt x="69" y="112"/>
                    <a:pt x="69" y="112"/>
                    <a:pt x="68" y="113"/>
                  </a:cubicBezTo>
                  <a:cubicBezTo>
                    <a:pt x="68" y="113"/>
                    <a:pt x="67" y="114"/>
                    <a:pt x="67" y="114"/>
                  </a:cubicBezTo>
                  <a:cubicBezTo>
                    <a:pt x="67" y="115"/>
                    <a:pt x="68" y="116"/>
                    <a:pt x="68" y="116"/>
                  </a:cubicBezTo>
                  <a:cubicBezTo>
                    <a:pt x="69" y="117"/>
                    <a:pt x="69" y="117"/>
                    <a:pt x="70" y="117"/>
                  </a:cubicBezTo>
                  <a:cubicBezTo>
                    <a:pt x="81" y="117"/>
                    <a:pt x="81" y="117"/>
                    <a:pt x="81" y="117"/>
                  </a:cubicBezTo>
                  <a:cubicBezTo>
                    <a:pt x="82" y="117"/>
                    <a:pt x="84" y="117"/>
                    <a:pt x="85" y="118"/>
                  </a:cubicBezTo>
                  <a:cubicBezTo>
                    <a:pt x="87" y="119"/>
                    <a:pt x="88" y="119"/>
                    <a:pt x="90" y="120"/>
                  </a:cubicBezTo>
                  <a:cubicBezTo>
                    <a:pt x="91" y="122"/>
                    <a:pt x="92" y="123"/>
                    <a:pt x="92" y="124"/>
                  </a:cubicBezTo>
                  <a:cubicBezTo>
                    <a:pt x="93" y="126"/>
                    <a:pt x="93" y="127"/>
                    <a:pt x="93" y="129"/>
                  </a:cubicBezTo>
                  <a:cubicBezTo>
                    <a:pt x="93" y="131"/>
                    <a:pt x="93" y="133"/>
                    <a:pt x="92" y="134"/>
                  </a:cubicBezTo>
                  <a:cubicBezTo>
                    <a:pt x="92" y="136"/>
                    <a:pt x="91" y="137"/>
                    <a:pt x="90" y="138"/>
                  </a:cubicBezTo>
                  <a:cubicBezTo>
                    <a:pt x="88" y="139"/>
                    <a:pt x="87" y="140"/>
                    <a:pt x="85" y="141"/>
                  </a:cubicBezTo>
                  <a:cubicBezTo>
                    <a:pt x="84" y="142"/>
                    <a:pt x="82" y="142"/>
                    <a:pt x="81" y="142"/>
                  </a:cubicBezTo>
                  <a:cubicBezTo>
                    <a:pt x="80" y="142"/>
                    <a:pt x="80" y="142"/>
                    <a:pt x="80" y="142"/>
                  </a:cubicBezTo>
                  <a:cubicBezTo>
                    <a:pt x="80" y="156"/>
                    <a:pt x="80" y="156"/>
                    <a:pt x="80" y="156"/>
                  </a:cubicBezTo>
                  <a:cubicBezTo>
                    <a:pt x="71" y="156"/>
                    <a:pt x="71" y="156"/>
                    <a:pt x="71" y="156"/>
                  </a:cubicBezTo>
                  <a:cubicBezTo>
                    <a:pt x="71" y="142"/>
                    <a:pt x="71" y="142"/>
                    <a:pt x="71" y="142"/>
                  </a:cubicBezTo>
                  <a:cubicBezTo>
                    <a:pt x="57" y="142"/>
                    <a:pt x="57" y="142"/>
                    <a:pt x="57" y="142"/>
                  </a:cubicBezTo>
                  <a:cubicBezTo>
                    <a:pt x="57" y="132"/>
                    <a:pt x="57" y="132"/>
                    <a:pt x="57" y="132"/>
                  </a:cubicBezTo>
                  <a:cubicBezTo>
                    <a:pt x="81" y="132"/>
                    <a:pt x="81" y="132"/>
                    <a:pt x="81" y="132"/>
                  </a:cubicBezTo>
                  <a:cubicBezTo>
                    <a:pt x="81" y="132"/>
                    <a:pt x="82" y="131"/>
                    <a:pt x="82" y="131"/>
                  </a:cubicBezTo>
                  <a:close/>
                </a:path>
              </a:pathLst>
            </a:custGeom>
            <a:solidFill>
              <a:schemeClr val="bg1"/>
            </a:solidFill>
            <a:ln w="9525">
              <a:noFill/>
              <a:round/>
            </a:ln>
          </p:spPr>
          <p:txBody>
            <a:bodyPr/>
            <a:p>
              <a:endParaRPr lang="zh-CN" altLang="en-US"/>
            </a:p>
          </p:txBody>
        </p:sp>
      </p:grpSp>
      <p:sp>
        <p:nvSpPr>
          <p:cNvPr id="16" name="文本框 42"/>
          <p:cNvSpPr txBox="1"/>
          <p:nvPr/>
        </p:nvSpPr>
        <p:spPr>
          <a:xfrm>
            <a:off x="7662160" y="6123230"/>
            <a:ext cx="800219" cy="338554"/>
          </a:xfrm>
          <a:prstGeom prst="rect">
            <a:avLst/>
          </a:prstGeom>
          <a:noFill/>
        </p:spPr>
        <p:txBody>
          <a:bodyPr wrap="none">
            <a:spAutoFit/>
          </a:bodyPr>
          <a:p>
            <a:pPr eaLnBrk="0" hangingPunct="0">
              <a:defRPr/>
            </a:pPr>
            <a:r>
              <a:rPr lang="zh-CN" altLang="en-US" sz="1600" kern="100" dirty="0">
                <a:ln>
                  <a:noFill/>
                </a:ln>
                <a:solidFill>
                  <a:srgbClr val="EC9704"/>
                </a:solidFill>
                <a:latin typeface="华文楷体" panose="02010600040101010101" charset="-122"/>
                <a:ea typeface="华文楷体" panose="02010600040101010101" charset="-122"/>
                <a:sym typeface="+mn-ea"/>
              </a:rPr>
              <a:t>★★★</a:t>
            </a:r>
            <a:endParaRPr lang="zh-CN" altLang="en-US" sz="1600" kern="100" dirty="0">
              <a:ln>
                <a:noFill/>
              </a:ln>
              <a:solidFill>
                <a:srgbClr val="EC9704"/>
              </a:solidFill>
              <a:latin typeface="华文楷体" panose="02010600040101010101" charset="-122"/>
              <a:ea typeface="华文楷体" panose="02010600040101010101" charset="-122"/>
              <a:sym typeface="+mn-ea"/>
            </a:endParaRPr>
          </a:p>
        </p:txBody>
      </p:sp>
      <p:sp>
        <p:nvSpPr>
          <p:cNvPr id="33810" name="矩形 26"/>
          <p:cNvSpPr>
            <a:spLocks noChangeArrowheads="1"/>
          </p:cNvSpPr>
          <p:nvPr/>
        </p:nvSpPr>
        <p:spPr bwMode="auto">
          <a:xfrm>
            <a:off x="7324055" y="338773"/>
            <a:ext cx="4856480" cy="337185"/>
          </a:xfrm>
          <a:prstGeom prst="rect">
            <a:avLst/>
          </a:prstGeom>
          <a:noFill/>
          <a:ln w="9525">
            <a:noFill/>
            <a:miter lim="800000"/>
          </a:ln>
        </p:spPr>
        <p:txBody>
          <a:bodyPr wrap="none">
            <a:spAutoFit/>
          </a:bodyPr>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18" name="文本框 56"/>
          <p:cNvSpPr txBox="1">
            <a:spLocks noChangeArrowheads="1"/>
          </p:cNvSpPr>
          <p:nvPr/>
        </p:nvSpPr>
        <p:spPr bwMode="auto">
          <a:xfrm>
            <a:off x="2593975" y="5716905"/>
            <a:ext cx="3227705" cy="645160"/>
          </a:xfrm>
          <a:prstGeom prst="rect">
            <a:avLst/>
          </a:prstGeom>
          <a:noFill/>
          <a:ln w="9525">
            <a:noFill/>
            <a:miter lim="800000"/>
          </a:ln>
        </p:spPr>
        <p:txBody>
          <a:bodyPr wrap="square">
            <a:spAutoFit/>
          </a:bodyPr>
          <a:p>
            <a:pPr algn="ctr"/>
            <a:r>
              <a:rPr lang="zh-CN" altLang="en-US" sz="1800" b="1">
                <a:solidFill>
                  <a:srgbClr val="DE8F04"/>
                </a:solidFill>
                <a:latin typeface="微软雅黑" panose="020B0503020204020204" charset="-122"/>
                <a:ea typeface="微软雅黑" panose="020B0503020204020204" charset="-122"/>
                <a:sym typeface="+mn-ea"/>
              </a:rPr>
              <a:t>银行理财</a:t>
            </a:r>
            <a:r>
              <a:rPr lang="en-US" altLang="zh-CN" sz="1800" b="1">
                <a:solidFill>
                  <a:srgbClr val="DE8F04"/>
                </a:solidFill>
                <a:latin typeface="微软雅黑" panose="020B0503020204020204" charset="-122"/>
                <a:ea typeface="微软雅黑" panose="020B0503020204020204" charset="-122"/>
                <a:sym typeface="+mn-ea"/>
              </a:rPr>
              <a:t>——</a:t>
            </a:r>
            <a:r>
              <a:rPr lang="zh-CN" altLang="en-US" sz="1800" b="1">
                <a:solidFill>
                  <a:srgbClr val="DE8F04"/>
                </a:solidFill>
                <a:latin typeface="微软雅黑" panose="020B0503020204020204" charset="-122"/>
                <a:ea typeface="微软雅黑" panose="020B0503020204020204" charset="-122"/>
                <a:sym typeface="+mn-ea"/>
              </a:rPr>
              <a:t>择优配置</a:t>
            </a:r>
            <a:endParaRPr lang="zh-CN" altLang="en-US" sz="1800" b="1">
              <a:solidFill>
                <a:srgbClr val="DE8F04"/>
              </a:solidFill>
              <a:latin typeface="微软雅黑" panose="020B0503020204020204" charset="-122"/>
              <a:ea typeface="微软雅黑" panose="020B0503020204020204" charset="-122"/>
              <a:sym typeface="+mn-ea"/>
            </a:endParaRPr>
          </a:p>
          <a:p>
            <a:pPr algn="ctr"/>
            <a:endParaRPr lang="zh-CN" altLang="en-US" sz="1800" kern="100" dirty="0">
              <a:ln>
                <a:noFill/>
              </a:ln>
              <a:solidFill>
                <a:srgbClr val="EC9704"/>
              </a:solidFill>
              <a:latin typeface="华文楷体" panose="02010600040101010101" charset="-122"/>
              <a:ea typeface="华文楷体" panose="02010600040101010101" charset="-122"/>
              <a:sym typeface="+mn-ea"/>
            </a:endParaRPr>
          </a:p>
        </p:txBody>
      </p:sp>
      <p:grpSp>
        <p:nvGrpSpPr>
          <p:cNvPr id="21" name="组合 4"/>
          <p:cNvGrpSpPr/>
          <p:nvPr/>
        </p:nvGrpSpPr>
        <p:grpSpPr>
          <a:xfrm>
            <a:off x="1783080" y="5377180"/>
            <a:ext cx="1181100" cy="1145540"/>
            <a:chOff x="13615" y="4217"/>
            <a:chExt cx="2256" cy="2188"/>
          </a:xfrm>
        </p:grpSpPr>
        <p:grpSp>
          <p:nvGrpSpPr>
            <p:cNvPr id="22" name="组合 23"/>
            <p:cNvGrpSpPr/>
            <p:nvPr/>
          </p:nvGrpSpPr>
          <p:grpSpPr bwMode="auto">
            <a:xfrm>
              <a:off x="13615" y="4217"/>
              <a:ext cx="2257" cy="2188"/>
              <a:chOff x="1724832" y="1971675"/>
              <a:chExt cx="2314575" cy="2314575"/>
            </a:xfrm>
          </p:grpSpPr>
          <p:sp>
            <p:nvSpPr>
              <p:cNvPr id="23" name="椭圆 22"/>
              <p:cNvSpPr/>
              <p:nvPr/>
            </p:nvSpPr>
            <p:spPr>
              <a:xfrm>
                <a:off x="1724832" y="1971675"/>
                <a:ext cx="2314575" cy="2314575"/>
              </a:xfrm>
              <a:prstGeom prst="ellipse">
                <a:avLst/>
              </a:prstGeom>
              <a:noFill/>
              <a:ln w="3175">
                <a:solidFill>
                  <a:srgbClr val="A5721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24" name="椭圆 23"/>
              <p:cNvSpPr/>
              <p:nvPr/>
            </p:nvSpPr>
            <p:spPr>
              <a:xfrm>
                <a:off x="2199024" y="2445172"/>
                <a:ext cx="1366190" cy="1367582"/>
              </a:xfrm>
              <a:prstGeom prst="ellipse">
                <a:avLst/>
              </a:prstGeom>
              <a:solidFill>
                <a:srgbClr val="A572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26" name="Freeform 31"/>
            <p:cNvSpPr>
              <a:spLocks noEditPoints="1"/>
            </p:cNvSpPr>
            <p:nvPr/>
          </p:nvSpPr>
          <p:spPr bwMode="auto">
            <a:xfrm>
              <a:off x="14289" y="4756"/>
              <a:ext cx="875" cy="1100"/>
            </a:xfrm>
            <a:custGeom>
              <a:avLst/>
              <a:gdLst>
                <a:gd name="T0" fmla="*/ 2147483647 w 156"/>
                <a:gd name="T1" fmla="*/ 2147483647 h 196"/>
                <a:gd name="T2" fmla="*/ 2147483647 w 156"/>
                <a:gd name="T3" fmla="*/ 2147483647 h 196"/>
                <a:gd name="T4" fmla="*/ 2147483647 w 156"/>
                <a:gd name="T5" fmla="*/ 2147483647 h 196"/>
                <a:gd name="T6" fmla="*/ 2147483647 w 156"/>
                <a:gd name="T7" fmla="*/ 2147483647 h 196"/>
                <a:gd name="T8" fmla="*/ 2147483647 w 156"/>
                <a:gd name="T9" fmla="*/ 0 h 196"/>
                <a:gd name="T10" fmla="*/ 2147483647 w 156"/>
                <a:gd name="T11" fmla="*/ 2147483647 h 196"/>
                <a:gd name="T12" fmla="*/ 2147483647 w 156"/>
                <a:gd name="T13" fmla="*/ 2147483647 h 196"/>
                <a:gd name="T14" fmla="*/ 2147483647 w 156"/>
                <a:gd name="T15" fmla="*/ 2147483647 h 196"/>
                <a:gd name="T16" fmla="*/ 2147483647 w 156"/>
                <a:gd name="T17" fmla="*/ 2147483647 h 196"/>
                <a:gd name="T18" fmla="*/ 2147483647 w 156"/>
                <a:gd name="T19" fmla="*/ 2147483647 h 196"/>
                <a:gd name="T20" fmla="*/ 0 w 156"/>
                <a:gd name="T21" fmla="*/ 2147483647 h 196"/>
                <a:gd name="T22" fmla="*/ 2147483647 w 156"/>
                <a:gd name="T23" fmla="*/ 2147483647 h 196"/>
                <a:gd name="T24" fmla="*/ 2147483647 w 156"/>
                <a:gd name="T25" fmla="*/ 2147483647 h 196"/>
                <a:gd name="T26" fmla="*/ 2147483647 w 156"/>
                <a:gd name="T27" fmla="*/ 2147483647 h 196"/>
                <a:gd name="T28" fmla="*/ 2147483647 w 156"/>
                <a:gd name="T29" fmla="*/ 2147483647 h 196"/>
                <a:gd name="T30" fmla="*/ 2147483647 w 156"/>
                <a:gd name="T31" fmla="*/ 2147483647 h 196"/>
                <a:gd name="T32" fmla="*/ 2147483647 w 156"/>
                <a:gd name="T33" fmla="*/ 2147483647 h 196"/>
                <a:gd name="T34" fmla="*/ 2147483647 w 156"/>
                <a:gd name="T35" fmla="*/ 2147483647 h 196"/>
                <a:gd name="T36" fmla="*/ 2147483647 w 156"/>
                <a:gd name="T37" fmla="*/ 2147483647 h 196"/>
                <a:gd name="T38" fmla="*/ 2147483647 w 156"/>
                <a:gd name="T39" fmla="*/ 2147483647 h 196"/>
                <a:gd name="T40" fmla="*/ 2147483647 w 156"/>
                <a:gd name="T41" fmla="*/ 2147483647 h 196"/>
                <a:gd name="T42" fmla="*/ 2147483647 w 156"/>
                <a:gd name="T43" fmla="*/ 2147483647 h 196"/>
                <a:gd name="T44" fmla="*/ 2147483647 w 156"/>
                <a:gd name="T45" fmla="*/ 2147483647 h 196"/>
                <a:gd name="T46" fmla="*/ 2147483647 w 156"/>
                <a:gd name="T47" fmla="*/ 2147483647 h 196"/>
                <a:gd name="T48" fmla="*/ 2147483647 w 156"/>
                <a:gd name="T49" fmla="*/ 2147483647 h 196"/>
                <a:gd name="T50" fmla="*/ 2147483647 w 156"/>
                <a:gd name="T51" fmla="*/ 2147483647 h 196"/>
                <a:gd name="T52" fmla="*/ 2147483647 w 156"/>
                <a:gd name="T53" fmla="*/ 2147483647 h 196"/>
                <a:gd name="T54" fmla="*/ 2147483647 w 156"/>
                <a:gd name="T55" fmla="*/ 2147483647 h 196"/>
                <a:gd name="T56" fmla="*/ 2147483647 w 156"/>
                <a:gd name="T57" fmla="*/ 2147483647 h 196"/>
                <a:gd name="T58" fmla="*/ 2147483647 w 156"/>
                <a:gd name="T59" fmla="*/ 2147483647 h 196"/>
                <a:gd name="T60" fmla="*/ 2147483647 w 156"/>
                <a:gd name="T61" fmla="*/ 2147483647 h 196"/>
                <a:gd name="T62" fmla="*/ 2147483647 w 156"/>
                <a:gd name="T63" fmla="*/ 2147483647 h 196"/>
                <a:gd name="T64" fmla="*/ 2147483647 w 156"/>
                <a:gd name="T65" fmla="*/ 2147483647 h 196"/>
                <a:gd name="T66" fmla="*/ 2147483647 w 156"/>
                <a:gd name="T67" fmla="*/ 2147483647 h 196"/>
                <a:gd name="T68" fmla="*/ 2147483647 w 156"/>
                <a:gd name="T69" fmla="*/ 2147483647 h 196"/>
                <a:gd name="T70" fmla="*/ 2147483647 w 156"/>
                <a:gd name="T71" fmla="*/ 2147483647 h 196"/>
                <a:gd name="T72" fmla="*/ 2147483647 w 156"/>
                <a:gd name="T73" fmla="*/ 2147483647 h 196"/>
                <a:gd name="T74" fmla="*/ 2147483647 w 156"/>
                <a:gd name="T75" fmla="*/ 2147483647 h 196"/>
                <a:gd name="T76" fmla="*/ 2147483647 w 156"/>
                <a:gd name="T77" fmla="*/ 2147483647 h 196"/>
                <a:gd name="T78" fmla="*/ 2147483647 w 156"/>
                <a:gd name="T79" fmla="*/ 2147483647 h 196"/>
                <a:gd name="T80" fmla="*/ 2147483647 w 156"/>
                <a:gd name="T81" fmla="*/ 2147483647 h 196"/>
                <a:gd name="T82" fmla="*/ 2147483647 w 156"/>
                <a:gd name="T83" fmla="*/ 2147483647 h 196"/>
                <a:gd name="T84" fmla="*/ 2147483647 w 156"/>
                <a:gd name="T85" fmla="*/ 2147483647 h 196"/>
                <a:gd name="T86" fmla="*/ 2147483647 w 156"/>
                <a:gd name="T87" fmla="*/ 2147483647 h 196"/>
                <a:gd name="T88" fmla="*/ 2147483647 w 156"/>
                <a:gd name="T89" fmla="*/ 2147483647 h 196"/>
                <a:gd name="T90" fmla="*/ 2147483647 w 156"/>
                <a:gd name="T91" fmla="*/ 2147483647 h 196"/>
                <a:gd name="T92" fmla="*/ 2147483647 w 156"/>
                <a:gd name="T93" fmla="*/ 2147483647 h 196"/>
                <a:gd name="T94" fmla="*/ 2147483647 w 156"/>
                <a:gd name="T95" fmla="*/ 2147483647 h 196"/>
                <a:gd name="T96" fmla="*/ 2147483647 w 156"/>
                <a:gd name="T97" fmla="*/ 2147483647 h 196"/>
                <a:gd name="T98" fmla="*/ 2147483647 w 156"/>
                <a:gd name="T99" fmla="*/ 2147483647 h 196"/>
                <a:gd name="T100" fmla="*/ 2147483647 w 156"/>
                <a:gd name="T101" fmla="*/ 2147483647 h 196"/>
                <a:gd name="T102" fmla="*/ 2147483647 w 156"/>
                <a:gd name="T103" fmla="*/ 2147483647 h 196"/>
                <a:gd name="T104" fmla="*/ 2147483647 w 156"/>
                <a:gd name="T105" fmla="*/ 214748364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
                <a:gd name="T160" fmla="*/ 0 h 196"/>
                <a:gd name="T161" fmla="*/ 156 w 156"/>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 h="196">
                  <a:moveTo>
                    <a:pt x="155" y="36"/>
                  </a:moveTo>
                  <a:cubicBezTo>
                    <a:pt x="153" y="33"/>
                    <a:pt x="150" y="32"/>
                    <a:pt x="147" y="34"/>
                  </a:cubicBezTo>
                  <a:cubicBezTo>
                    <a:pt x="118" y="49"/>
                    <a:pt x="118" y="49"/>
                    <a:pt x="118" y="49"/>
                  </a:cubicBezTo>
                  <a:cubicBezTo>
                    <a:pt x="114" y="49"/>
                    <a:pt x="114" y="49"/>
                    <a:pt x="114" y="49"/>
                  </a:cubicBezTo>
                  <a:cubicBezTo>
                    <a:pt x="125" y="25"/>
                    <a:pt x="125" y="25"/>
                    <a:pt x="125" y="25"/>
                  </a:cubicBezTo>
                  <a:cubicBezTo>
                    <a:pt x="129" y="16"/>
                    <a:pt x="125" y="6"/>
                    <a:pt x="116" y="3"/>
                  </a:cubicBezTo>
                  <a:cubicBezTo>
                    <a:pt x="114" y="2"/>
                    <a:pt x="112" y="1"/>
                    <a:pt x="110" y="1"/>
                  </a:cubicBezTo>
                  <a:cubicBezTo>
                    <a:pt x="103" y="1"/>
                    <a:pt x="97" y="5"/>
                    <a:pt x="95" y="10"/>
                  </a:cubicBezTo>
                  <a:cubicBezTo>
                    <a:pt x="91" y="4"/>
                    <a:pt x="83" y="0"/>
                    <a:pt x="73" y="0"/>
                  </a:cubicBezTo>
                  <a:cubicBezTo>
                    <a:pt x="73" y="0"/>
                    <a:pt x="72" y="0"/>
                    <a:pt x="72" y="0"/>
                  </a:cubicBezTo>
                  <a:cubicBezTo>
                    <a:pt x="65" y="0"/>
                    <a:pt x="58" y="3"/>
                    <a:pt x="54" y="7"/>
                  </a:cubicBezTo>
                  <a:cubicBezTo>
                    <a:pt x="50" y="3"/>
                    <a:pt x="46" y="1"/>
                    <a:pt x="41" y="1"/>
                  </a:cubicBezTo>
                  <a:cubicBezTo>
                    <a:pt x="39" y="1"/>
                    <a:pt x="36" y="1"/>
                    <a:pt x="34" y="2"/>
                  </a:cubicBezTo>
                  <a:cubicBezTo>
                    <a:pt x="26" y="6"/>
                    <a:pt x="22" y="16"/>
                    <a:pt x="26" y="24"/>
                  </a:cubicBezTo>
                  <a:cubicBezTo>
                    <a:pt x="38" y="51"/>
                    <a:pt x="38" y="51"/>
                    <a:pt x="38" y="51"/>
                  </a:cubicBezTo>
                  <a:cubicBezTo>
                    <a:pt x="38" y="51"/>
                    <a:pt x="38" y="51"/>
                    <a:pt x="38" y="51"/>
                  </a:cubicBezTo>
                  <a:cubicBezTo>
                    <a:pt x="34" y="52"/>
                    <a:pt x="34" y="52"/>
                    <a:pt x="34" y="52"/>
                  </a:cubicBezTo>
                  <a:cubicBezTo>
                    <a:pt x="30" y="52"/>
                    <a:pt x="28" y="55"/>
                    <a:pt x="28" y="58"/>
                  </a:cubicBezTo>
                  <a:cubicBezTo>
                    <a:pt x="28" y="61"/>
                    <a:pt x="30" y="63"/>
                    <a:pt x="32" y="64"/>
                  </a:cubicBezTo>
                  <a:cubicBezTo>
                    <a:pt x="4" y="129"/>
                    <a:pt x="4" y="129"/>
                    <a:pt x="4" y="129"/>
                  </a:cubicBezTo>
                  <a:cubicBezTo>
                    <a:pt x="4" y="129"/>
                    <a:pt x="4" y="129"/>
                    <a:pt x="4" y="129"/>
                  </a:cubicBezTo>
                  <a:cubicBezTo>
                    <a:pt x="1" y="134"/>
                    <a:pt x="0" y="139"/>
                    <a:pt x="0" y="145"/>
                  </a:cubicBezTo>
                  <a:cubicBezTo>
                    <a:pt x="0" y="173"/>
                    <a:pt x="33" y="196"/>
                    <a:pt x="75" y="196"/>
                  </a:cubicBezTo>
                  <a:cubicBezTo>
                    <a:pt x="116" y="196"/>
                    <a:pt x="150" y="173"/>
                    <a:pt x="150" y="145"/>
                  </a:cubicBezTo>
                  <a:cubicBezTo>
                    <a:pt x="150" y="139"/>
                    <a:pt x="148" y="134"/>
                    <a:pt x="146" y="129"/>
                  </a:cubicBezTo>
                  <a:cubicBezTo>
                    <a:pt x="146" y="129"/>
                    <a:pt x="146" y="129"/>
                    <a:pt x="146" y="129"/>
                  </a:cubicBezTo>
                  <a:cubicBezTo>
                    <a:pt x="115" y="61"/>
                    <a:pt x="115" y="61"/>
                    <a:pt x="115" y="61"/>
                  </a:cubicBezTo>
                  <a:cubicBezTo>
                    <a:pt x="118" y="61"/>
                    <a:pt x="118" y="61"/>
                    <a:pt x="118" y="61"/>
                  </a:cubicBezTo>
                  <a:cubicBezTo>
                    <a:pt x="146" y="70"/>
                    <a:pt x="146" y="70"/>
                    <a:pt x="146" y="70"/>
                  </a:cubicBezTo>
                  <a:cubicBezTo>
                    <a:pt x="146" y="70"/>
                    <a:pt x="147" y="70"/>
                    <a:pt x="148" y="70"/>
                  </a:cubicBezTo>
                  <a:cubicBezTo>
                    <a:pt x="150" y="70"/>
                    <a:pt x="153" y="69"/>
                    <a:pt x="153" y="66"/>
                  </a:cubicBezTo>
                  <a:cubicBezTo>
                    <a:pt x="154" y="63"/>
                    <a:pt x="153" y="60"/>
                    <a:pt x="150" y="59"/>
                  </a:cubicBezTo>
                  <a:cubicBezTo>
                    <a:pt x="134" y="53"/>
                    <a:pt x="134" y="53"/>
                    <a:pt x="134" y="53"/>
                  </a:cubicBezTo>
                  <a:cubicBezTo>
                    <a:pt x="152" y="44"/>
                    <a:pt x="152" y="44"/>
                    <a:pt x="152" y="44"/>
                  </a:cubicBezTo>
                  <a:cubicBezTo>
                    <a:pt x="155" y="43"/>
                    <a:pt x="156" y="39"/>
                    <a:pt x="155" y="36"/>
                  </a:cubicBezTo>
                  <a:close/>
                  <a:moveTo>
                    <a:pt x="45" y="48"/>
                  </a:moveTo>
                  <a:cubicBezTo>
                    <a:pt x="33" y="21"/>
                    <a:pt x="33" y="21"/>
                    <a:pt x="33" y="21"/>
                  </a:cubicBezTo>
                  <a:cubicBezTo>
                    <a:pt x="31" y="17"/>
                    <a:pt x="33" y="11"/>
                    <a:pt x="37" y="9"/>
                  </a:cubicBezTo>
                  <a:cubicBezTo>
                    <a:pt x="39" y="9"/>
                    <a:pt x="40" y="9"/>
                    <a:pt x="41" y="9"/>
                  </a:cubicBezTo>
                  <a:cubicBezTo>
                    <a:pt x="43" y="9"/>
                    <a:pt x="46" y="10"/>
                    <a:pt x="48" y="12"/>
                  </a:cubicBezTo>
                  <a:cubicBezTo>
                    <a:pt x="53" y="18"/>
                    <a:pt x="53" y="18"/>
                    <a:pt x="53" y="18"/>
                  </a:cubicBezTo>
                  <a:cubicBezTo>
                    <a:pt x="59" y="12"/>
                    <a:pt x="59" y="12"/>
                    <a:pt x="59" y="12"/>
                  </a:cubicBezTo>
                  <a:cubicBezTo>
                    <a:pt x="62" y="10"/>
                    <a:pt x="67" y="8"/>
                    <a:pt x="72" y="8"/>
                  </a:cubicBezTo>
                  <a:cubicBezTo>
                    <a:pt x="73" y="8"/>
                    <a:pt x="73" y="8"/>
                    <a:pt x="73" y="8"/>
                  </a:cubicBezTo>
                  <a:cubicBezTo>
                    <a:pt x="81" y="8"/>
                    <a:pt x="86" y="11"/>
                    <a:pt x="88" y="14"/>
                  </a:cubicBezTo>
                  <a:cubicBezTo>
                    <a:pt x="95" y="28"/>
                    <a:pt x="95" y="28"/>
                    <a:pt x="95" y="28"/>
                  </a:cubicBezTo>
                  <a:cubicBezTo>
                    <a:pt x="102" y="14"/>
                    <a:pt x="102" y="14"/>
                    <a:pt x="102" y="14"/>
                  </a:cubicBezTo>
                  <a:cubicBezTo>
                    <a:pt x="103" y="11"/>
                    <a:pt x="106" y="9"/>
                    <a:pt x="110" y="9"/>
                  </a:cubicBezTo>
                  <a:cubicBezTo>
                    <a:pt x="111" y="9"/>
                    <a:pt x="112" y="9"/>
                    <a:pt x="113" y="10"/>
                  </a:cubicBezTo>
                  <a:cubicBezTo>
                    <a:pt x="118" y="12"/>
                    <a:pt x="120" y="17"/>
                    <a:pt x="118" y="22"/>
                  </a:cubicBezTo>
                  <a:cubicBezTo>
                    <a:pt x="105" y="49"/>
                    <a:pt x="105" y="49"/>
                    <a:pt x="105" y="49"/>
                  </a:cubicBezTo>
                  <a:cubicBezTo>
                    <a:pt x="105" y="49"/>
                    <a:pt x="105" y="49"/>
                    <a:pt x="105" y="49"/>
                  </a:cubicBezTo>
                  <a:cubicBezTo>
                    <a:pt x="46" y="51"/>
                    <a:pt x="46" y="51"/>
                    <a:pt x="46" y="51"/>
                  </a:cubicBezTo>
                  <a:lnTo>
                    <a:pt x="45" y="48"/>
                  </a:lnTo>
                  <a:close/>
                  <a:moveTo>
                    <a:pt x="134" y="121"/>
                  </a:moveTo>
                  <a:cubicBezTo>
                    <a:pt x="133" y="121"/>
                    <a:pt x="133" y="121"/>
                    <a:pt x="133" y="121"/>
                  </a:cubicBezTo>
                  <a:cubicBezTo>
                    <a:pt x="139" y="132"/>
                    <a:pt x="139" y="132"/>
                    <a:pt x="139" y="132"/>
                  </a:cubicBezTo>
                  <a:cubicBezTo>
                    <a:pt x="141" y="136"/>
                    <a:pt x="142" y="141"/>
                    <a:pt x="142" y="145"/>
                  </a:cubicBezTo>
                  <a:cubicBezTo>
                    <a:pt x="142" y="168"/>
                    <a:pt x="111" y="188"/>
                    <a:pt x="75" y="188"/>
                  </a:cubicBezTo>
                  <a:cubicBezTo>
                    <a:pt x="39" y="188"/>
                    <a:pt x="8" y="168"/>
                    <a:pt x="8" y="145"/>
                  </a:cubicBezTo>
                  <a:cubicBezTo>
                    <a:pt x="8" y="141"/>
                    <a:pt x="9" y="136"/>
                    <a:pt x="11" y="132"/>
                  </a:cubicBezTo>
                  <a:cubicBezTo>
                    <a:pt x="16" y="121"/>
                    <a:pt x="16" y="121"/>
                    <a:pt x="16" y="121"/>
                  </a:cubicBezTo>
                  <a:cubicBezTo>
                    <a:pt x="16" y="121"/>
                    <a:pt x="16" y="121"/>
                    <a:pt x="16" y="121"/>
                  </a:cubicBezTo>
                  <a:cubicBezTo>
                    <a:pt x="41" y="63"/>
                    <a:pt x="41" y="63"/>
                    <a:pt x="41" y="63"/>
                  </a:cubicBezTo>
                  <a:cubicBezTo>
                    <a:pt x="106" y="61"/>
                    <a:pt x="106" y="61"/>
                    <a:pt x="106" y="61"/>
                  </a:cubicBezTo>
                  <a:lnTo>
                    <a:pt x="134" y="121"/>
                  </a:lnTo>
                  <a:close/>
                  <a:moveTo>
                    <a:pt x="82" y="131"/>
                  </a:moveTo>
                  <a:cubicBezTo>
                    <a:pt x="83" y="130"/>
                    <a:pt x="83" y="130"/>
                    <a:pt x="83" y="129"/>
                  </a:cubicBezTo>
                  <a:cubicBezTo>
                    <a:pt x="83" y="128"/>
                    <a:pt x="83" y="128"/>
                    <a:pt x="82" y="128"/>
                  </a:cubicBezTo>
                  <a:cubicBezTo>
                    <a:pt x="82" y="127"/>
                    <a:pt x="81" y="127"/>
                    <a:pt x="81" y="127"/>
                  </a:cubicBezTo>
                  <a:cubicBezTo>
                    <a:pt x="70" y="127"/>
                    <a:pt x="70" y="127"/>
                    <a:pt x="70" y="127"/>
                  </a:cubicBezTo>
                  <a:cubicBezTo>
                    <a:pt x="68" y="127"/>
                    <a:pt x="66" y="127"/>
                    <a:pt x="65" y="126"/>
                  </a:cubicBezTo>
                  <a:cubicBezTo>
                    <a:pt x="63" y="126"/>
                    <a:pt x="62" y="125"/>
                    <a:pt x="61" y="124"/>
                  </a:cubicBezTo>
                  <a:cubicBezTo>
                    <a:pt x="60" y="122"/>
                    <a:pt x="59" y="121"/>
                    <a:pt x="58" y="120"/>
                  </a:cubicBezTo>
                  <a:cubicBezTo>
                    <a:pt x="57" y="118"/>
                    <a:pt x="57" y="116"/>
                    <a:pt x="57" y="114"/>
                  </a:cubicBezTo>
                  <a:cubicBezTo>
                    <a:pt x="57" y="113"/>
                    <a:pt x="57" y="111"/>
                    <a:pt x="58" y="110"/>
                  </a:cubicBezTo>
                  <a:cubicBezTo>
                    <a:pt x="59" y="108"/>
                    <a:pt x="60" y="107"/>
                    <a:pt x="61" y="105"/>
                  </a:cubicBezTo>
                  <a:cubicBezTo>
                    <a:pt x="62" y="104"/>
                    <a:pt x="63" y="103"/>
                    <a:pt x="65" y="103"/>
                  </a:cubicBezTo>
                  <a:cubicBezTo>
                    <a:pt x="66" y="102"/>
                    <a:pt x="68" y="102"/>
                    <a:pt x="70" y="102"/>
                  </a:cubicBezTo>
                  <a:cubicBezTo>
                    <a:pt x="71" y="102"/>
                    <a:pt x="71" y="102"/>
                    <a:pt x="71" y="102"/>
                  </a:cubicBezTo>
                  <a:cubicBezTo>
                    <a:pt x="71" y="89"/>
                    <a:pt x="71" y="89"/>
                    <a:pt x="71" y="89"/>
                  </a:cubicBezTo>
                  <a:cubicBezTo>
                    <a:pt x="80" y="89"/>
                    <a:pt x="80" y="89"/>
                    <a:pt x="80" y="89"/>
                  </a:cubicBezTo>
                  <a:cubicBezTo>
                    <a:pt x="80" y="102"/>
                    <a:pt x="80" y="102"/>
                    <a:pt x="80" y="102"/>
                  </a:cubicBezTo>
                  <a:cubicBezTo>
                    <a:pt x="91" y="102"/>
                    <a:pt x="91" y="102"/>
                    <a:pt x="91" y="102"/>
                  </a:cubicBezTo>
                  <a:cubicBezTo>
                    <a:pt x="91" y="112"/>
                    <a:pt x="91" y="112"/>
                    <a:pt x="91" y="112"/>
                  </a:cubicBezTo>
                  <a:cubicBezTo>
                    <a:pt x="70" y="112"/>
                    <a:pt x="70" y="112"/>
                    <a:pt x="70" y="112"/>
                  </a:cubicBezTo>
                  <a:cubicBezTo>
                    <a:pt x="69" y="112"/>
                    <a:pt x="69" y="112"/>
                    <a:pt x="68" y="113"/>
                  </a:cubicBezTo>
                  <a:cubicBezTo>
                    <a:pt x="68" y="113"/>
                    <a:pt x="67" y="114"/>
                    <a:pt x="67" y="114"/>
                  </a:cubicBezTo>
                  <a:cubicBezTo>
                    <a:pt x="67" y="115"/>
                    <a:pt x="68" y="116"/>
                    <a:pt x="68" y="116"/>
                  </a:cubicBezTo>
                  <a:cubicBezTo>
                    <a:pt x="69" y="117"/>
                    <a:pt x="69" y="117"/>
                    <a:pt x="70" y="117"/>
                  </a:cubicBezTo>
                  <a:cubicBezTo>
                    <a:pt x="81" y="117"/>
                    <a:pt x="81" y="117"/>
                    <a:pt x="81" y="117"/>
                  </a:cubicBezTo>
                  <a:cubicBezTo>
                    <a:pt x="82" y="117"/>
                    <a:pt x="84" y="117"/>
                    <a:pt x="85" y="118"/>
                  </a:cubicBezTo>
                  <a:cubicBezTo>
                    <a:pt x="87" y="119"/>
                    <a:pt x="88" y="119"/>
                    <a:pt x="90" y="120"/>
                  </a:cubicBezTo>
                  <a:cubicBezTo>
                    <a:pt x="91" y="122"/>
                    <a:pt x="92" y="123"/>
                    <a:pt x="92" y="124"/>
                  </a:cubicBezTo>
                  <a:cubicBezTo>
                    <a:pt x="93" y="126"/>
                    <a:pt x="93" y="127"/>
                    <a:pt x="93" y="129"/>
                  </a:cubicBezTo>
                  <a:cubicBezTo>
                    <a:pt x="93" y="131"/>
                    <a:pt x="93" y="133"/>
                    <a:pt x="92" y="134"/>
                  </a:cubicBezTo>
                  <a:cubicBezTo>
                    <a:pt x="92" y="136"/>
                    <a:pt x="91" y="137"/>
                    <a:pt x="90" y="138"/>
                  </a:cubicBezTo>
                  <a:cubicBezTo>
                    <a:pt x="88" y="139"/>
                    <a:pt x="87" y="140"/>
                    <a:pt x="85" y="141"/>
                  </a:cubicBezTo>
                  <a:cubicBezTo>
                    <a:pt x="84" y="142"/>
                    <a:pt x="82" y="142"/>
                    <a:pt x="81" y="142"/>
                  </a:cubicBezTo>
                  <a:cubicBezTo>
                    <a:pt x="80" y="142"/>
                    <a:pt x="80" y="142"/>
                    <a:pt x="80" y="142"/>
                  </a:cubicBezTo>
                  <a:cubicBezTo>
                    <a:pt x="80" y="156"/>
                    <a:pt x="80" y="156"/>
                    <a:pt x="80" y="156"/>
                  </a:cubicBezTo>
                  <a:cubicBezTo>
                    <a:pt x="71" y="156"/>
                    <a:pt x="71" y="156"/>
                    <a:pt x="71" y="156"/>
                  </a:cubicBezTo>
                  <a:cubicBezTo>
                    <a:pt x="71" y="142"/>
                    <a:pt x="71" y="142"/>
                    <a:pt x="71" y="142"/>
                  </a:cubicBezTo>
                  <a:cubicBezTo>
                    <a:pt x="57" y="142"/>
                    <a:pt x="57" y="142"/>
                    <a:pt x="57" y="142"/>
                  </a:cubicBezTo>
                  <a:cubicBezTo>
                    <a:pt x="57" y="132"/>
                    <a:pt x="57" y="132"/>
                    <a:pt x="57" y="132"/>
                  </a:cubicBezTo>
                  <a:cubicBezTo>
                    <a:pt x="81" y="132"/>
                    <a:pt x="81" y="132"/>
                    <a:pt x="81" y="132"/>
                  </a:cubicBezTo>
                  <a:cubicBezTo>
                    <a:pt x="81" y="132"/>
                    <a:pt x="82" y="131"/>
                    <a:pt x="82" y="131"/>
                  </a:cubicBezTo>
                  <a:close/>
                </a:path>
              </a:pathLst>
            </a:custGeom>
            <a:solidFill>
              <a:schemeClr val="bg1"/>
            </a:solidFill>
            <a:ln w="9525">
              <a:noFill/>
              <a:round/>
            </a:ln>
          </p:spPr>
          <p:txBody>
            <a:bodyPr/>
            <a:p>
              <a:endParaRPr lang="zh-CN" altLang="en-US"/>
            </a:p>
          </p:txBody>
        </p:sp>
      </p:grpSp>
      <p:sp>
        <p:nvSpPr>
          <p:cNvPr id="27" name="文本框 42"/>
          <p:cNvSpPr txBox="1"/>
          <p:nvPr/>
        </p:nvSpPr>
        <p:spPr>
          <a:xfrm>
            <a:off x="3118735" y="6121960"/>
            <a:ext cx="792480" cy="337185"/>
          </a:xfrm>
          <a:prstGeom prst="rect">
            <a:avLst/>
          </a:prstGeom>
          <a:noFill/>
        </p:spPr>
        <p:txBody>
          <a:bodyPr wrap="none">
            <a:spAutoFit/>
          </a:bodyPr>
          <a:p>
            <a:pPr algn="l" eaLnBrk="0" hangingPunct="0">
              <a:defRPr/>
            </a:pPr>
            <a:r>
              <a:rPr lang="zh-CN" altLang="en-US" sz="1600" kern="100" dirty="0">
                <a:ln>
                  <a:noFill/>
                </a:ln>
                <a:solidFill>
                  <a:srgbClr val="EC9704"/>
                </a:solidFill>
                <a:latin typeface="华文楷体" panose="02010600040101010101" charset="-122"/>
                <a:ea typeface="华文楷体" panose="02010600040101010101" charset="-122"/>
                <a:sym typeface="+mn-ea"/>
              </a:rPr>
              <a:t>★★★</a:t>
            </a:r>
            <a:endParaRPr lang="zh-CN" altLang="en-US" sz="1600" kern="100" dirty="0">
              <a:ln>
                <a:noFill/>
              </a:ln>
              <a:solidFill>
                <a:srgbClr val="EC9704"/>
              </a:solidFill>
              <a:latin typeface="华文楷体" panose="02010600040101010101" charset="-122"/>
              <a:ea typeface="华文楷体" panose="02010600040101010101" charset="-122"/>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 y="1047750"/>
            <a:ext cx="12230735" cy="257238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60" name="文本框 56"/>
          <p:cNvSpPr txBox="1">
            <a:spLocks noChangeArrowheads="1"/>
          </p:cNvSpPr>
          <p:nvPr/>
        </p:nvSpPr>
        <p:spPr bwMode="auto">
          <a:xfrm>
            <a:off x="653380" y="464820"/>
            <a:ext cx="2363470" cy="583565"/>
          </a:xfrm>
          <a:prstGeom prst="rect">
            <a:avLst/>
          </a:prstGeom>
          <a:noFill/>
          <a:ln w="9525">
            <a:noFill/>
            <a:miter lim="800000"/>
          </a:ln>
        </p:spPr>
        <p:txBody>
          <a:bodyPr wrap="square">
            <a:spAutoFit/>
          </a:bodyPr>
          <a:lstStyle/>
          <a:p>
            <a:pPr algn="ctr"/>
            <a:r>
              <a:rPr lang="zh-CN" altLang="en-US" sz="3200" b="1" dirty="0">
                <a:solidFill>
                  <a:srgbClr val="EC9704"/>
                </a:solidFill>
                <a:latin typeface="隶书" panose="02010509060101010101" pitchFamily="49" charset="-122"/>
              </a:rPr>
              <a:t>债券资产</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5604" name="文本框 4"/>
          <p:cNvSpPr txBox="1">
            <a:spLocks noChangeArrowheads="1"/>
          </p:cNvSpPr>
          <p:nvPr/>
        </p:nvSpPr>
        <p:spPr bwMode="auto">
          <a:xfrm>
            <a:off x="751629" y="119221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市场回顾</a:t>
            </a:r>
            <a:endParaRPr lang="zh-CN" altLang="zh-CN"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1503680"/>
            <a:ext cx="10950575" cy="2167255"/>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sz="1800" dirty="0">
                <a:solidFill>
                  <a:schemeClr val="accent4">
                    <a:lumMod val="40000"/>
                    <a:lumOff val="60000"/>
                  </a:schemeClr>
                </a:solidFill>
                <a:latin typeface="楷体" panose="02010609060101010101" pitchFamily="49" charset="-122"/>
                <a:ea typeface="楷体" panose="02010609060101010101" pitchFamily="49" charset="-122"/>
              </a:rPr>
              <a:t>受</a:t>
            </a:r>
            <a:r>
              <a:rPr lang="zh-CN" sz="1800" dirty="0">
                <a:solidFill>
                  <a:schemeClr val="accent4">
                    <a:lumMod val="40000"/>
                    <a:lumOff val="60000"/>
                  </a:schemeClr>
                </a:solidFill>
                <a:latin typeface="楷体" panose="02010609060101010101" pitchFamily="49" charset="-122"/>
                <a:ea typeface="楷体" panose="02010609060101010101" pitchFamily="49" charset="-122"/>
              </a:rPr>
              <a:t>政策监管和</a:t>
            </a:r>
            <a:r>
              <a:rPr sz="1800" dirty="0">
                <a:solidFill>
                  <a:schemeClr val="accent4">
                    <a:lumMod val="40000"/>
                    <a:lumOff val="60000"/>
                  </a:schemeClr>
                </a:solidFill>
                <a:latin typeface="楷体" panose="02010609060101010101" pitchFamily="49" charset="-122"/>
                <a:ea typeface="楷体" panose="02010609060101010101" pitchFamily="49" charset="-122"/>
              </a:rPr>
              <a:t>年末资金面趋紧等因素影响，2017年12月国债、地方债、政策性银行金融债等主要三大利率债发行利率水平较11月继续走高，整体延续了2017年下半年的震荡走高态势。具体来看，2017年12月所有期限国债发行票面利率（加权平均，下同）为3.9061%，较11月的3.8393%上行了6.68个基点，较2016年12月的2.8219%同比则大幅上升了108.42个基点。此外，2017年12月，地方债与政策性银行金融债的发行票面利率分别为4.3098%和4.3785%，较2017年11月分别走高了21.90和13.33个基点。</a:t>
            </a:r>
            <a:endParaRPr sz="1800"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6" name="图片 5" descr="QQ截图20180123152451"/>
          <p:cNvPicPr>
            <a:picLocks noChangeAspect="1"/>
          </p:cNvPicPr>
          <p:nvPr/>
        </p:nvPicPr>
        <p:blipFill>
          <a:blip r:embed="rId1"/>
          <a:stretch>
            <a:fillRect/>
          </a:stretch>
        </p:blipFill>
        <p:spPr>
          <a:xfrm>
            <a:off x="2563495" y="3740785"/>
            <a:ext cx="7066280" cy="30238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050" y="1228725"/>
            <a:ext cx="12230735" cy="552132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60" name="文本框 56"/>
          <p:cNvSpPr txBox="1">
            <a:spLocks noChangeArrowheads="1"/>
          </p:cNvSpPr>
          <p:nvPr/>
        </p:nvSpPr>
        <p:spPr bwMode="auto">
          <a:xfrm>
            <a:off x="653380" y="464820"/>
            <a:ext cx="2363470" cy="583565"/>
          </a:xfrm>
          <a:prstGeom prst="rect">
            <a:avLst/>
          </a:prstGeom>
          <a:noFill/>
          <a:ln w="9525">
            <a:noFill/>
            <a:miter lim="800000"/>
          </a:ln>
        </p:spPr>
        <p:txBody>
          <a:bodyPr wrap="square">
            <a:spAutoFit/>
          </a:bodyPr>
          <a:lstStyle/>
          <a:p>
            <a:pPr algn="ctr"/>
            <a:r>
              <a:rPr lang="zh-CN" altLang="en-US" sz="3200" b="1" dirty="0">
                <a:solidFill>
                  <a:srgbClr val="EC9704"/>
                </a:solidFill>
                <a:latin typeface="隶书" panose="02010509060101010101" pitchFamily="49" charset="-122"/>
              </a:rPr>
              <a:t>债券资产</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5604" name="文本框 4"/>
          <p:cNvSpPr txBox="1">
            <a:spLocks noChangeArrowheads="1"/>
          </p:cNvSpPr>
          <p:nvPr/>
        </p:nvSpPr>
        <p:spPr bwMode="auto">
          <a:xfrm>
            <a:off x="751629" y="119221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投资观点</a:t>
            </a:r>
            <a:endParaRPr lang="zh-CN" altLang="zh-CN"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1671320"/>
            <a:ext cx="10789285" cy="3060065"/>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2017</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sym typeface="+mn-ea"/>
              </a:rPr>
              <a:t>年债券市场总体呈现震荡下行的走势，目前10年期国开债与国债利差已经接近2014年初熊市高点，但在国内严监管、国外经济普遍回暖、美国加息周期的大背景下，债券市场短期仍将继续震荡筑底。需要注意的是，债券无风险收益率整体处于高位，已经具备投资价值，所以不宜过度看空，建议维持一定比例的资产配置，并且根据货币政策和监管落地的进度及时调整资产配置，一旦市场底部确立，则适当加大配置比例，进而提升债券资产的收益率。</a:t>
            </a:r>
            <a:endParaRPr lang="zh-CN" altLang="en-US" sz="2000" dirty="0">
              <a:solidFill>
                <a:schemeClr val="accent4">
                  <a:lumMod val="40000"/>
                  <a:lumOff val="60000"/>
                </a:schemeClr>
              </a:solidFill>
              <a:latin typeface="楷体" panose="02010609060101010101" pitchFamily="49" charset="-122"/>
              <a:ea typeface="楷体" panose="02010609060101010101" pitchFamily="49" charset="-122"/>
              <a:sym typeface="+mn-ea"/>
            </a:endParaRPr>
          </a:p>
          <a:p>
            <a:pPr marL="0" lvl="2" indent="0" eaLnBrk="0" hangingPunct="0">
              <a:lnSpc>
                <a:spcPct val="150000"/>
              </a:lnSpc>
              <a:spcBef>
                <a:spcPct val="65000"/>
              </a:spcBef>
              <a:buClr>
                <a:srgbClr val="CC3300"/>
              </a:buClr>
              <a:buSzPct val="85000"/>
              <a:buFont typeface="Wingdings" panose="05000000000000000000" pitchFamily="2" charset="2"/>
              <a:buNone/>
              <a:defRPr/>
            </a:pPr>
            <a:endParaRPr lang="zh-CN" sz="2000"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4" name="文本框 4"/>
          <p:cNvSpPr txBox="1">
            <a:spLocks noChangeArrowheads="1"/>
          </p:cNvSpPr>
          <p:nvPr/>
        </p:nvSpPr>
        <p:spPr bwMode="auto">
          <a:xfrm>
            <a:off x="787189" y="492093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配置建议及策略</a:t>
            </a:r>
            <a:endParaRPr lang="zh-CN" altLang="zh-CN" sz="2000" b="1" dirty="0">
              <a:solidFill>
                <a:srgbClr val="E6AD00"/>
              </a:solidFill>
              <a:latin typeface="微软雅黑" panose="020B0503020204020204" charset="-122"/>
              <a:ea typeface="微软雅黑" panose="020B0503020204020204" charset="-122"/>
            </a:endParaRPr>
          </a:p>
        </p:txBody>
      </p:sp>
      <p:sp>
        <p:nvSpPr>
          <p:cNvPr id="6" name="矩形 14"/>
          <p:cNvSpPr>
            <a:spLocks noChangeArrowheads="1"/>
          </p:cNvSpPr>
          <p:nvPr/>
        </p:nvSpPr>
        <p:spPr bwMode="auto">
          <a:xfrm>
            <a:off x="787365" y="5464810"/>
            <a:ext cx="10476230" cy="1213485"/>
          </a:xfrm>
          <a:prstGeom prst="rect">
            <a:avLst/>
          </a:prstGeom>
          <a:noFill/>
          <a:ln w="9525">
            <a:noFill/>
            <a:miter lim="800000"/>
          </a:ln>
        </p:spPr>
        <p:txBody>
          <a:bodyPr wrap="square" lIns="91431" tIns="45716" rIns="91431" bIns="45716">
            <a:spAutoFit/>
          </a:bodyPr>
          <a:lstStyle/>
          <a:p>
            <a:pPr marL="0" lvl="2" indent="0" eaLnBrk="0" hangingPunct="0">
              <a:lnSpc>
                <a:spcPct val="150000"/>
              </a:lnSpc>
              <a:spcBef>
                <a:spcPct val="65000"/>
              </a:spcBef>
              <a:buClr>
                <a:srgbClr val="CC3300"/>
              </a:buClr>
              <a:buSzPct val="85000"/>
              <a:buFont typeface="Wingdings" panose="05000000000000000000" pitchFamily="2" charset="2"/>
              <a:buNone/>
              <a:defRPr/>
            </a:pPr>
            <a:r>
              <a:rPr lang="zh-CN" sz="2000" dirty="0">
                <a:solidFill>
                  <a:schemeClr val="accent4">
                    <a:lumMod val="40000"/>
                    <a:lumOff val="60000"/>
                  </a:schemeClr>
                </a:solidFill>
                <a:latin typeface="楷体" panose="02010609060101010101" pitchFamily="49" charset="-122"/>
                <a:ea typeface="楷体" panose="02010609060101010101" pitchFamily="49" charset="-122"/>
                <a:sym typeface="+mn-ea"/>
              </a:rPr>
              <a:t>建议配置短久期和高评级债券，信用债好于利率债。</a:t>
            </a:r>
            <a:endParaRPr lang="zh-CN" sz="2000" dirty="0">
              <a:solidFill>
                <a:schemeClr val="accent4">
                  <a:lumMod val="40000"/>
                  <a:lumOff val="60000"/>
                </a:schemeClr>
              </a:solidFill>
              <a:latin typeface="楷体" panose="02010609060101010101" pitchFamily="49" charset="-122"/>
              <a:ea typeface="楷体" panose="02010609060101010101" pitchFamily="49" charset="-122"/>
              <a:sym typeface="+mn-ea"/>
            </a:endParaRPr>
          </a:p>
          <a:p>
            <a:pPr marL="0" lvl="2" indent="0" eaLnBrk="0" hangingPunct="0">
              <a:lnSpc>
                <a:spcPct val="150000"/>
              </a:lnSpc>
              <a:spcBef>
                <a:spcPct val="65000"/>
              </a:spcBef>
              <a:buClr>
                <a:srgbClr val="CC3300"/>
              </a:buClr>
              <a:buSzPct val="85000"/>
              <a:buFont typeface="Wingdings" panose="05000000000000000000" pitchFamily="2" charset="2"/>
              <a:buNone/>
              <a:defRPr/>
            </a:pPr>
            <a:endParaRPr lang="zh-CN" sz="2000" dirty="0">
              <a:solidFill>
                <a:schemeClr val="accent4">
                  <a:lumMod val="40000"/>
                  <a:lumOff val="60000"/>
                </a:schemeClr>
              </a:solidFill>
              <a:latin typeface="楷体" panose="02010609060101010101" pitchFamily="49" charset="-122"/>
              <a:ea typeface="楷体" panose="02010609060101010101" pitchFamily="49" charset="-122"/>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2560" y="1192530"/>
            <a:ext cx="12230735" cy="227266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01" name="Rectangle 2"/>
          <p:cNvSpPr>
            <a:spLocks noChangeArrowheads="1"/>
          </p:cNvSpPr>
          <p:nvPr/>
        </p:nvSpPr>
        <p:spPr bwMode="auto">
          <a:xfrm>
            <a:off x="1524600" y="-184150"/>
            <a:ext cx="309880" cy="368300"/>
          </a:xfrm>
          <a:prstGeom prst="rect">
            <a:avLst/>
          </a:prstGeom>
          <a:noFill/>
          <a:ln w="9525">
            <a:noFill/>
            <a:miter lim="800000"/>
          </a:ln>
        </p:spPr>
        <p:txBody>
          <a:bodyPr wrap="none" anchor="ctr">
            <a:spAutoFit/>
          </a:bodyPr>
          <a:lstStyle/>
          <a:p>
            <a:pPr eaLnBrk="0" hangingPunct="0"/>
            <a:endParaRPr lang="zh-CN" altLang="en-US"/>
          </a:p>
        </p:txBody>
      </p:sp>
      <p:sp>
        <p:nvSpPr>
          <p:cNvPr id="25602" name="Rectangle 4"/>
          <p:cNvSpPr>
            <a:spLocks noChangeArrowheads="1"/>
          </p:cNvSpPr>
          <p:nvPr/>
        </p:nvSpPr>
        <p:spPr bwMode="auto">
          <a:xfrm>
            <a:off x="1524600" y="-184150"/>
            <a:ext cx="309880" cy="368300"/>
          </a:xfrm>
          <a:prstGeom prst="rect">
            <a:avLst/>
          </a:prstGeom>
          <a:noFill/>
          <a:ln w="9525">
            <a:noFill/>
            <a:miter lim="800000"/>
          </a:ln>
        </p:spPr>
        <p:txBody>
          <a:bodyPr wrap="none" anchor="ctr">
            <a:spAutoFit/>
          </a:bodyPr>
          <a:lstStyle/>
          <a:p>
            <a:pPr eaLnBrk="0" hangingPunct="0"/>
            <a:endParaRPr lang="zh-CN" altLang="en-US"/>
          </a:p>
        </p:txBody>
      </p:sp>
      <p:sp>
        <p:nvSpPr>
          <p:cNvPr id="25604" name="文本框 4"/>
          <p:cNvSpPr txBox="1">
            <a:spLocks noChangeArrowheads="1"/>
          </p:cNvSpPr>
          <p:nvPr/>
        </p:nvSpPr>
        <p:spPr bwMode="auto">
          <a:xfrm>
            <a:off x="751629" y="1192213"/>
            <a:ext cx="8455025" cy="398780"/>
          </a:xfrm>
          <a:prstGeom prst="rect">
            <a:avLst/>
          </a:prstGeom>
          <a:noFill/>
          <a:ln w="9525">
            <a:noFill/>
            <a:miter lim="800000"/>
          </a:ln>
        </p:spPr>
        <p:txBody>
          <a:bodyPr>
            <a:spAutoFit/>
          </a:bodyPr>
          <a:lstStyle/>
          <a:p>
            <a:pPr algn="just"/>
            <a:r>
              <a:rPr lang="zh-CN" altLang="en-US" sz="2000" b="1" dirty="0">
                <a:solidFill>
                  <a:srgbClr val="E6AD00"/>
                </a:solidFill>
                <a:latin typeface="微软雅黑" panose="020B0503020204020204" charset="-122"/>
                <a:ea typeface="微软雅黑" panose="020B0503020204020204" charset="-122"/>
              </a:rPr>
              <a:t>利率债</a:t>
            </a:r>
            <a:r>
              <a:rPr lang="en-US" altLang="zh-CN" sz="2000" b="1" dirty="0">
                <a:solidFill>
                  <a:srgbClr val="E6AD00"/>
                </a:solidFill>
                <a:latin typeface="微软雅黑" panose="020B0503020204020204" charset="-122"/>
                <a:ea typeface="微软雅黑" panose="020B0503020204020204" charset="-122"/>
              </a:rPr>
              <a:t>——</a:t>
            </a:r>
            <a:r>
              <a:rPr lang="zh-CN" altLang="en-US" sz="2000" b="1" dirty="0">
                <a:solidFill>
                  <a:srgbClr val="E6AD00"/>
                </a:solidFill>
                <a:latin typeface="微软雅黑" panose="020B0503020204020204" charset="-122"/>
                <a:ea typeface="微软雅黑" panose="020B0503020204020204" charset="-122"/>
              </a:rPr>
              <a:t>经济趋稳，无趋势性投资机会</a:t>
            </a:r>
            <a:endParaRPr lang="zh-CN" altLang="en-US"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1671320"/>
            <a:ext cx="11369040" cy="1413510"/>
          </a:xfrm>
          <a:prstGeom prst="rect">
            <a:avLst/>
          </a:prstGeom>
          <a:noFill/>
          <a:ln w="9525">
            <a:noFill/>
            <a:miter lim="800000"/>
          </a:ln>
        </p:spPr>
        <p:txBody>
          <a:bodyPr wrap="square" lIns="91431" tIns="45716" rIns="91431" bIns="45716">
            <a:spAutoFit/>
          </a:bodyPr>
          <a:lstStyle/>
          <a:p>
            <a:pPr marL="285750" lvl="2" indent="-285750" algn="l" eaLnBrk="0" hangingPunct="0">
              <a:lnSpc>
                <a:spcPct val="10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rPr>
              <a:t>海外经济复苏、贸易活动回升+国内GDP增速未降、先行指标走势较好；</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algn="l" eaLnBrk="0" hangingPunct="0">
              <a:lnSpc>
                <a:spcPct val="10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rPr>
              <a:t>货币政策稳健，短期呵护市场流动性；</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algn="l" eaLnBrk="0" hangingPunct="0">
              <a:lnSpc>
                <a:spcPct val="10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rPr>
              <a:t>金融监管趋严，通胀压力回升。</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p:txBody>
      </p:sp>
      <p:grpSp>
        <p:nvGrpSpPr>
          <p:cNvPr id="2" name="组合 1"/>
          <p:cNvGrpSpPr/>
          <p:nvPr/>
        </p:nvGrpSpPr>
        <p:grpSpPr>
          <a:xfrm>
            <a:off x="624805" y="454660"/>
            <a:ext cx="2126615" cy="583565"/>
            <a:chOff x="983" y="716"/>
            <a:chExt cx="3349" cy="919"/>
          </a:xfrm>
        </p:grpSpPr>
        <p:sp>
          <p:nvSpPr>
            <p:cNvPr id="25603" name="文本框 15"/>
            <p:cNvSpPr txBox="1">
              <a:spLocks noChangeArrowheads="1"/>
            </p:cNvSpPr>
            <p:nvPr/>
          </p:nvSpPr>
          <p:spPr bwMode="auto">
            <a:xfrm>
              <a:off x="1150" y="716"/>
              <a:ext cx="3182" cy="919"/>
            </a:xfrm>
            <a:prstGeom prst="rect">
              <a:avLst/>
            </a:prstGeom>
            <a:noFill/>
            <a:ln w="9525">
              <a:noFill/>
              <a:miter lim="800000"/>
            </a:ln>
          </p:spPr>
          <p:txBody>
            <a:bodyPr wrap="square">
              <a:spAutoFit/>
            </a:bodyPr>
            <a:lstStyle/>
            <a:p>
              <a:r>
                <a:rPr lang="zh-CN" altLang="en-US" sz="3200" b="1" dirty="0">
                  <a:solidFill>
                    <a:srgbClr val="DE8F04"/>
                  </a:solidFill>
                  <a:latin typeface="隶书" panose="02010509060101010101" pitchFamily="49" charset="-122"/>
                </a:rPr>
                <a:t>债券资产</a:t>
              </a:r>
              <a:endParaRPr lang="zh-CN" altLang="en-US" sz="3200" b="1" dirty="0">
                <a:solidFill>
                  <a:srgbClr val="DE8F04"/>
                </a:solidFill>
                <a:latin typeface="隶书" panose="02010509060101010101" pitchFamily="49" charset="-122"/>
              </a:endParaRPr>
            </a:p>
          </p:txBody>
        </p:sp>
        <p:sp>
          <p:nvSpPr>
            <p:cNvPr id="3" name="矩形 2"/>
            <p:cNvSpPr/>
            <p:nvPr/>
          </p:nvSpPr>
          <p:spPr>
            <a:xfrm>
              <a:off x="983" y="867"/>
              <a:ext cx="176" cy="6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7" name="图片 6"/>
          <p:cNvPicPr>
            <a:picLocks noChangeAspect="1"/>
          </p:cNvPicPr>
          <p:nvPr/>
        </p:nvPicPr>
        <p:blipFill>
          <a:blip r:embed="rId1"/>
          <a:stretch>
            <a:fillRect/>
          </a:stretch>
        </p:blipFill>
        <p:spPr>
          <a:xfrm>
            <a:off x="938530" y="3579495"/>
            <a:ext cx="4811395" cy="3009265"/>
          </a:xfrm>
          <a:prstGeom prst="rect">
            <a:avLst/>
          </a:prstGeom>
        </p:spPr>
      </p:pic>
      <p:pic>
        <p:nvPicPr>
          <p:cNvPr id="4" name="图片 3" descr="QQ截图20180123105047"/>
          <p:cNvPicPr>
            <a:picLocks noChangeAspect="1"/>
          </p:cNvPicPr>
          <p:nvPr/>
        </p:nvPicPr>
        <p:blipFill>
          <a:blip r:embed="rId2"/>
          <a:stretch>
            <a:fillRect/>
          </a:stretch>
        </p:blipFill>
        <p:spPr>
          <a:xfrm>
            <a:off x="6163945" y="3578860"/>
            <a:ext cx="5048250" cy="3009900"/>
          </a:xfrm>
          <a:prstGeom prst="rect">
            <a:avLst/>
          </a:prstGeom>
        </p:spPr>
      </p:pic>
    </p:spTree>
  </p:cSld>
  <p:clrMapOvr>
    <a:masterClrMapping/>
  </p:clrMapOvr>
  <p:transition spd="slow" advTm="9230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955" y="4130675"/>
            <a:ext cx="12201525" cy="2728595"/>
          </a:xfrm>
          <a:prstGeom prst="rect">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 name="矩形 1"/>
          <p:cNvSpPr/>
          <p:nvPr/>
        </p:nvSpPr>
        <p:spPr>
          <a:xfrm>
            <a:off x="-5080" y="4131310"/>
            <a:ext cx="12201525" cy="2695575"/>
          </a:xfrm>
          <a:prstGeom prst="rect">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0" hangingPunct="0">
              <a:defRPr/>
            </a:pPr>
            <a:endParaRPr lang="zh-CN" altLang="en-US"/>
          </a:p>
        </p:txBody>
      </p:sp>
      <p:sp>
        <p:nvSpPr>
          <p:cNvPr id="27649" name="Rectangle 2"/>
          <p:cNvSpPr>
            <a:spLocks noChangeArrowheads="1"/>
          </p:cNvSpPr>
          <p:nvPr/>
        </p:nvSpPr>
        <p:spPr bwMode="auto">
          <a:xfrm>
            <a:off x="1524600" y="-184150"/>
            <a:ext cx="309880" cy="368300"/>
          </a:xfrm>
          <a:prstGeom prst="rect">
            <a:avLst/>
          </a:prstGeom>
          <a:noFill/>
          <a:ln w="9525">
            <a:noFill/>
            <a:miter lim="800000"/>
          </a:ln>
        </p:spPr>
        <p:txBody>
          <a:bodyPr wrap="none" anchor="ctr">
            <a:spAutoFit/>
          </a:bodyPr>
          <a:lstStyle/>
          <a:p>
            <a:pPr eaLnBrk="0" hangingPunct="0"/>
            <a:endParaRPr lang="zh-CN" altLang="en-US"/>
          </a:p>
        </p:txBody>
      </p:sp>
      <p:sp>
        <p:nvSpPr>
          <p:cNvPr id="27650" name="Rectangle 4"/>
          <p:cNvSpPr>
            <a:spLocks noChangeArrowheads="1"/>
          </p:cNvSpPr>
          <p:nvPr/>
        </p:nvSpPr>
        <p:spPr bwMode="auto">
          <a:xfrm>
            <a:off x="1524600" y="-184150"/>
            <a:ext cx="309880" cy="368300"/>
          </a:xfrm>
          <a:prstGeom prst="rect">
            <a:avLst/>
          </a:prstGeom>
          <a:noFill/>
          <a:ln w="9525">
            <a:noFill/>
            <a:miter lim="800000"/>
          </a:ln>
        </p:spPr>
        <p:txBody>
          <a:bodyPr wrap="none" anchor="ctr">
            <a:spAutoFit/>
          </a:bodyPr>
          <a:lstStyle/>
          <a:p>
            <a:pPr eaLnBrk="0" hangingPunct="0"/>
            <a:endParaRPr lang="zh-CN" altLang="en-US"/>
          </a:p>
        </p:txBody>
      </p:sp>
      <p:sp>
        <p:nvSpPr>
          <p:cNvPr id="27652" name="文本框 4"/>
          <p:cNvSpPr txBox="1">
            <a:spLocks noChangeArrowheads="1"/>
          </p:cNvSpPr>
          <p:nvPr/>
        </p:nvSpPr>
        <p:spPr bwMode="auto">
          <a:xfrm>
            <a:off x="739140" y="1281430"/>
            <a:ext cx="7790180" cy="398780"/>
          </a:xfrm>
          <a:prstGeom prst="rect">
            <a:avLst/>
          </a:prstGeom>
          <a:noFill/>
          <a:ln w="9525">
            <a:noFill/>
            <a:miter lim="800000"/>
          </a:ln>
        </p:spPr>
        <p:txBody>
          <a:bodyPr wrap="square">
            <a:spAutoFit/>
          </a:bodyPr>
          <a:lstStyle/>
          <a:p>
            <a:pPr algn="just"/>
            <a:r>
              <a:rPr lang="zh-CN" altLang="en-US" sz="2000" b="1" dirty="0">
                <a:solidFill>
                  <a:srgbClr val="DE8F04"/>
                </a:solidFill>
                <a:latin typeface="微软雅黑" panose="020B0503020204020204" charset="-122"/>
                <a:ea typeface="微软雅黑" panose="020B0503020204020204" charset="-122"/>
              </a:rPr>
              <a:t>信用债</a:t>
            </a:r>
            <a:r>
              <a:rPr lang="en-US" altLang="zh-CN" sz="2000" b="1" dirty="0">
                <a:solidFill>
                  <a:srgbClr val="DE8F04"/>
                </a:solidFill>
                <a:latin typeface="微软雅黑" panose="020B0503020204020204" charset="-122"/>
                <a:ea typeface="微软雅黑" panose="020B0503020204020204" charset="-122"/>
              </a:rPr>
              <a:t>——</a:t>
            </a:r>
            <a:r>
              <a:rPr lang="zh-CN" altLang="en-US" sz="2000" b="1" dirty="0">
                <a:solidFill>
                  <a:srgbClr val="DE8F04"/>
                </a:solidFill>
                <a:latin typeface="微软雅黑" panose="020B0503020204020204" charset="-122"/>
                <a:ea typeface="微软雅黑" panose="020B0503020204020204" charset="-122"/>
                <a:sym typeface="+mn-ea"/>
              </a:rPr>
              <a:t>资金面紧张稍有缓解，信用风险降低，具备配置价值</a:t>
            </a:r>
            <a:endParaRPr lang="zh-CN" altLang="en-US" sz="2000" b="1" dirty="0">
              <a:solidFill>
                <a:srgbClr val="DE8F04"/>
              </a:solidFill>
              <a:latin typeface="微软雅黑" panose="020B0503020204020204" charset="-122"/>
              <a:ea typeface="微软雅黑" panose="020B0503020204020204" charset="-122"/>
            </a:endParaRPr>
          </a:p>
        </p:txBody>
      </p:sp>
      <p:sp>
        <p:nvSpPr>
          <p:cNvPr id="27653" name="矩形 14"/>
          <p:cNvSpPr>
            <a:spLocks noChangeArrowheads="1"/>
          </p:cNvSpPr>
          <p:nvPr/>
        </p:nvSpPr>
        <p:spPr bwMode="auto">
          <a:xfrm>
            <a:off x="857850" y="1764030"/>
            <a:ext cx="10715625" cy="2367280"/>
          </a:xfrm>
          <a:prstGeom prst="rect">
            <a:avLst/>
          </a:prstGeom>
          <a:noFill/>
          <a:ln w="9525">
            <a:noFill/>
            <a:miter lim="800000"/>
          </a:ln>
        </p:spPr>
        <p:txBody>
          <a:bodyPr wrap="square" lIns="91431" tIns="45716" rIns="91431" bIns="45716">
            <a:spAutoFit/>
          </a:bodyPr>
          <a:lstStyle/>
          <a:p>
            <a:pPr marL="285750" lvl="2" indent="-285750" eaLnBrk="0" hangingPunct="0">
              <a:lnSpc>
                <a:spcPct val="15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rPr>
              <a:t>定向降准+临时准备金将缓解流动性紧张，但货币政策难言放松；</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eaLnBrk="0" hangingPunct="0">
              <a:lnSpc>
                <a:spcPct val="15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rPr>
              <a:t>信用风险降低，且当违约事件落地时，市场已消化违约的影响</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rPr>
              <a:t>;</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285750" lvl="2" indent="-285750" eaLnBrk="0" hangingPunct="0">
              <a:lnSpc>
                <a:spcPct val="150000"/>
              </a:lnSpc>
              <a:spcBef>
                <a:spcPct val="65000"/>
              </a:spcBef>
              <a:buClr>
                <a:srgbClr val="E6AD00"/>
              </a:buClr>
              <a:buSzPct val="85000"/>
              <a:buFont typeface="Wingdings" panose="05000000000000000000" charset="0"/>
              <a:buChar char=""/>
              <a:defRPr/>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rPr>
              <a:t>取消发行的信用债虽然有所增多，但高资质企业仍有再融资需求。</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0" lvl="2" indent="0" eaLnBrk="0" hangingPunct="0">
              <a:lnSpc>
                <a:spcPct val="95000"/>
              </a:lnSpc>
              <a:spcBef>
                <a:spcPct val="65000"/>
              </a:spcBef>
              <a:buClr>
                <a:srgbClr val="CC3300"/>
              </a:buClr>
              <a:buSzPct val="85000"/>
              <a:buFont typeface="Wingdings" panose="05000000000000000000" pitchFamily="2" charset="2"/>
              <a:buNone/>
              <a:defRPr/>
            </a:pP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25603" name="文本框 15"/>
          <p:cNvSpPr txBox="1">
            <a:spLocks noChangeArrowheads="1"/>
          </p:cNvSpPr>
          <p:nvPr/>
        </p:nvSpPr>
        <p:spPr bwMode="auto">
          <a:xfrm>
            <a:off x="730850" y="454660"/>
            <a:ext cx="2020570" cy="583565"/>
          </a:xfrm>
          <a:prstGeom prst="rect">
            <a:avLst/>
          </a:prstGeom>
          <a:noFill/>
          <a:ln w="9525">
            <a:noFill/>
            <a:miter lim="800000"/>
          </a:ln>
        </p:spPr>
        <p:txBody>
          <a:bodyPr wrap="square">
            <a:spAutoFit/>
          </a:bodyPr>
          <a:lstStyle/>
          <a:p>
            <a:r>
              <a:rPr lang="zh-CN" altLang="en-US" sz="3200" b="1" dirty="0">
                <a:solidFill>
                  <a:srgbClr val="DE8F04"/>
                </a:solidFill>
                <a:latin typeface="隶书" panose="02010509060101010101" pitchFamily="49" charset="-122"/>
              </a:rPr>
              <a:t>债券资产</a:t>
            </a:r>
            <a:endParaRPr lang="zh-CN" altLang="en-US" sz="3200" b="1" dirty="0">
              <a:solidFill>
                <a:srgbClr val="DE8F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33810" name="矩形 26"/>
          <p:cNvSpPr>
            <a:spLocks noChangeArrowheads="1"/>
          </p:cNvSpPr>
          <p:nvPr/>
        </p:nvSpPr>
        <p:spPr bwMode="auto">
          <a:xfrm>
            <a:off x="7324055" y="338773"/>
            <a:ext cx="4856480" cy="337185"/>
          </a:xfrm>
          <a:prstGeom prst="rect">
            <a:avLst/>
          </a:prstGeom>
          <a:noFill/>
          <a:ln w="9525">
            <a:noFill/>
            <a:miter lim="800000"/>
          </a:ln>
        </p:spPr>
        <p:txBody>
          <a:bodyPr wrap="none">
            <a:spAutoFit/>
          </a:bodyPr>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5" name="六边形 4"/>
          <p:cNvSpPr/>
          <p:nvPr>
            <p:custDataLst>
              <p:tags r:id="rId1"/>
            </p:custDataLst>
          </p:nvPr>
        </p:nvSpPr>
        <p:spPr>
          <a:xfrm rot="5400000">
            <a:off x="4524028" y="5097435"/>
            <a:ext cx="1643057" cy="1433576"/>
          </a:xfrm>
          <a:prstGeom prst="hexagon">
            <a:avLst>
              <a:gd name="adj" fmla="val 28101"/>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6" name="文本框 5"/>
          <p:cNvSpPr txBox="1"/>
          <p:nvPr>
            <p:custDataLst>
              <p:tags r:id="rId2"/>
            </p:custDataLst>
          </p:nvPr>
        </p:nvSpPr>
        <p:spPr>
          <a:xfrm>
            <a:off x="4726940" y="5421630"/>
            <a:ext cx="1198245" cy="813435"/>
          </a:xfrm>
          <a:prstGeom prst="rect">
            <a:avLst/>
          </a:prstGeom>
          <a:noFill/>
        </p:spPr>
        <p:txBody>
          <a:bodyPr wrap="square" rtlCol="0" anchor="ctr" anchorCtr="0">
            <a:normAutofit fontScale="60000"/>
          </a:bodyPr>
          <a:lstStyle/>
          <a:p>
            <a:pPr algn="ctr"/>
            <a:r>
              <a:rPr lang="zh-CN" altLang="en-US" sz="4400" b="1" dirty="0">
                <a:solidFill>
                  <a:schemeClr val="bg1"/>
                </a:solidFill>
                <a:latin typeface="楷体" panose="02010609060101010101" pitchFamily="49" charset="-122"/>
                <a:ea typeface="楷体" panose="02010609060101010101" pitchFamily="49" charset="-122"/>
              </a:rPr>
              <a:t>利率债</a:t>
            </a:r>
            <a:endParaRPr lang="zh-CN" altLang="en-US" sz="4400" b="1" dirty="0">
              <a:solidFill>
                <a:schemeClr val="bg1"/>
              </a:solidFill>
              <a:latin typeface="楷体" panose="02010609060101010101" pitchFamily="49" charset="-122"/>
              <a:ea typeface="楷体" panose="02010609060101010101" pitchFamily="49" charset="-122"/>
            </a:endParaRPr>
          </a:p>
        </p:txBody>
      </p:sp>
      <p:sp>
        <p:nvSpPr>
          <p:cNvPr id="7" name="六边形 6"/>
          <p:cNvSpPr/>
          <p:nvPr>
            <p:custDataLst>
              <p:tags r:id="rId3"/>
            </p:custDataLst>
          </p:nvPr>
        </p:nvSpPr>
        <p:spPr>
          <a:xfrm rot="5400000">
            <a:off x="6048028" y="5097435"/>
            <a:ext cx="1643057" cy="1433576"/>
          </a:xfrm>
          <a:prstGeom prst="hexagon">
            <a:avLst>
              <a:gd name="adj" fmla="val 28101"/>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0" name="文本框 9"/>
          <p:cNvSpPr txBox="1"/>
          <p:nvPr>
            <p:custDataLst>
              <p:tags r:id="rId4"/>
            </p:custDataLst>
          </p:nvPr>
        </p:nvSpPr>
        <p:spPr>
          <a:xfrm>
            <a:off x="6235700" y="5421630"/>
            <a:ext cx="1253490" cy="784860"/>
          </a:xfrm>
          <a:prstGeom prst="rect">
            <a:avLst/>
          </a:prstGeom>
          <a:noFill/>
        </p:spPr>
        <p:txBody>
          <a:bodyPr wrap="square" rtlCol="0" anchor="ctr" anchorCtr="0"/>
          <a:lstStyle/>
          <a:p>
            <a:pPr algn="ctr"/>
            <a:r>
              <a:rPr lang="zh-CN" altLang="en-US" sz="2600" b="1" dirty="0">
                <a:solidFill>
                  <a:schemeClr val="bg1"/>
                </a:solidFill>
                <a:latin typeface="楷体" panose="02010609060101010101" pitchFamily="49" charset="-122"/>
                <a:ea typeface="楷体" panose="02010609060101010101" pitchFamily="49" charset="-122"/>
                <a:sym typeface="+mn-ea"/>
              </a:rPr>
              <a:t>信用债</a:t>
            </a:r>
            <a:endParaRPr lang="zh-CN" altLang="en-US" sz="2600" b="1" dirty="0">
              <a:solidFill>
                <a:schemeClr val="bg1"/>
              </a:solidFill>
              <a:latin typeface="楷体" panose="02010609060101010101" pitchFamily="49" charset="-122"/>
              <a:ea typeface="楷体" panose="02010609060101010101" pitchFamily="49" charset="-122"/>
              <a:sym typeface="+mn-ea"/>
            </a:endParaRPr>
          </a:p>
        </p:txBody>
      </p:sp>
      <p:sp>
        <p:nvSpPr>
          <p:cNvPr id="11" name="文本框 10"/>
          <p:cNvSpPr txBox="1"/>
          <p:nvPr>
            <p:custDataLst>
              <p:tags r:id="rId5"/>
            </p:custDataLst>
          </p:nvPr>
        </p:nvSpPr>
        <p:spPr>
          <a:xfrm>
            <a:off x="7586344" y="5397819"/>
            <a:ext cx="3573780" cy="83090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defPPr>
              <a:defRPr lang="zh-CN"/>
            </a:defPPr>
            <a:lvl1pPr algn="ctr">
              <a:defRPr>
                <a:solidFill>
                  <a:schemeClr val="bg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400" b="1" dirty="0">
              <a:solidFill>
                <a:schemeClr val="accent4"/>
              </a:solidFill>
              <a:latin typeface="楷体" panose="02010609060101010101" pitchFamily="49" charset="-122"/>
              <a:ea typeface="楷体" panose="02010609060101010101" pitchFamily="49" charset="-122"/>
              <a:sym typeface="Arial" panose="020B0604020202020204" pitchFamily="34" charset="0"/>
            </a:endParaRPr>
          </a:p>
          <a:p>
            <a:r>
              <a:rPr lang="zh-CN" altLang="en-US" sz="24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中性配置——</a:t>
            </a:r>
            <a:r>
              <a:rPr lang="zh-CN" altLang="en-US" sz="24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a:t>
            </a:r>
            <a:endParaRPr lang="zh-CN" altLang="en-US" sz="24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a:p>
            <a:endParaRPr lang="zh-CN" altLang="en-US" sz="24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p:txBody>
      </p:sp>
      <p:sp>
        <p:nvSpPr>
          <p:cNvPr id="12" name="文本框 11"/>
          <p:cNvSpPr txBox="1"/>
          <p:nvPr>
            <p:custDataLst>
              <p:tags r:id="rId6"/>
            </p:custDataLst>
          </p:nvPr>
        </p:nvSpPr>
        <p:spPr>
          <a:xfrm>
            <a:off x="1054987" y="5403534"/>
            <a:ext cx="3573780" cy="83090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algn="ctr">
              <a:defRPr>
                <a:solidFill>
                  <a:schemeClr val="bg2">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2400" b="1" dirty="0">
              <a:solidFill>
                <a:schemeClr val="accent4"/>
              </a:solidFill>
              <a:latin typeface="楷体" panose="02010609060101010101" pitchFamily="49" charset="-122"/>
              <a:ea typeface="楷体" panose="02010609060101010101" pitchFamily="49" charset="-122"/>
              <a:sym typeface="Arial" panose="020B0604020202020204" pitchFamily="34" charset="0"/>
            </a:endParaRPr>
          </a:p>
          <a:p>
            <a:r>
              <a:rPr lang="zh-CN" altLang="en-US" sz="24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谨慎看空</a:t>
            </a:r>
            <a:r>
              <a:rPr lang="en-US" altLang="zh-CN" sz="2400" b="1"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Arial" panose="020B0604020202020204" pitchFamily="34" charset="0"/>
              </a:rPr>
              <a:t>——</a:t>
            </a:r>
            <a:r>
              <a:rPr lang="zh-CN" altLang="en-US" sz="2400" b="1" kern="100"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a:t>
            </a:r>
            <a:endParaRPr lang="zh-CN" altLang="en-US" sz="2400" b="1" kern="100"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a:p>
            <a:endParaRPr lang="zh-CN" altLang="en-US" sz="2400" b="1" kern="100" dirty="0">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endParaRPr>
          </a:p>
        </p:txBody>
      </p:sp>
      <p:sp>
        <p:nvSpPr>
          <p:cNvPr id="13" name="文本框 12"/>
          <p:cNvSpPr txBox="1"/>
          <p:nvPr/>
        </p:nvSpPr>
        <p:spPr>
          <a:xfrm>
            <a:off x="760730" y="4131310"/>
            <a:ext cx="1960880" cy="398780"/>
          </a:xfrm>
          <a:prstGeom prst="rect">
            <a:avLst/>
          </a:prstGeom>
          <a:noFill/>
        </p:spPr>
        <p:txBody>
          <a:bodyPr wrap="none" rtlCol="0" anchor="t">
            <a:spAutoFit/>
          </a:bodyPr>
          <a:p>
            <a:pPr algn="just"/>
            <a:r>
              <a:rPr lang="zh-CN" altLang="zh-CN" sz="2000" b="1" dirty="0">
                <a:solidFill>
                  <a:srgbClr val="EC9704"/>
                </a:solidFill>
                <a:latin typeface="微软雅黑" panose="020B0503020204020204" charset="-122"/>
                <a:ea typeface="微软雅黑" panose="020B0503020204020204" charset="-122"/>
                <a:sym typeface="+mn-ea"/>
              </a:rPr>
              <a:t>配置建议及策略</a:t>
            </a:r>
            <a:endParaRPr lang="zh-CN" altLang="zh-CN" sz="2000" b="1" dirty="0">
              <a:solidFill>
                <a:srgbClr val="EC9704"/>
              </a:solidFill>
              <a:latin typeface="微软雅黑" panose="020B0503020204020204" charset="-122"/>
              <a:ea typeface="微软雅黑" panose="020B0503020204020204" charset="-122"/>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ransition spd="slow" advTm="9230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 y="1228725"/>
            <a:ext cx="12230735" cy="240919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13385" y="1588770"/>
            <a:ext cx="11294110" cy="2160905"/>
          </a:xfrm>
          <a:prstGeom prst="rect">
            <a:avLst/>
          </a:prstGeom>
        </p:spPr>
        <p:txBody>
          <a:bodyPr wrap="square">
            <a:spAutoFit/>
          </a:bodyPr>
          <a:lstStyle/>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月国内股票市场主要指数的表现为上证综指</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下跌</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0.3</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%，深圳成指</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上涨</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0.88</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%；上证50</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下跌</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0.11</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%，沪深300股指</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涨</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0.62</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%；创业板指数</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下跌</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%，中证1000</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下</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跌</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1.9</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股在大金融、房地产等权重板块带动下，上证指数</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11</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连阳，同时次新股、区块链等概念板块受到资金爆炒，市场交易较</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12</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月明显回暖。</a:t>
            </a: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从资金流向上来看，1</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月日均成交额为</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4783</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亿元，较</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11</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月的日均</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5064</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亿元成交额</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大幅回落</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；从两融规模来看，1</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月两融余额</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仍能维持万亿水平以上</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说明市场活跃度仍相对较高。此外，</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月银行、地产等低估值板块启动，涨幅大幅跑赢大盘，说明业绩</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低估值仍是市场炒作的主流方向。</a:t>
            </a: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10" name="文本框 4"/>
          <p:cNvSpPr txBox="1">
            <a:spLocks noChangeArrowheads="1"/>
          </p:cNvSpPr>
          <p:nvPr/>
        </p:nvSpPr>
        <p:spPr bwMode="auto">
          <a:xfrm>
            <a:off x="791810" y="1208405"/>
            <a:ext cx="4782185" cy="398780"/>
          </a:xfrm>
          <a:prstGeom prst="rect">
            <a:avLst/>
          </a:prstGeom>
          <a:noFill/>
          <a:ln w="9525">
            <a:noFill/>
            <a:miter lim="800000"/>
          </a:ln>
        </p:spPr>
        <p:txBody>
          <a:bodyPr wrap="square">
            <a:spAutoFit/>
          </a:bodyPr>
          <a:lstStyle/>
          <a:p>
            <a:pPr algn="just"/>
            <a:r>
              <a:rPr lang="en-US" altLang="zh-CN" sz="2000" b="1" dirty="0">
                <a:solidFill>
                  <a:srgbClr val="DE8F04"/>
                </a:solidFill>
                <a:latin typeface="微软雅黑" panose="020B0503020204020204" charset="-122"/>
                <a:ea typeface="微软雅黑" panose="020B0503020204020204" charset="-122"/>
                <a:sym typeface="+mn-ea"/>
              </a:rPr>
              <a:t>A</a:t>
            </a:r>
            <a:r>
              <a:rPr lang="zh-CN" altLang="en-US" sz="2000" b="1" dirty="0">
                <a:solidFill>
                  <a:srgbClr val="DE8F04"/>
                </a:solidFill>
                <a:latin typeface="微软雅黑" panose="020B0503020204020204" charset="-122"/>
                <a:ea typeface="微软雅黑" panose="020B0503020204020204" charset="-122"/>
                <a:sym typeface="+mn-ea"/>
              </a:rPr>
              <a:t>股市场回顾</a:t>
            </a:r>
            <a:endParaRPr lang="en-US" altLang="zh-CN" sz="2000" b="1" dirty="0">
              <a:solidFill>
                <a:srgbClr val="DE8F04"/>
              </a:solidFill>
              <a:latin typeface="微软雅黑" panose="020B0503020204020204" charset="-122"/>
              <a:ea typeface="微软雅黑" panose="020B0503020204020204" charset="-122"/>
              <a:sym typeface="+mn-ea"/>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6" name="灯片编号占位符 5"/>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5" name="图片 4"/>
          <p:cNvPicPr>
            <a:picLocks noChangeAspect="1"/>
          </p:cNvPicPr>
          <p:nvPr/>
        </p:nvPicPr>
        <p:blipFill>
          <a:blip r:embed="rId1"/>
          <a:stretch>
            <a:fillRect/>
          </a:stretch>
        </p:blipFill>
        <p:spPr>
          <a:xfrm>
            <a:off x="1463040" y="3809365"/>
            <a:ext cx="9265285" cy="28505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 y="1228725"/>
            <a:ext cx="12230735" cy="524510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6" name="文本框 4"/>
          <p:cNvSpPr txBox="1">
            <a:spLocks noChangeArrowheads="1"/>
          </p:cNvSpPr>
          <p:nvPr/>
        </p:nvSpPr>
        <p:spPr bwMode="auto">
          <a:xfrm>
            <a:off x="796890" y="1228725"/>
            <a:ext cx="4782185" cy="398780"/>
          </a:xfrm>
          <a:prstGeom prst="rect">
            <a:avLst/>
          </a:prstGeom>
          <a:noFill/>
          <a:ln w="9525">
            <a:noFill/>
            <a:miter lim="800000"/>
          </a:ln>
        </p:spPr>
        <p:txBody>
          <a:bodyPr wrap="square">
            <a:spAutoFit/>
          </a:bodyPr>
          <a:lstStyle/>
          <a:p>
            <a:pPr algn="just"/>
            <a:r>
              <a:rPr lang="zh-CN" sz="2000" b="1" dirty="0">
                <a:solidFill>
                  <a:srgbClr val="DE8F04"/>
                </a:solidFill>
                <a:latin typeface="微软雅黑" panose="020B0503020204020204" charset="-122"/>
                <a:ea typeface="微软雅黑" panose="020B0503020204020204" charset="-122"/>
                <a:sym typeface="+mn-ea"/>
              </a:rPr>
              <a:t>投资观点</a:t>
            </a:r>
            <a:endParaRPr lang="zh-CN" sz="2000" b="1" dirty="0">
              <a:solidFill>
                <a:srgbClr val="DE8F04"/>
              </a:solidFill>
              <a:latin typeface="微软雅黑" panose="020B0503020204020204" charset="-122"/>
              <a:ea typeface="微软雅黑" panose="020B0503020204020204" charset="-122"/>
              <a:sym typeface="+mn-ea"/>
            </a:endParaRPr>
          </a:p>
        </p:txBody>
      </p:sp>
      <p:sp>
        <p:nvSpPr>
          <p:cNvPr id="7" name="矩形 6"/>
          <p:cNvSpPr/>
          <p:nvPr/>
        </p:nvSpPr>
        <p:spPr>
          <a:xfrm>
            <a:off x="379095" y="1627505"/>
            <a:ext cx="11247120" cy="5855970"/>
          </a:xfrm>
          <a:prstGeom prst="rect">
            <a:avLst/>
          </a:prstGeom>
        </p:spPr>
        <p:txBody>
          <a:bodyPr wrap="square">
            <a:spAutoFit/>
          </a:bodyPr>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对于</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股，经济结构优化，企业盈利持续回升仍是驱动</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18</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年</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股上行的核心要素，所以</a:t>
            </a:r>
            <a:r>
              <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我们看好</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股的未来走势；同时将短期评级上调至谨慎看多，理由主要有以下</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点：</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altLang="zh-CN" sz="20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a:t>
            </a:r>
            <a:r>
              <a:rPr kumimoji="1" lang="zh-CN" altLang="en-US" sz="20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、流动性边际改善成为市场上行的核心驱动</a:t>
            </a:r>
            <a:endParaRPr kumimoji="1" lang="zh-CN" altLang="en-US" sz="20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）央行“临时准备金动用安排”，短期资金紧张局面将缓解；</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2018年初对普惠金融实施定向降准，进一步释放流动性</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3</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）机构重新配置股市意愿加强，增量资金入市可期：</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1080135" indent="0">
              <a:lnSpc>
                <a:spcPct val="150000"/>
              </a:lnSpc>
              <a:buFont typeface="Wingdings" panose="05000000000000000000" pitchFamily="2" charset="2"/>
              <a:buChar char="Ø"/>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各类基金产品发行明显加速，四季度新成立的股票型和混合型基金产品（公募、私募和券商资管）合计规模1490亿元；</a:t>
            </a:r>
            <a:endParaRPr kumimoji="1" lang="zh-CN" altLang="en-US" sz="20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1080135" indent="0">
              <a:lnSpc>
                <a:spcPct val="150000"/>
              </a:lnSpc>
              <a:buFont typeface="Wingdings" panose="05000000000000000000" pitchFamily="2" charset="2"/>
              <a:buChar char="Ø"/>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新增资金从一月份开始陆续配置股市，带来增量资金持续流入。</a:t>
            </a:r>
            <a:endParaRPr kumimoji="1" lang="zh-CN" altLang="en-US" sz="20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2000" kern="0" dirty="0" smtClean="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2" name="灯片编号占位符 1"/>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 y="982980"/>
            <a:ext cx="12230735" cy="191897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矩形 4"/>
          <p:cNvSpPr/>
          <p:nvPr/>
        </p:nvSpPr>
        <p:spPr>
          <a:xfrm>
            <a:off x="816610" y="1121410"/>
            <a:ext cx="11151235" cy="4728210"/>
          </a:xfrm>
          <a:prstGeom prst="rect">
            <a:avLst/>
          </a:prstGeom>
        </p:spPr>
        <p:txBody>
          <a:bodyPr wrap="square">
            <a:spAutoFit/>
          </a:bodyPr>
          <a:lstStyle/>
          <a:p>
            <a:pPr marL="0" lvl="1" indent="0" defTabSz="912495">
              <a:lnSpc>
                <a:spcPct val="150000"/>
              </a:lnSpc>
              <a:spcBef>
                <a:spcPct val="65000"/>
              </a:spcBef>
              <a:buClr>
                <a:srgbClr val="CC3300"/>
              </a:buClr>
              <a:buSzPct val="85000"/>
              <a:buFont typeface="Wingdings" panose="05000000000000000000" pitchFamily="2" charset="2"/>
              <a:buNone/>
              <a:defRPr/>
            </a:pPr>
            <a:r>
              <a:rPr kumimoji="1" lang="en-US" alt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、经济韧性较强，基本面有支撑</a:t>
            </a: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）在经济数据层面。12月PMI数据显示，制造业PMI为51.6，非制造业PMI为55，仍保持在较高景气区间。2017年全年国内生产总值增长6.9%，经济短期无忧。</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）中央经济工作会议定调，推动高质量发展成为未来政策核心导向，经济质量将加快改善。</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3</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）从企业盈利上，预计17年部分行业上市公司均净利润翻倍，较好业绩有望提振整体情绪。</a:t>
            </a:r>
            <a:endParaRPr lang="en-US" altLang="zh-CN" sz="1800" kern="1200" dirty="0" smtClean="0">
              <a:solidFill>
                <a:schemeClr val="tx1"/>
              </a:solidFill>
              <a:effectLst/>
              <a:latin typeface="+mn-lt"/>
              <a:ea typeface="+mn-ea"/>
              <a:cs typeface="+mn-cs"/>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lang="en-US" altLang="zh-CN" sz="1800" kern="1200" dirty="0" smtClean="0">
              <a:solidFill>
                <a:schemeClr val="tx1"/>
              </a:solidFill>
              <a:effectLst/>
              <a:latin typeface="+mn-lt"/>
              <a:ea typeface="+mn-ea"/>
              <a:cs typeface="+mn-cs"/>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lang="en-US" altLang="zh-CN" sz="1800" kern="1200" dirty="0" smtClean="0">
              <a:solidFill>
                <a:schemeClr val="tx1"/>
              </a:solidFill>
              <a:effectLst/>
              <a:latin typeface="+mn-lt"/>
              <a:ea typeface="+mn-ea"/>
              <a:cs typeface="+mn-cs"/>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lang="en-US" altLang="zh-CN" sz="1800" kern="1200" dirty="0" smtClean="0">
              <a:solidFill>
                <a:schemeClr val="tx1"/>
              </a:solidFill>
              <a:effectLst/>
              <a:latin typeface="+mn-lt"/>
              <a:ea typeface="+mn-ea"/>
              <a:cs typeface="+mn-cs"/>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lang="en-US" altLang="zh-CN" sz="1800" kern="1200" dirty="0" smtClean="0">
              <a:solidFill>
                <a:schemeClr val="tx1"/>
              </a:solidFill>
              <a:effectLst/>
              <a:latin typeface="+mn-lt"/>
              <a:ea typeface="+mn-ea"/>
              <a:cs typeface="+mn-cs"/>
            </a:endParaRPr>
          </a:p>
          <a:p>
            <a:pPr marL="0" lvl="1" indent="0" defTabSz="912495">
              <a:lnSpc>
                <a:spcPct val="150000"/>
              </a:lnSpc>
              <a:spcBef>
                <a:spcPct val="65000"/>
              </a:spcBef>
              <a:buClr>
                <a:srgbClr val="CC3300"/>
              </a:buClr>
              <a:buSzPct val="85000"/>
              <a:buFont typeface="Wingdings" panose="05000000000000000000" pitchFamily="2" charset="2"/>
              <a:buNone/>
              <a:defRPr/>
            </a:pP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4" name="灯片编号占位符 3"/>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7" name="图片 6"/>
          <p:cNvPicPr>
            <a:picLocks noChangeAspect="1"/>
          </p:cNvPicPr>
          <p:nvPr/>
        </p:nvPicPr>
        <p:blipFill>
          <a:blip r:embed="rId1"/>
          <a:stretch>
            <a:fillRect/>
          </a:stretch>
        </p:blipFill>
        <p:spPr>
          <a:xfrm>
            <a:off x="1007110" y="3167380"/>
            <a:ext cx="10468610" cy="3237230"/>
          </a:xfrm>
          <a:prstGeom prst="rect">
            <a:avLst/>
          </a:prstGeom>
        </p:spPr>
      </p:pic>
      <p:sp>
        <p:nvSpPr>
          <p:cNvPr id="26" name="文本占位符 25"/>
          <p:cNvSpPr>
            <a:spLocks noGrp="1"/>
          </p:cNvSpPr>
          <p:nvPr>
            <p:ph type="body" sz="quarter" idx="11"/>
          </p:nvPr>
        </p:nvSpPr>
        <p:spPr>
          <a:xfrm>
            <a:off x="7593330" y="3134360"/>
            <a:ext cx="3225800" cy="232410"/>
          </a:xfrm>
        </p:spPr>
        <p:txBody>
          <a:bodyPr/>
          <a:p>
            <a:pPr marL="0" indent="0">
              <a:buNone/>
            </a:pPr>
            <a:r>
              <a:rPr lang="en-US" altLang="zh-CN" sz="1200" b="1" dirty="0" smtClean="0">
                <a:solidFill>
                  <a:schemeClr val="bg1">
                    <a:lumMod val="50000"/>
                  </a:schemeClr>
                </a:solidFill>
                <a:latin typeface="楷体" panose="02010609060101010101" pitchFamily="49" charset="-122"/>
                <a:ea typeface="楷体" panose="02010609060101010101" pitchFamily="49" charset="-122"/>
              </a:rPr>
              <a:t>2017</a:t>
            </a:r>
            <a:r>
              <a:rPr lang="zh-CN" altLang="en-US" sz="1200" b="1" dirty="0" smtClean="0">
                <a:solidFill>
                  <a:schemeClr val="bg1">
                    <a:lumMod val="50000"/>
                  </a:schemeClr>
                </a:solidFill>
                <a:latin typeface="楷体" panose="02010609060101010101" pitchFamily="49" charset="-122"/>
                <a:ea typeface="楷体" panose="02010609060101010101" pitchFamily="49" charset="-122"/>
              </a:rPr>
              <a:t>年预测行业均净利润同比增速（</a:t>
            </a:r>
            <a:r>
              <a:rPr lang="en-US" altLang="zh-CN" sz="1200" b="1" dirty="0" smtClean="0">
                <a:solidFill>
                  <a:schemeClr val="bg1">
                    <a:lumMod val="50000"/>
                  </a:schemeClr>
                </a:solidFill>
                <a:latin typeface="楷体" panose="02010609060101010101" pitchFamily="49" charset="-122"/>
                <a:ea typeface="楷体" panose="02010609060101010101" pitchFamily="49" charset="-122"/>
              </a:rPr>
              <a:t>%</a:t>
            </a:r>
            <a:r>
              <a:rPr lang="zh-CN" altLang="en-US" sz="1200" b="1" dirty="0" smtClean="0">
                <a:solidFill>
                  <a:schemeClr val="bg1">
                    <a:lumMod val="50000"/>
                  </a:schemeClr>
                </a:solidFill>
                <a:latin typeface="楷体" panose="02010609060101010101" pitchFamily="49" charset="-122"/>
                <a:ea typeface="楷体" panose="02010609060101010101" pitchFamily="49" charset="-122"/>
              </a:rPr>
              <a:t>）</a:t>
            </a:r>
            <a:endParaRPr lang="zh-CN" altLang="en-US" sz="1200" b="1" dirty="0" smtClean="0">
              <a:solidFill>
                <a:schemeClr val="bg1">
                  <a:lumMod val="50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 y="1208405"/>
            <a:ext cx="12230735" cy="563118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4"/>
          <p:cNvSpPr txBox="1">
            <a:spLocks noChangeArrowheads="1"/>
          </p:cNvSpPr>
          <p:nvPr/>
        </p:nvSpPr>
        <p:spPr bwMode="auto">
          <a:xfrm>
            <a:off x="647700" y="1090930"/>
            <a:ext cx="11264265" cy="3322955"/>
          </a:xfrm>
          <a:prstGeom prst="rect">
            <a:avLst/>
          </a:prstGeom>
          <a:noFill/>
          <a:ln w="9525">
            <a:noFill/>
            <a:miter lim="800000"/>
          </a:ln>
        </p:spPr>
        <p:txBody>
          <a:bodyPr wrap="square">
            <a:spAutoFit/>
          </a:bodyPr>
          <a:lstStyle/>
          <a:p>
            <a:pPr marL="0" lvl="2" algn="just">
              <a:lnSpc>
                <a:spcPct val="150000"/>
              </a:lnSpc>
            </a:pPr>
            <a:r>
              <a:rPr lang="en-US" altLang="zh-CN" sz="2000" b="1" dirty="0">
                <a:solidFill>
                  <a:srgbClr val="DE8F04"/>
                </a:solidFill>
                <a:latin typeface="微软雅黑" panose="020B0503020204020204" charset="-122"/>
                <a:ea typeface="微软雅黑" panose="020B0503020204020204" charset="-122"/>
                <a:sym typeface="+mn-lt"/>
              </a:rPr>
              <a:t>A</a:t>
            </a:r>
            <a:r>
              <a:rPr lang="zh-CN" altLang="en-US" sz="2000" b="1" dirty="0">
                <a:solidFill>
                  <a:srgbClr val="DE8F04"/>
                </a:solidFill>
                <a:latin typeface="微软雅黑" panose="020B0503020204020204" charset="-122"/>
                <a:ea typeface="微软雅黑" panose="020B0503020204020204" charset="-122"/>
                <a:sym typeface="+mn-lt"/>
              </a:rPr>
              <a:t>股配置建议及策略</a:t>
            </a:r>
            <a:endParaRPr lang="zh-CN" altLang="en-US" sz="2000" b="1" dirty="0">
              <a:solidFill>
                <a:srgbClr val="DE8F04"/>
              </a:solidFill>
              <a:latin typeface="微软雅黑" panose="020B0503020204020204" charset="-122"/>
              <a:ea typeface="微软雅黑" panose="020B0503020204020204" charset="-122"/>
              <a:sym typeface="+mn-lt"/>
            </a:endParaRPr>
          </a:p>
          <a:p>
            <a:pPr marL="0" lvl="2" algn="just">
              <a:lnSpc>
                <a:spcPct val="150000"/>
              </a:lnSpc>
            </a:pP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受流动性边际改善等因素影响，短期</a:t>
            </a:r>
            <a:r>
              <a:rPr kumimoji="1" lang="en-US" altLang="zh-CN"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股走势相对乐观，但市场结构性行情仍将延续。从</a:t>
            </a:r>
            <a:r>
              <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价格来看，目前广义上的成长股估值尚未达到市场的“合意”水平，而新增资金的偏好似乎也仍在价值上面。因此那些受行业集中度提升，进而带动企业盈利上升的行业龙头，继续震荡走高是大概率事件。具体配置思路如下：</a:t>
            </a: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0" lvl="2" algn="just">
              <a:lnSpc>
                <a:spcPct val="150000"/>
              </a:lnSpc>
            </a:pPr>
            <a:endParaRPr kumimoji="1" lang="zh-CN" altLang="en-US" sz="20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a:p>
            <a:pPr marL="0" lvl="2" algn="just">
              <a:lnSpc>
                <a:spcPct val="150000"/>
              </a:lnSpc>
            </a:pPr>
            <a:endParaRPr lang="zh-CN" altLang="en-US" sz="2000" b="1" dirty="0">
              <a:solidFill>
                <a:srgbClr val="E6AD00"/>
              </a:solidFill>
              <a:latin typeface="楷体" panose="02010609060101010101" pitchFamily="49" charset="-122"/>
              <a:ea typeface="楷体" panose="02010609060101010101" pitchFamily="49" charset="-122"/>
              <a:sym typeface="+mn-lt"/>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
        <p:nvSpPr>
          <p:cNvPr id="19" name="任意多边形 18"/>
          <p:cNvSpPr/>
          <p:nvPr>
            <p:custDataLst>
              <p:tags r:id="rId1"/>
            </p:custDataLst>
          </p:nvPr>
        </p:nvSpPr>
        <p:spPr>
          <a:xfrm>
            <a:off x="4865353" y="4771471"/>
            <a:ext cx="1223252" cy="2000169"/>
          </a:xfrm>
          <a:custGeom>
            <a:avLst/>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0" name="椭圆 19"/>
          <p:cNvSpPr/>
          <p:nvPr>
            <p:custDataLst>
              <p:tags r:id="rId2"/>
            </p:custDataLst>
          </p:nvPr>
        </p:nvSpPr>
        <p:spPr>
          <a:xfrm>
            <a:off x="4962337" y="3736973"/>
            <a:ext cx="1195096" cy="11961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1" name="椭圆 20"/>
          <p:cNvSpPr/>
          <p:nvPr>
            <p:custDataLst>
              <p:tags r:id="rId3"/>
            </p:custDataLst>
          </p:nvPr>
        </p:nvSpPr>
        <p:spPr>
          <a:xfrm>
            <a:off x="5964507" y="4576460"/>
            <a:ext cx="975056" cy="975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2" name="椭圆 21"/>
          <p:cNvSpPr/>
          <p:nvPr>
            <p:custDataLst>
              <p:tags r:id="rId4"/>
            </p:custDataLst>
          </p:nvPr>
        </p:nvSpPr>
        <p:spPr>
          <a:xfrm>
            <a:off x="5783053" y="5523360"/>
            <a:ext cx="605368" cy="604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3" name="椭圆 22"/>
          <p:cNvSpPr/>
          <p:nvPr>
            <p:custDataLst>
              <p:tags r:id="rId5"/>
            </p:custDataLst>
          </p:nvPr>
        </p:nvSpPr>
        <p:spPr>
          <a:xfrm>
            <a:off x="6199146" y="3864200"/>
            <a:ext cx="666376" cy="6674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4" name="椭圆 23"/>
          <p:cNvSpPr/>
          <p:nvPr>
            <p:custDataLst>
              <p:tags r:id="rId6"/>
            </p:custDataLst>
          </p:nvPr>
        </p:nvSpPr>
        <p:spPr>
          <a:xfrm>
            <a:off x="4236520" y="4771471"/>
            <a:ext cx="886415" cy="8874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5" name="椭圆 24"/>
          <p:cNvSpPr/>
          <p:nvPr>
            <p:custDataLst>
              <p:tags r:id="rId7"/>
            </p:custDataLst>
          </p:nvPr>
        </p:nvSpPr>
        <p:spPr>
          <a:xfrm>
            <a:off x="4257377" y="4045654"/>
            <a:ext cx="683061" cy="6820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6" name="椭圆 25"/>
          <p:cNvSpPr/>
          <p:nvPr>
            <p:custDataLst>
              <p:tags r:id="rId8"/>
            </p:custDataLst>
          </p:nvPr>
        </p:nvSpPr>
        <p:spPr>
          <a:xfrm>
            <a:off x="4716227" y="3753659"/>
            <a:ext cx="320152" cy="320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a:bodyPr>
          <a:lstStyle/>
          <a:p>
            <a:pPr algn="ctr" eaLnBrk="1" hangingPunct="1">
              <a:spcBef>
                <a:spcPts val="0"/>
              </a:spcBef>
              <a:spcAft>
                <a:spcPts val="0"/>
              </a:spcAft>
              <a:defRPr/>
            </a:pPr>
            <a:endParaRPr lang="zh-CN" altLang="en-US" sz="1800">
              <a:solidFill>
                <a:schemeClr val="bg1"/>
              </a:solidFill>
            </a:endParaRPr>
          </a:p>
        </p:txBody>
      </p:sp>
      <p:sp>
        <p:nvSpPr>
          <p:cNvPr id="27" name="椭圆 26"/>
          <p:cNvSpPr/>
          <p:nvPr>
            <p:custDataLst>
              <p:tags r:id="rId9"/>
            </p:custDataLst>
          </p:nvPr>
        </p:nvSpPr>
        <p:spPr>
          <a:xfrm>
            <a:off x="4085308" y="4644245"/>
            <a:ext cx="255496" cy="2554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5000" lnSpcReduction="20000"/>
          </a:bodyPr>
          <a:lstStyle/>
          <a:p>
            <a:pPr algn="ctr" eaLnBrk="1" hangingPunct="1">
              <a:spcBef>
                <a:spcPts val="0"/>
              </a:spcBef>
              <a:spcAft>
                <a:spcPts val="0"/>
              </a:spcAft>
              <a:defRPr/>
            </a:pPr>
            <a:endParaRPr lang="zh-CN" altLang="en-US" sz="1800">
              <a:solidFill>
                <a:schemeClr val="bg1"/>
              </a:solidFill>
            </a:endParaRPr>
          </a:p>
        </p:txBody>
      </p:sp>
      <p:sp>
        <p:nvSpPr>
          <p:cNvPr id="28" name="椭圆 27"/>
          <p:cNvSpPr/>
          <p:nvPr>
            <p:custDataLst>
              <p:tags r:id="rId10"/>
            </p:custDataLst>
          </p:nvPr>
        </p:nvSpPr>
        <p:spPr>
          <a:xfrm>
            <a:off x="6055234" y="3787029"/>
            <a:ext cx="199183" cy="1991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5000" lnSpcReduction="20000"/>
          </a:bodyPr>
          <a:lstStyle/>
          <a:p>
            <a:pPr algn="ctr" eaLnBrk="1" hangingPunct="1">
              <a:spcBef>
                <a:spcPts val="0"/>
              </a:spcBef>
              <a:spcAft>
                <a:spcPts val="0"/>
              </a:spcAft>
              <a:defRPr/>
            </a:pPr>
            <a:endParaRPr lang="zh-CN" altLang="en-US" sz="1800">
              <a:solidFill>
                <a:schemeClr val="bg1"/>
              </a:solidFill>
            </a:endParaRPr>
          </a:p>
        </p:txBody>
      </p:sp>
      <p:sp>
        <p:nvSpPr>
          <p:cNvPr id="29" name="椭圆 28"/>
          <p:cNvSpPr/>
          <p:nvPr>
            <p:custDataLst>
              <p:tags r:id="rId11"/>
            </p:custDataLst>
          </p:nvPr>
        </p:nvSpPr>
        <p:spPr>
          <a:xfrm>
            <a:off x="6452557" y="5609915"/>
            <a:ext cx="199182" cy="1991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5000" lnSpcReduction="20000"/>
          </a:bodyPr>
          <a:lstStyle/>
          <a:p>
            <a:pPr algn="ctr" eaLnBrk="1" hangingPunct="1">
              <a:spcBef>
                <a:spcPts val="0"/>
              </a:spcBef>
              <a:spcAft>
                <a:spcPts val="0"/>
              </a:spcAft>
              <a:defRPr/>
            </a:pPr>
            <a:endParaRPr lang="zh-CN" altLang="en-US" sz="1800">
              <a:solidFill>
                <a:schemeClr val="bg1"/>
              </a:solidFill>
            </a:endParaRPr>
          </a:p>
        </p:txBody>
      </p:sp>
      <p:sp>
        <p:nvSpPr>
          <p:cNvPr id="36" name="文本框 22"/>
          <p:cNvSpPr txBox="1">
            <a:spLocks noChangeArrowheads="1"/>
          </p:cNvSpPr>
          <p:nvPr>
            <p:custDataLst>
              <p:tags r:id="rId12"/>
            </p:custDataLst>
          </p:nvPr>
        </p:nvSpPr>
        <p:spPr bwMode="auto">
          <a:xfrm>
            <a:off x="5165090" y="4210050"/>
            <a:ext cx="800100" cy="32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600" b="1" smtClean="0">
                <a:solidFill>
                  <a:schemeClr val="bg1"/>
                </a:solidFill>
                <a:latin typeface="楷体" panose="02010609060101010101" pitchFamily="49" charset="-122"/>
                <a:ea typeface="楷体" panose="02010609060101010101" pitchFamily="49" charset="-122"/>
              </a:rPr>
              <a:t>大金融</a:t>
            </a:r>
            <a:endParaRPr lang="zh-CN" altLang="en-US" sz="1600" b="1" smtClean="0">
              <a:solidFill>
                <a:schemeClr val="bg1"/>
              </a:solidFill>
              <a:latin typeface="楷体" panose="02010609060101010101" pitchFamily="49" charset="-122"/>
              <a:ea typeface="楷体" panose="02010609060101010101" pitchFamily="49" charset="-122"/>
            </a:endParaRPr>
          </a:p>
        </p:txBody>
      </p:sp>
      <p:sp>
        <p:nvSpPr>
          <p:cNvPr id="37" name="文本框 23"/>
          <p:cNvSpPr txBox="1">
            <a:spLocks noChangeArrowheads="1"/>
          </p:cNvSpPr>
          <p:nvPr>
            <p:custDataLst>
              <p:tags r:id="rId13"/>
            </p:custDataLst>
          </p:nvPr>
        </p:nvSpPr>
        <p:spPr bwMode="auto">
          <a:xfrm>
            <a:off x="4372771" y="5091823"/>
            <a:ext cx="590889" cy="2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600" b="1" smtClean="0">
                <a:solidFill>
                  <a:schemeClr val="bg1"/>
                </a:solidFill>
                <a:latin typeface="楷体" panose="02010609060101010101" pitchFamily="49" charset="-122"/>
                <a:ea typeface="楷体" panose="02010609060101010101" pitchFamily="49" charset="-122"/>
              </a:rPr>
              <a:t>消费升级</a:t>
            </a:r>
            <a:endParaRPr lang="zh-CN" altLang="en-US" sz="1600" b="1" smtClean="0">
              <a:solidFill>
                <a:schemeClr val="bg1"/>
              </a:solidFill>
              <a:latin typeface="楷体" panose="02010609060101010101" pitchFamily="49" charset="-122"/>
              <a:ea typeface="楷体" panose="02010609060101010101" pitchFamily="49" charset="-122"/>
            </a:endParaRPr>
          </a:p>
        </p:txBody>
      </p:sp>
      <p:sp>
        <p:nvSpPr>
          <p:cNvPr id="38" name="文本框 24"/>
          <p:cNvSpPr txBox="1">
            <a:spLocks noChangeArrowheads="1"/>
          </p:cNvSpPr>
          <p:nvPr>
            <p:custDataLst>
              <p:tags r:id="rId14"/>
            </p:custDataLst>
          </p:nvPr>
        </p:nvSpPr>
        <p:spPr bwMode="auto">
          <a:xfrm>
            <a:off x="6174358" y="4933112"/>
            <a:ext cx="591810" cy="25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1600" b="1" smtClean="0">
                <a:solidFill>
                  <a:schemeClr val="bg1"/>
                </a:solidFill>
                <a:latin typeface="楷体" panose="02010609060101010101" pitchFamily="49" charset="-122"/>
                <a:ea typeface="楷体" panose="02010609060101010101" pitchFamily="49" charset="-122"/>
              </a:rPr>
              <a:t>制造升级</a:t>
            </a:r>
            <a:endParaRPr lang="zh-CN" altLang="en-US" sz="1600" b="1" smtClean="0">
              <a:solidFill>
                <a:schemeClr val="bg1"/>
              </a:solidFill>
              <a:latin typeface="楷体" panose="02010609060101010101" pitchFamily="49" charset="-122"/>
              <a:ea typeface="楷体" panose="02010609060101010101" pitchFamily="49" charset="-122"/>
            </a:endParaRPr>
          </a:p>
        </p:txBody>
      </p:sp>
      <p:sp>
        <p:nvSpPr>
          <p:cNvPr id="31" name="文本框 17"/>
          <p:cNvSpPr txBox="1">
            <a:spLocks noChangeArrowheads="1"/>
          </p:cNvSpPr>
          <p:nvPr>
            <p:custDataLst>
              <p:tags r:id="rId15"/>
            </p:custDataLst>
          </p:nvPr>
        </p:nvSpPr>
        <p:spPr bwMode="auto">
          <a:xfrm>
            <a:off x="644752" y="5174330"/>
            <a:ext cx="1595908" cy="25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1" dirty="0">
                <a:solidFill>
                  <a:srgbClr val="FFC000"/>
                </a:solidFill>
                <a:latin typeface="楷体" panose="02010609060101010101" pitchFamily="49" charset="-122"/>
                <a:ea typeface="楷体" panose="02010609060101010101" pitchFamily="49" charset="-122"/>
                <a:cs typeface="+mj-cs"/>
              </a:rPr>
              <a:t>消费升级</a:t>
            </a:r>
            <a:endParaRPr lang="zh-CN" altLang="en-US" sz="2000" b="1" dirty="0">
              <a:solidFill>
                <a:srgbClr val="FFC000"/>
              </a:solidFill>
              <a:latin typeface="楷体" panose="02010609060101010101" pitchFamily="49" charset="-122"/>
              <a:ea typeface="楷体" panose="02010609060101010101" pitchFamily="49" charset="-122"/>
              <a:cs typeface="+mj-cs"/>
            </a:endParaRPr>
          </a:p>
        </p:txBody>
      </p:sp>
      <p:sp>
        <p:nvSpPr>
          <p:cNvPr id="41" name="文本框 17"/>
          <p:cNvSpPr txBox="1">
            <a:spLocks noChangeArrowheads="1"/>
          </p:cNvSpPr>
          <p:nvPr>
            <p:custDataLst>
              <p:tags r:id="rId16"/>
            </p:custDataLst>
          </p:nvPr>
        </p:nvSpPr>
        <p:spPr bwMode="auto">
          <a:xfrm>
            <a:off x="655160" y="3574840"/>
            <a:ext cx="1595908" cy="25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1" dirty="0">
                <a:solidFill>
                  <a:srgbClr val="FFC000"/>
                </a:solidFill>
                <a:latin typeface="楷体" panose="02010609060101010101" pitchFamily="49" charset="-122"/>
                <a:ea typeface="楷体" panose="02010609060101010101" pitchFamily="49" charset="-122"/>
                <a:cs typeface="+mj-cs"/>
              </a:rPr>
              <a:t>大金融</a:t>
            </a:r>
            <a:endParaRPr lang="zh-CN" altLang="en-US" sz="2000" b="1" dirty="0">
              <a:solidFill>
                <a:srgbClr val="FFC000"/>
              </a:solidFill>
              <a:latin typeface="楷体" panose="02010609060101010101" pitchFamily="49" charset="-122"/>
              <a:ea typeface="楷体" panose="02010609060101010101" pitchFamily="49" charset="-122"/>
              <a:cs typeface="+mj-cs"/>
            </a:endParaRPr>
          </a:p>
        </p:txBody>
      </p:sp>
      <p:sp>
        <p:nvSpPr>
          <p:cNvPr id="44" name="文本框 17"/>
          <p:cNvSpPr txBox="1">
            <a:spLocks noChangeArrowheads="1"/>
          </p:cNvSpPr>
          <p:nvPr>
            <p:custDataLst>
              <p:tags r:id="rId17"/>
            </p:custDataLst>
          </p:nvPr>
        </p:nvSpPr>
        <p:spPr bwMode="auto">
          <a:xfrm>
            <a:off x="7132648" y="3239560"/>
            <a:ext cx="1595908" cy="25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1" dirty="0">
                <a:solidFill>
                  <a:srgbClr val="FFC000"/>
                </a:solidFill>
                <a:latin typeface="楷体" panose="02010609060101010101" pitchFamily="49" charset="-122"/>
                <a:ea typeface="楷体" panose="02010609060101010101" pitchFamily="49" charset="-122"/>
                <a:cs typeface="+mj-cs"/>
              </a:rPr>
              <a:t>制造升级</a:t>
            </a:r>
            <a:endParaRPr lang="zh-CN" altLang="en-US" sz="2000" b="1" dirty="0">
              <a:solidFill>
                <a:srgbClr val="FFC000"/>
              </a:solidFill>
              <a:latin typeface="楷体" panose="02010609060101010101" pitchFamily="49" charset="-122"/>
              <a:ea typeface="楷体" panose="02010609060101010101" pitchFamily="49" charset="-122"/>
              <a:cs typeface="+mj-cs"/>
            </a:endParaRPr>
          </a:p>
        </p:txBody>
      </p:sp>
      <p:sp>
        <p:nvSpPr>
          <p:cNvPr id="15" name="文本框 14"/>
          <p:cNvSpPr txBox="1"/>
          <p:nvPr>
            <p:custDataLst>
              <p:tags r:id="rId18"/>
            </p:custDataLst>
          </p:nvPr>
        </p:nvSpPr>
        <p:spPr>
          <a:xfrm>
            <a:off x="7132955" y="3498850"/>
            <a:ext cx="4534535" cy="338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defPPr>
              <a:defRPr lang="zh-CN"/>
            </a:defPPr>
            <a:lvl1pP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marL="342900" lvl="1" indent="-342900" defTabSz="912495">
              <a:lnSpc>
                <a:spcPct val="120000"/>
              </a:lnSpc>
              <a:spcBef>
                <a:spcPct val="65000"/>
              </a:spcBef>
              <a:buClr>
                <a:srgbClr val="FFC000"/>
              </a:buClr>
              <a:buSzPct val="85000"/>
              <a:buFont typeface="Wingdings" panose="05000000000000000000" charset="0"/>
              <a:buChar char=""/>
              <a:defRPr/>
            </a:pPr>
            <a:r>
              <a:rPr lang="zh-CN" altLang="en-US" sz="1800" kern="0" dirty="0">
                <a:solidFill>
                  <a:srgbClr val="FFC000"/>
                </a:solidFill>
                <a:latin typeface="楷体" panose="02010609060101010101" pitchFamily="49" charset="-122"/>
                <a:ea typeface="楷体" panose="02010609060101010101" pitchFamily="49" charset="-122"/>
                <a:sym typeface="+mn-ea"/>
              </a:rPr>
              <a:t>产品升级：制造产品类别升级：</a:t>
            </a:r>
            <a:r>
              <a:rPr lang="zh-CN" altLang="en-US" sz="1800" b="1" kern="0" dirty="0">
                <a:solidFill>
                  <a:srgbClr val="FFC000"/>
                </a:solidFill>
                <a:latin typeface="楷体" panose="02010609060101010101" pitchFamily="49" charset="-122"/>
                <a:ea typeface="楷体" panose="02010609060101010101" pitchFamily="49" charset="-122"/>
                <a:sym typeface="+mn-ea"/>
              </a:rPr>
              <a:t>苹果产业链 新能源汽车；</a:t>
            </a:r>
            <a:endParaRPr lang="zh-CN" altLang="en-US" sz="1800" b="1" kern="0" dirty="0">
              <a:solidFill>
                <a:srgbClr val="FFC000"/>
              </a:solidFill>
              <a:latin typeface="楷体" panose="02010609060101010101" pitchFamily="49" charset="-122"/>
              <a:ea typeface="楷体" panose="02010609060101010101" pitchFamily="49" charset="-122"/>
              <a:sym typeface="+mn-ea"/>
            </a:endParaRPr>
          </a:p>
          <a:p>
            <a:pPr marL="342900" lvl="1" indent="-342900" defTabSz="912495">
              <a:lnSpc>
                <a:spcPct val="120000"/>
              </a:lnSpc>
              <a:spcBef>
                <a:spcPct val="65000"/>
              </a:spcBef>
              <a:buClr>
                <a:srgbClr val="FFC000"/>
              </a:buClr>
              <a:buSzPct val="85000"/>
              <a:buFont typeface="Wingdings" panose="05000000000000000000" charset="0"/>
              <a:buChar char=""/>
              <a:defRPr/>
            </a:pPr>
            <a:r>
              <a:rPr lang="zh-CN" altLang="en-US" sz="1800" kern="0" dirty="0">
                <a:solidFill>
                  <a:srgbClr val="FFC000"/>
                </a:solidFill>
                <a:latin typeface="楷体" panose="02010609060101010101" pitchFamily="49" charset="-122"/>
                <a:ea typeface="楷体" panose="02010609060101010101" pitchFamily="49" charset="-122"/>
                <a:sym typeface="+mn-ea"/>
              </a:rPr>
              <a:t>技术研发升级：吸收引进国外技术实现国产化替代：</a:t>
            </a:r>
            <a:r>
              <a:rPr lang="en-US" altLang="zh-CN" sz="1800" b="1" kern="0" dirty="0">
                <a:solidFill>
                  <a:srgbClr val="FFC000"/>
                </a:solidFill>
                <a:latin typeface="楷体" panose="02010609060101010101" pitchFamily="49" charset="-122"/>
                <a:ea typeface="楷体" panose="02010609060101010101" pitchFamily="49" charset="-122"/>
                <a:sym typeface="+mn-ea"/>
              </a:rPr>
              <a:t>OLED </a:t>
            </a:r>
            <a:r>
              <a:rPr lang="zh-CN" altLang="en-US" sz="1800" b="1" kern="0" dirty="0">
                <a:solidFill>
                  <a:srgbClr val="FFC000"/>
                </a:solidFill>
                <a:latin typeface="楷体" panose="02010609060101010101" pitchFamily="49" charset="-122"/>
                <a:ea typeface="楷体" panose="02010609060101010101" pitchFamily="49" charset="-122"/>
                <a:sym typeface="+mn-ea"/>
              </a:rPr>
              <a:t> 半导体；</a:t>
            </a:r>
            <a:endParaRPr lang="zh-CN" altLang="en-US" sz="1800" b="1" kern="0" dirty="0">
              <a:solidFill>
                <a:srgbClr val="FFC000"/>
              </a:solidFill>
              <a:latin typeface="楷体" panose="02010609060101010101" pitchFamily="49" charset="-122"/>
              <a:ea typeface="楷体" panose="02010609060101010101" pitchFamily="49" charset="-122"/>
              <a:sym typeface="+mn-ea"/>
            </a:endParaRPr>
          </a:p>
          <a:p>
            <a:pPr marL="342900" lvl="1" indent="-342900" defTabSz="912495">
              <a:lnSpc>
                <a:spcPct val="120000"/>
              </a:lnSpc>
              <a:spcBef>
                <a:spcPct val="65000"/>
              </a:spcBef>
              <a:buClr>
                <a:srgbClr val="FFC000"/>
              </a:buClr>
              <a:buSzPct val="85000"/>
              <a:buFont typeface="Wingdings" panose="05000000000000000000" charset="0"/>
              <a:buChar char=""/>
              <a:defRPr/>
            </a:pPr>
            <a:r>
              <a:rPr lang="zh-CN" altLang="en-US" sz="1800" kern="0" dirty="0">
                <a:solidFill>
                  <a:srgbClr val="FFC000"/>
                </a:solidFill>
                <a:latin typeface="楷体" panose="02010609060101010101" pitchFamily="49" charset="-122"/>
                <a:ea typeface="楷体" panose="02010609060101010101" pitchFamily="49" charset="-122"/>
                <a:sym typeface="+mn-ea"/>
              </a:rPr>
              <a:t>行业升级：从产业链低附加值部分逐渐过渡至高附加值部分：</a:t>
            </a:r>
            <a:r>
              <a:rPr lang="zh-CN" altLang="en-US" sz="1800" b="1" kern="0" dirty="0">
                <a:solidFill>
                  <a:srgbClr val="FFC000"/>
                </a:solidFill>
                <a:latin typeface="楷体" panose="02010609060101010101" pitchFamily="49" charset="-122"/>
                <a:ea typeface="楷体" panose="02010609060101010101" pitchFamily="49" charset="-122"/>
                <a:sym typeface="+mn-ea"/>
              </a:rPr>
              <a:t>汽车电子、环保；</a:t>
            </a:r>
            <a:endParaRPr lang="zh-CN" altLang="en-US" sz="1800" b="1" kern="0" dirty="0">
              <a:solidFill>
                <a:srgbClr val="FFC000"/>
              </a:solidFill>
              <a:latin typeface="楷体" panose="02010609060101010101" pitchFamily="49" charset="-122"/>
              <a:ea typeface="楷体" panose="02010609060101010101" pitchFamily="49" charset="-122"/>
              <a:sym typeface="+mn-ea"/>
            </a:endParaRPr>
          </a:p>
          <a:p>
            <a:pPr marL="342900" lvl="1" indent="-342900" defTabSz="912495">
              <a:lnSpc>
                <a:spcPct val="120000"/>
              </a:lnSpc>
              <a:spcBef>
                <a:spcPct val="65000"/>
              </a:spcBef>
              <a:buClr>
                <a:srgbClr val="FFC000"/>
              </a:buClr>
              <a:buSzPct val="85000"/>
              <a:buFont typeface="Wingdings" panose="05000000000000000000" charset="0"/>
              <a:buChar char=""/>
              <a:defRPr/>
            </a:pPr>
            <a:r>
              <a:rPr lang="zh-CN" altLang="en-US" sz="1800" kern="0" dirty="0">
                <a:solidFill>
                  <a:srgbClr val="FFC000"/>
                </a:solidFill>
                <a:latin typeface="楷体" panose="02010609060101010101" pitchFamily="49" charset="-122"/>
                <a:ea typeface="楷体" panose="02010609060101010101" pitchFamily="49" charset="-122"/>
                <a:sym typeface="+mn-ea"/>
              </a:rPr>
              <a:t>市场升级：靠产品优势打入国际市场：</a:t>
            </a:r>
            <a:r>
              <a:rPr lang="en-US" altLang="zh-CN" sz="1800" b="1" kern="0" dirty="0">
                <a:solidFill>
                  <a:srgbClr val="FFC000"/>
                </a:solidFill>
                <a:latin typeface="楷体" panose="02010609060101010101" pitchFamily="49" charset="-122"/>
                <a:ea typeface="楷体" panose="02010609060101010101" pitchFamily="49" charset="-122"/>
                <a:sym typeface="+mn-ea"/>
              </a:rPr>
              <a:t>5G </a:t>
            </a:r>
            <a:r>
              <a:rPr lang="zh-CN" altLang="en-US" sz="1800" b="1" kern="0" dirty="0">
                <a:solidFill>
                  <a:srgbClr val="FFC000"/>
                </a:solidFill>
                <a:latin typeface="楷体" panose="02010609060101010101" pitchFamily="49" charset="-122"/>
                <a:ea typeface="楷体" panose="02010609060101010101" pitchFamily="49" charset="-122"/>
                <a:sym typeface="+mn-ea"/>
              </a:rPr>
              <a:t>风电 核电。</a:t>
            </a:r>
            <a:endParaRPr lang="zh-CN" altLang="en-US" sz="1800" b="1" kern="0" dirty="0">
              <a:solidFill>
                <a:srgbClr val="FFC000"/>
              </a:solidFill>
              <a:latin typeface="楷体" panose="02010609060101010101" pitchFamily="49" charset="-122"/>
              <a:ea typeface="楷体" panose="02010609060101010101" pitchFamily="49" charset="-122"/>
              <a:sym typeface="+mn-ea"/>
            </a:endParaRPr>
          </a:p>
          <a:p>
            <a:endParaRPr lang="zh-CN" altLang="en-US" sz="1800" b="1" kern="0" dirty="0">
              <a:solidFill>
                <a:srgbClr val="FFC000"/>
              </a:solidFill>
              <a:latin typeface="楷体" panose="02010609060101010101" pitchFamily="49" charset="-122"/>
              <a:ea typeface="楷体" panose="02010609060101010101" pitchFamily="49" charset="-122"/>
              <a:sym typeface="+mn-ea"/>
            </a:endParaRPr>
          </a:p>
        </p:txBody>
      </p:sp>
      <p:sp>
        <p:nvSpPr>
          <p:cNvPr id="17" name="文本框 16"/>
          <p:cNvSpPr txBox="1"/>
          <p:nvPr>
            <p:custDataLst>
              <p:tags r:id="rId19"/>
            </p:custDataLst>
          </p:nvPr>
        </p:nvSpPr>
        <p:spPr>
          <a:xfrm>
            <a:off x="650240" y="3834130"/>
            <a:ext cx="3435350" cy="90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lnSpcReduction="10000"/>
          </a:bodyPr>
          <a:lstStyle>
            <a:defPPr>
              <a:defRPr lang="zh-CN"/>
            </a:defPPr>
            <a:lvl1pP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50000"/>
              </a:lnSpc>
            </a:pPr>
            <a:r>
              <a:rPr lang="zh-CN" altLang="en-US">
                <a:solidFill>
                  <a:srgbClr val="FFC000"/>
                </a:solidFill>
                <a:latin typeface="楷体" panose="02010609060101010101" pitchFamily="49" charset="-122"/>
                <a:ea typeface="楷体" panose="02010609060101010101" pitchFamily="49" charset="-122"/>
              </a:rPr>
              <a:t>关注基本面持续改善的大金融板块，如</a:t>
            </a:r>
            <a:r>
              <a:rPr lang="zh-CN" altLang="en-US" b="1">
                <a:solidFill>
                  <a:srgbClr val="FFC000"/>
                </a:solidFill>
                <a:latin typeface="楷体" panose="02010609060101010101" pitchFamily="49" charset="-122"/>
                <a:ea typeface="楷体" panose="02010609060101010101" pitchFamily="49" charset="-122"/>
              </a:rPr>
              <a:t>银行</a:t>
            </a:r>
            <a:r>
              <a:rPr lang="zh-CN" altLang="en-US">
                <a:solidFill>
                  <a:srgbClr val="FFC000"/>
                </a:solidFill>
                <a:latin typeface="楷体" panose="02010609060101010101" pitchFamily="49" charset="-122"/>
                <a:ea typeface="楷体" panose="02010609060101010101" pitchFamily="49" charset="-122"/>
              </a:rPr>
              <a:t>。</a:t>
            </a:r>
            <a:endParaRPr lang="zh-CN" altLang="en-US">
              <a:solidFill>
                <a:srgbClr val="FFC000"/>
              </a:solidFill>
              <a:latin typeface="楷体" panose="02010609060101010101" pitchFamily="49" charset="-122"/>
              <a:ea typeface="楷体" panose="02010609060101010101" pitchFamily="49" charset="-122"/>
            </a:endParaRPr>
          </a:p>
        </p:txBody>
      </p:sp>
      <p:sp>
        <p:nvSpPr>
          <p:cNvPr id="18" name="文本框 17"/>
          <p:cNvSpPr txBox="1"/>
          <p:nvPr>
            <p:custDataLst>
              <p:tags r:id="rId20"/>
            </p:custDataLst>
          </p:nvPr>
        </p:nvSpPr>
        <p:spPr>
          <a:xfrm>
            <a:off x="650240" y="5433695"/>
            <a:ext cx="3435350" cy="90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defPPr>
              <a:defRPr lang="zh-CN"/>
            </a:defPPr>
            <a:lvl1pPr>
              <a:spcBef>
                <a:spcPct val="0"/>
              </a:spcBef>
              <a:buFontTx/>
              <a:buNone/>
              <a:defRPr sz="1800"/>
            </a:lvl1pPr>
            <a:lvl2pPr marL="742950" indent="-28575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nSpc>
                <a:spcPct val="150000"/>
              </a:lnSpc>
            </a:pPr>
            <a:r>
              <a:rPr lang="zh-CN" altLang="en-US" dirty="0">
                <a:solidFill>
                  <a:srgbClr val="FFC000"/>
                </a:solidFill>
                <a:latin typeface="楷体" panose="02010609060101010101" pitchFamily="49" charset="-122"/>
                <a:ea typeface="楷体" panose="02010609060101010101" pitchFamily="49" charset="-122"/>
              </a:rPr>
              <a:t>把握消费升级带来的投资机会，关注受益行业，如</a:t>
            </a:r>
            <a:r>
              <a:rPr lang="zh-CN" altLang="en-US" b="1" dirty="0">
                <a:solidFill>
                  <a:srgbClr val="FFC000"/>
                </a:solidFill>
                <a:latin typeface="楷体" panose="02010609060101010101" pitchFamily="49" charset="-122"/>
                <a:ea typeface="楷体" panose="02010609060101010101" pitchFamily="49" charset="-122"/>
              </a:rPr>
              <a:t>娱乐、医疗、教育</a:t>
            </a:r>
            <a:r>
              <a:rPr lang="zh-CN" altLang="en-US" dirty="0">
                <a:solidFill>
                  <a:srgbClr val="FFC000"/>
                </a:solidFill>
                <a:latin typeface="楷体" panose="02010609060101010101" pitchFamily="49" charset="-122"/>
                <a:ea typeface="楷体" panose="02010609060101010101" pitchFamily="49" charset="-122"/>
              </a:rPr>
              <a:t>等，重点关注行业龙头。</a:t>
            </a:r>
            <a:endParaRPr lang="zh-CN" altLang="en-US" dirty="0">
              <a:solidFill>
                <a:srgbClr val="FFC000"/>
              </a:solidFill>
              <a:latin typeface="楷体" panose="02010609060101010101" pitchFamily="49" charset="-122"/>
              <a:ea typeface="楷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 y="1196340"/>
            <a:ext cx="12214860" cy="222440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13385" y="1588770"/>
            <a:ext cx="11461750" cy="1753235"/>
          </a:xfrm>
          <a:prstGeom prst="rect">
            <a:avLst/>
          </a:prstGeom>
        </p:spPr>
        <p:txBody>
          <a:bodyPr wrap="square">
            <a:spAutoFit/>
          </a:bodyPr>
          <a:lstStyle/>
          <a:p>
            <a:pPr marL="400050" lvl="2" indent="0" eaLnBrk="0" hangingPunct="0">
              <a:lnSpc>
                <a:spcPct val="150000"/>
              </a:lnSpc>
              <a:spcBef>
                <a:spcPts val="600"/>
              </a:spcBef>
              <a:buClr>
                <a:srgbClr val="CC3300"/>
              </a:buClr>
              <a:buSzPct val="85000"/>
              <a:buFont typeface="Wingdings" panose="05000000000000000000" pitchFamily="2" charset="2"/>
              <a:buNone/>
              <a:defRPr/>
            </a:pP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进入</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12</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月以后，港股在金融、科技等权重股，尤其是内资银行股（如工商银行等）的带动下，一路走高，恒生指数更是在</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月</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17</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日成功突破</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2007</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年</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31958.31</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点的历史高点，创出新高。</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全月恒生指数上涨</a:t>
            </a:r>
            <a:r>
              <a:rPr kumimoji="1" 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2.54</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%，恒生国企指数</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上涨</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3.84</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%、恒生红筹指数</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上涨</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3.09</a:t>
            </a:r>
            <a:r>
              <a:rPr kumimoji="1"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内资银行股受估值偏低及行业基本面向好等因素影响，补涨预期强烈，短期表现远超大盘。</a:t>
            </a: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10" name="文本框 4"/>
          <p:cNvSpPr txBox="1">
            <a:spLocks noChangeArrowheads="1"/>
          </p:cNvSpPr>
          <p:nvPr/>
        </p:nvSpPr>
        <p:spPr bwMode="auto">
          <a:xfrm>
            <a:off x="791810" y="1208405"/>
            <a:ext cx="4782185" cy="398780"/>
          </a:xfrm>
          <a:prstGeom prst="rect">
            <a:avLst/>
          </a:prstGeom>
          <a:noFill/>
          <a:ln w="9525">
            <a:noFill/>
            <a:miter lim="800000"/>
          </a:ln>
        </p:spPr>
        <p:txBody>
          <a:bodyPr wrap="square">
            <a:spAutoFit/>
          </a:bodyPr>
          <a:lstStyle/>
          <a:p>
            <a:pPr algn="just"/>
            <a:r>
              <a:rPr lang="zh-CN" altLang="en-US" sz="2000" b="1" dirty="0">
                <a:solidFill>
                  <a:srgbClr val="DE8F04"/>
                </a:solidFill>
                <a:latin typeface="微软雅黑" panose="020B0503020204020204" charset="-122"/>
                <a:ea typeface="微软雅黑" panose="020B0503020204020204" charset="-122"/>
                <a:sym typeface="+mn-ea"/>
              </a:rPr>
              <a:t>港股市场回顾</a:t>
            </a:r>
            <a:endParaRPr lang="en-US" altLang="zh-CN" sz="2000" b="1" dirty="0">
              <a:solidFill>
                <a:srgbClr val="DE8F04"/>
              </a:solidFill>
              <a:latin typeface="微软雅黑" panose="020B0503020204020204" charset="-122"/>
              <a:ea typeface="微软雅黑" panose="020B0503020204020204" charset="-122"/>
              <a:sym typeface="+mn-ea"/>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6" name="灯片编号占位符 5"/>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27860" y="3420745"/>
            <a:ext cx="8211820" cy="340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蓝底"/>
          <p:cNvSpPr>
            <a:spLocks noChangeArrowheads="1"/>
          </p:cNvSpPr>
          <p:nvPr/>
        </p:nvSpPr>
        <p:spPr bwMode="auto">
          <a:xfrm>
            <a:off x="926719" y="1598626"/>
            <a:ext cx="10314305" cy="4952645"/>
          </a:xfrm>
          <a:prstGeom prst="rect">
            <a:avLst/>
          </a:prstGeom>
          <a:solidFill>
            <a:schemeClr val="accent4">
              <a:lumMod val="40000"/>
              <a:lumOff val="60000"/>
              <a:alpha val="9000"/>
            </a:schemeClr>
          </a:solidFill>
          <a:ln w="50800">
            <a:solidFill>
              <a:srgbClr val="BB7C03"/>
            </a:solidFill>
          </a:ln>
          <a:effectLst>
            <a:outerShdw blurRad="355600" dist="152400" dir="8100000" algn="tr" rotWithShape="0">
              <a:prstClr val="black">
                <a:alpha val="40000"/>
              </a:prstClr>
            </a:outerShdw>
          </a:effectLst>
        </p:spPr>
        <p:txBody>
          <a:bodyPr wrap="none" anchor="ctr"/>
          <a:lstStyle/>
          <a:p>
            <a:endParaRPr lang="zh-CN" altLang="en-US"/>
          </a:p>
        </p:txBody>
      </p:sp>
      <p:sp>
        <p:nvSpPr>
          <p:cNvPr id="18440" name="文本框 21"/>
          <p:cNvSpPr txBox="1">
            <a:spLocks noChangeArrowheads="1"/>
          </p:cNvSpPr>
          <p:nvPr/>
        </p:nvSpPr>
        <p:spPr bwMode="auto">
          <a:xfrm>
            <a:off x="1000002" y="2220643"/>
            <a:ext cx="10118090" cy="3784600"/>
          </a:xfrm>
          <a:prstGeom prst="rect">
            <a:avLst/>
          </a:prstGeom>
          <a:noFill/>
          <a:ln w="9525">
            <a:noFill/>
            <a:miter lim="800000"/>
          </a:ln>
        </p:spPr>
        <p:txBody>
          <a:bodyPr wrap="square">
            <a:spAutoFit/>
          </a:bodyPr>
          <a:lstStyle/>
          <a:p>
            <a:pPr eaLnBrk="0" hangingPunct="0">
              <a:lnSpc>
                <a:spcPct val="200000"/>
              </a:lnSpc>
            </a:pPr>
            <a:r>
              <a:rPr lang="en-US" altLang="zh-CN" sz="2000" b="1" dirty="0">
                <a:solidFill>
                  <a:schemeClr val="accent4">
                    <a:lumMod val="40000"/>
                    <a:lumOff val="60000"/>
                  </a:schemeClr>
                </a:solidFill>
                <a:latin typeface="楷体" panose="02010609060101010101" pitchFamily="49" charset="-122"/>
                <a:ea typeface="楷体" panose="02010609060101010101" pitchFamily="49" charset="-122"/>
              </a:rPr>
              <a:t>    </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俗话说“一年之计在于春”，2018年伊始，全球股市涨势如虹，美国、欧洲、香港，三地股指频创新高。A股亦不甘人后，上证指数11连阳的完美开局为2018年的A股打响了第一枪。</a:t>
            </a:r>
            <a:endParaRPr lang="zh-CN" sz="2000" b="1" dirty="0">
              <a:solidFill>
                <a:schemeClr val="accent4">
                  <a:lumMod val="40000"/>
                  <a:lumOff val="60000"/>
                </a:schemeClr>
              </a:solidFill>
              <a:latin typeface="楷体" panose="02010609060101010101" pitchFamily="49" charset="-122"/>
              <a:ea typeface="楷体" panose="02010609060101010101" pitchFamily="49" charset="-122"/>
            </a:endParaRPr>
          </a:p>
          <a:p>
            <a:pPr eaLnBrk="0" hangingPunct="0">
              <a:lnSpc>
                <a:spcPct val="200000"/>
              </a:lnSpc>
            </a:pPr>
            <a:r>
              <a:rPr lang="zh-CN" sz="2000" b="1" dirty="0">
                <a:solidFill>
                  <a:schemeClr val="accent4">
                    <a:lumMod val="40000"/>
                    <a:lumOff val="60000"/>
                  </a:schemeClr>
                </a:solidFill>
                <a:latin typeface="楷体" panose="02010609060101010101" pitchFamily="49" charset="-122"/>
                <a:ea typeface="楷体" panose="02010609060101010101" pitchFamily="49" charset="-122"/>
              </a:rPr>
              <a:t>    </a:t>
            </a:r>
            <a:r>
              <a:rPr sz="2000" b="1" dirty="0">
                <a:solidFill>
                  <a:schemeClr val="accent4">
                    <a:lumMod val="40000"/>
                    <a:lumOff val="60000"/>
                  </a:schemeClr>
                </a:solidFill>
                <a:latin typeface="楷体" panose="02010609060101010101" pitchFamily="49" charset="-122"/>
                <a:ea typeface="楷体" panose="02010609060101010101" pitchFamily="49" charset="-122"/>
              </a:rPr>
              <a:t>2017年是价值投资大放异彩的一年，</a:t>
            </a:r>
            <a:r>
              <a:rPr lang="en-US" sz="2000" b="1" dirty="0">
                <a:solidFill>
                  <a:schemeClr val="accent4">
                    <a:lumMod val="40000"/>
                    <a:lumOff val="60000"/>
                  </a:schemeClr>
                </a:solidFill>
                <a:latin typeface="楷体" panose="02010609060101010101" pitchFamily="49" charset="-122"/>
                <a:ea typeface="楷体" panose="02010609060101010101" pitchFamily="49" charset="-122"/>
              </a:rPr>
              <a:t>2018</a:t>
            </a:r>
            <a:r>
              <a:rPr lang="zh-CN" altLang="en-US" sz="2000" b="1" dirty="0">
                <a:solidFill>
                  <a:schemeClr val="accent4">
                    <a:lumMod val="40000"/>
                    <a:lumOff val="60000"/>
                  </a:schemeClr>
                </a:solidFill>
                <a:latin typeface="楷体" panose="02010609060101010101" pitchFamily="49" charset="-122"/>
                <a:ea typeface="楷体" panose="02010609060101010101" pitchFamily="49" charset="-122"/>
              </a:rPr>
              <a:t>年的</a:t>
            </a:r>
            <a:r>
              <a:rPr sz="2000" b="1" dirty="0">
                <a:solidFill>
                  <a:schemeClr val="accent4">
                    <a:lumMod val="40000"/>
                    <a:lumOff val="60000"/>
                  </a:schemeClr>
                </a:solidFill>
                <a:latin typeface="楷体" panose="02010609060101010101" pitchFamily="49" charset="-122"/>
                <a:ea typeface="楷体" panose="02010609060101010101" pitchFamily="49" charset="-122"/>
              </a:rPr>
              <a:t>白马行情</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仍将</a:t>
            </a:r>
            <a:r>
              <a:rPr sz="2000" b="1" dirty="0">
                <a:solidFill>
                  <a:schemeClr val="accent4">
                    <a:lumMod val="40000"/>
                    <a:lumOff val="60000"/>
                  </a:schemeClr>
                </a:solidFill>
                <a:latin typeface="楷体" panose="02010609060101010101" pitchFamily="49" charset="-122"/>
                <a:ea typeface="楷体" panose="02010609060101010101" pitchFamily="49" charset="-122"/>
              </a:rPr>
              <a:t>延续</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a:t>
            </a:r>
            <a:r>
              <a:rPr sz="2000" b="1" dirty="0">
                <a:solidFill>
                  <a:schemeClr val="accent4">
                    <a:lumMod val="40000"/>
                    <a:lumOff val="60000"/>
                  </a:schemeClr>
                </a:solidFill>
                <a:latin typeface="楷体" panose="02010609060101010101" pitchFamily="49" charset="-122"/>
                <a:ea typeface="楷体" panose="02010609060101010101" pitchFamily="49" charset="-122"/>
              </a:rPr>
              <a:t>A股的春季躁动</a:t>
            </a:r>
            <a:r>
              <a:rPr lang="zh-CN" sz="2000" b="1" dirty="0">
                <a:solidFill>
                  <a:schemeClr val="accent4">
                    <a:lumMod val="40000"/>
                    <a:lumOff val="60000"/>
                  </a:schemeClr>
                </a:solidFill>
                <a:latin typeface="楷体" panose="02010609060101010101" pitchFamily="49" charset="-122"/>
                <a:ea typeface="楷体" panose="02010609060101010101" pitchFamily="49" charset="-122"/>
              </a:rPr>
              <a:t>已经开始，轮动才是春季躁动的主旋律，除了白马蓝筹，谁又能在市场上脱颖而出？科技股能否再次成为市场的黑马？主题投资又能否迎来属于自己的春天？</a:t>
            </a:r>
            <a:endParaRPr lang="zh-CN" sz="2000" b="1"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8" name="前言"/>
          <p:cNvSpPr/>
          <p:nvPr/>
        </p:nvSpPr>
        <p:spPr>
          <a:xfrm>
            <a:off x="970390" y="1673209"/>
            <a:ext cx="1454150" cy="504825"/>
          </a:xfrm>
          <a:prstGeom prst="snip1Rect">
            <a:avLst/>
          </a:prstGeom>
          <a:solidFill>
            <a:srgbClr val="BB7C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lumMod val="85000"/>
                  </a:schemeClr>
                </a:solidFill>
                <a:latin typeface="微软雅黑" panose="020B0503020204020204" charset="-122"/>
                <a:ea typeface="微软雅黑" panose="020B0503020204020204" charset="-122"/>
                <a:sym typeface="+mn-ea"/>
              </a:rPr>
              <a:t>卷首语</a:t>
            </a:r>
            <a:endParaRPr lang="zh-CN" altLang="en-US" sz="2400" b="1" dirty="0">
              <a:solidFill>
                <a:schemeClr val="bg1">
                  <a:lumMod val="85000"/>
                </a:schemeClr>
              </a:solidFill>
              <a:latin typeface="微软雅黑" panose="020B0503020204020204" charset="-122"/>
              <a:ea typeface="微软雅黑" panose="020B0503020204020204" charset="-122"/>
              <a:sym typeface="+mn-ea"/>
            </a:endParaRPr>
          </a:p>
        </p:txBody>
      </p:sp>
      <p:sp>
        <p:nvSpPr>
          <p:cNvPr id="2" name="矩形 1"/>
          <p:cNvSpPr/>
          <p:nvPr/>
        </p:nvSpPr>
        <p:spPr>
          <a:xfrm>
            <a:off x="909920" y="307975"/>
            <a:ext cx="2503170" cy="683895"/>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2"/>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921350" y="347663"/>
            <a:ext cx="2409825" cy="614362"/>
          </a:xfrm>
          <a:prstGeom prst="rect">
            <a:avLst/>
          </a:prstGeom>
          <a:noFill/>
          <a:ln w="9525">
            <a:noFill/>
            <a:miter lim="800000"/>
            <a:headEnd/>
            <a:tailEnd/>
          </a:ln>
        </p:spPr>
      </p:pic>
      <p:sp>
        <p:nvSpPr>
          <p:cNvPr id="6" name="矩形 5"/>
          <p:cNvSpPr/>
          <p:nvPr/>
        </p:nvSpPr>
        <p:spPr>
          <a:xfrm>
            <a:off x="549875" y="305435"/>
            <a:ext cx="210185" cy="6991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pic>
        <p:nvPicPr>
          <p:cNvPr id="18439" name="图片 2"/>
          <p:cNvPicPr>
            <a:picLocks noChangeAspect="1"/>
          </p:cNvPicPr>
          <p:nvPr/>
        </p:nvPicPr>
        <p:blipFill>
          <a:blip r:embed="rId2"/>
          <a:srcRect l="586" b="1861"/>
          <a:stretch>
            <a:fillRect/>
          </a:stretch>
        </p:blipFill>
        <p:spPr bwMode="auto">
          <a:xfrm>
            <a:off x="7107520" y="3175"/>
            <a:ext cx="5085080" cy="1264285"/>
          </a:xfrm>
          <a:prstGeom prst="rect">
            <a:avLst/>
          </a:prstGeom>
          <a:noFill/>
          <a:ln w="9525">
            <a:noFill/>
            <a:miter lim="800000"/>
            <a:headEnd/>
            <a:tailEnd/>
          </a:ln>
        </p:spPr>
      </p:pic>
      <p:sp>
        <p:nvSpPr>
          <p:cNvPr id="9" name="灯片编号占位符 8"/>
          <p:cNvSpPr>
            <a:spLocks noGrp="1"/>
          </p:cNvSpPr>
          <p:nvPr/>
        </p:nvSpPr>
        <p:spPr>
          <a:xfrm>
            <a:off x="11626215" y="6474460"/>
            <a:ext cx="505460" cy="365125"/>
          </a:xfrm>
          <a:prstGeom prst="rect">
            <a:avLst/>
          </a:prstGeom>
        </p:spPr>
        <p:txBody>
          <a:bodyPr vert="horz" lIns="91440" tIns="45720" rIns="91440" bIns="45720" rtlCol="0" anchor="ctr"/>
          <a:lstStyle>
            <a:defPPr>
              <a:defRPr lang="zh-CN"/>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iterate type="lt">
                                    <p:tmPct val="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 y="998855"/>
            <a:ext cx="12214860" cy="318706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5" name="矩形 4"/>
          <p:cNvSpPr/>
          <p:nvPr/>
        </p:nvSpPr>
        <p:spPr>
          <a:xfrm>
            <a:off x="418465" y="1390650"/>
            <a:ext cx="11482705" cy="3720465"/>
          </a:xfrm>
          <a:prstGeom prst="rect">
            <a:avLst/>
          </a:prstGeom>
        </p:spPr>
        <p:txBody>
          <a:bodyPr wrap="square">
            <a:spAutoFit/>
          </a:bodyPr>
          <a:lstStyle/>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对于港股，维持谨慎看多的观点。去年12月，市场受美联储加息、税改以及机构年底获利了结影响，港股波动比较大，但我们认为支撑港股向上的核心逻辑未发生改变，中长期继续看好港股市场，</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理由有以下</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4</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点：</a:t>
            </a:r>
            <a:endPar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a:t>
            </a:r>
            <a:r>
              <a:rPr kumimoji="1" 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中国经济增长仍然具有相当的韧性：</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2018年GDP增速有望维持今年预期6.8%的增速，除了消费和房地产投资维持稳健增长以外，企业资本开支的回升趋势预计将会为经济和盈利增长提供坚实支撑，可持续性将进一步显现。</a:t>
            </a:r>
            <a:endPar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en-US" alt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2</a:t>
            </a:r>
            <a:r>
              <a:rPr kumimoji="1" 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企业盈利将维持强劲增长：</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预计2018年海外中资股盈利同比增长有望达到13%左右，主要贡献来自于金融行业的加速增长，而非金融行业盈利增速可能回归至19.7%附近的均衡区间内。从全球经济复苏和企业利润的情况来看，基本面都支持港股形成牛市行情。</a:t>
            </a:r>
            <a:endPar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6" name="文本框 4"/>
          <p:cNvSpPr txBox="1">
            <a:spLocks noChangeArrowheads="1"/>
          </p:cNvSpPr>
          <p:nvPr/>
        </p:nvSpPr>
        <p:spPr bwMode="auto">
          <a:xfrm>
            <a:off x="796890" y="1048385"/>
            <a:ext cx="4782185" cy="398780"/>
          </a:xfrm>
          <a:prstGeom prst="rect">
            <a:avLst/>
          </a:prstGeom>
          <a:noFill/>
          <a:ln w="9525">
            <a:noFill/>
            <a:miter lim="800000"/>
          </a:ln>
        </p:spPr>
        <p:txBody>
          <a:bodyPr wrap="square">
            <a:spAutoFit/>
          </a:bodyPr>
          <a:lstStyle/>
          <a:p>
            <a:pPr algn="just"/>
            <a:r>
              <a:rPr lang="zh-CN" sz="2000" b="1" dirty="0">
                <a:solidFill>
                  <a:srgbClr val="DE8F04"/>
                </a:solidFill>
                <a:latin typeface="微软雅黑" panose="020B0503020204020204" charset="-122"/>
                <a:ea typeface="微软雅黑" panose="020B0503020204020204" charset="-122"/>
                <a:sym typeface="+mn-ea"/>
              </a:rPr>
              <a:t>投资观点</a:t>
            </a:r>
            <a:endParaRPr lang="zh-CN" sz="2000" b="1" dirty="0">
              <a:solidFill>
                <a:srgbClr val="DE8F04"/>
              </a:solidFill>
              <a:latin typeface="微软雅黑" panose="020B0503020204020204" charset="-122"/>
              <a:ea typeface="微软雅黑" panose="020B0503020204020204" charset="-122"/>
              <a:sym typeface="+mn-ea"/>
            </a:endParaRPr>
          </a:p>
        </p:txBody>
      </p:sp>
      <p:sp>
        <p:nvSpPr>
          <p:cNvPr id="4" name="灯片编号占位符 3"/>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11" name="图片 10" descr="QQ截图20180122121921"/>
          <p:cNvPicPr>
            <a:picLocks noChangeAspect="1"/>
          </p:cNvPicPr>
          <p:nvPr/>
        </p:nvPicPr>
        <p:blipFill>
          <a:blip r:embed="rId1"/>
          <a:srcRect r="441" b="1660"/>
          <a:stretch>
            <a:fillRect/>
          </a:stretch>
        </p:blipFill>
        <p:spPr>
          <a:xfrm>
            <a:off x="2702560" y="4255135"/>
            <a:ext cx="6884035" cy="23698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95" y="998855"/>
            <a:ext cx="12214860" cy="321183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5" name="矩形 4"/>
          <p:cNvSpPr/>
          <p:nvPr/>
        </p:nvSpPr>
        <p:spPr>
          <a:xfrm>
            <a:off x="418465" y="1390650"/>
            <a:ext cx="11597640" cy="2901950"/>
          </a:xfrm>
          <a:prstGeom prst="rect">
            <a:avLst/>
          </a:prstGeom>
        </p:spPr>
        <p:txBody>
          <a:bodyPr wrap="square">
            <a:spAutoFit/>
          </a:bodyPr>
          <a:lstStyle/>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en-US" alt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a:t>
            </a:r>
            <a:r>
              <a:rPr kumimoji="1" 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、估值优势明显：</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虽然港股在2017年大涨</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30%</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但与A股和海外市场相比，依然具有相当的比较优势，尤其是金融等板块。纵向历史对比来看，港股整体估值的上轨区间在25-30x，下轨区间在8-10x，过去5年整体在8-12x区间波动，因此港股市场目前已经逼近过去五年估值的较高位置，但是距离整体估值水平来看仍然处于合理偏低的位置。</a:t>
            </a:r>
            <a:endParaRPr kumimoji="1" lang="zh-CN" sz="1800" b="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r>
              <a:rPr kumimoji="1" lang="en-US" alt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4</a:t>
            </a: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、增量</a:t>
            </a:r>
            <a:r>
              <a:rPr kumimoji="1" 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rPr>
              <a:t>资金持续流入：</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rPr>
              <a:t>预计内地南下资金有望进一步以平均每年2000-3000亿元幅度继续流入港股市场。同时考虑到新兴市场和亚太区域市场基金当前中国市场的配置比例依然偏，以及中国相关资产吸引力的提升等相关因素，我们预期海外投资者可能会逐渐加大对中国市场的配置</a:t>
            </a:r>
            <a:r>
              <a:rPr kumimoji="1" lang="en-US"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rPr>
              <a:t>,</a:t>
            </a:r>
            <a:r>
              <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rPr>
              <a:t>进而推动资金回流。</a:t>
            </a:r>
            <a:endPar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endParaRPr>
          </a:p>
          <a:p>
            <a:pPr marL="400050" lvl="2" indent="0" eaLnBrk="0" hangingPunct="0">
              <a:lnSpc>
                <a:spcPct val="120000"/>
              </a:lnSpc>
              <a:spcBef>
                <a:spcPts val="600"/>
              </a:spcBef>
              <a:buClr>
                <a:srgbClr val="CC3300"/>
              </a:buClr>
              <a:buSzPct val="85000"/>
              <a:buFont typeface="Wingdings" panose="05000000000000000000" pitchFamily="2" charset="2"/>
              <a:buNone/>
              <a:defRPr/>
            </a:pPr>
            <a:endParaRPr kumimoji="1" 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6" name="文本框 4"/>
          <p:cNvSpPr txBox="1">
            <a:spLocks noChangeArrowheads="1"/>
          </p:cNvSpPr>
          <p:nvPr/>
        </p:nvSpPr>
        <p:spPr bwMode="auto">
          <a:xfrm>
            <a:off x="796890" y="1048385"/>
            <a:ext cx="4782185" cy="398780"/>
          </a:xfrm>
          <a:prstGeom prst="rect">
            <a:avLst/>
          </a:prstGeom>
          <a:noFill/>
          <a:ln w="9525">
            <a:noFill/>
            <a:miter lim="800000"/>
          </a:ln>
        </p:spPr>
        <p:txBody>
          <a:bodyPr wrap="square">
            <a:spAutoFit/>
          </a:bodyPr>
          <a:lstStyle/>
          <a:p>
            <a:pPr algn="just"/>
            <a:r>
              <a:rPr lang="zh-CN" sz="2000" b="1" dirty="0">
                <a:solidFill>
                  <a:srgbClr val="DE8F04"/>
                </a:solidFill>
                <a:latin typeface="微软雅黑" panose="020B0503020204020204" charset="-122"/>
                <a:ea typeface="微软雅黑" panose="020B0503020204020204" charset="-122"/>
                <a:sym typeface="+mn-ea"/>
              </a:rPr>
              <a:t>投资观点</a:t>
            </a:r>
            <a:endParaRPr lang="zh-CN" sz="2000" b="1" dirty="0">
              <a:solidFill>
                <a:srgbClr val="DE8F04"/>
              </a:solidFill>
              <a:latin typeface="微软雅黑" panose="020B0503020204020204" charset="-122"/>
              <a:ea typeface="微软雅黑" panose="020B0503020204020204" charset="-122"/>
              <a:sym typeface="+mn-ea"/>
            </a:endParaRPr>
          </a:p>
        </p:txBody>
      </p:sp>
      <p:sp>
        <p:nvSpPr>
          <p:cNvPr id="4" name="灯片编号占位符 3"/>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7" name="图片 6"/>
          <p:cNvPicPr>
            <a:picLocks noChangeAspect="1"/>
          </p:cNvPicPr>
          <p:nvPr/>
        </p:nvPicPr>
        <p:blipFill>
          <a:blip r:embed="rId1"/>
          <a:stretch>
            <a:fillRect/>
          </a:stretch>
        </p:blipFill>
        <p:spPr>
          <a:xfrm>
            <a:off x="1626870" y="4214495"/>
            <a:ext cx="8722360" cy="25996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 y="1158240"/>
            <a:ext cx="12230735" cy="2205990"/>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4"/>
          <p:cNvSpPr txBox="1">
            <a:spLocks noChangeArrowheads="1"/>
          </p:cNvSpPr>
          <p:nvPr/>
        </p:nvSpPr>
        <p:spPr bwMode="auto">
          <a:xfrm>
            <a:off x="972820" y="1090930"/>
            <a:ext cx="10789285" cy="2399665"/>
          </a:xfrm>
          <a:prstGeom prst="rect">
            <a:avLst/>
          </a:prstGeom>
          <a:noFill/>
          <a:ln w="9525">
            <a:noFill/>
            <a:miter lim="800000"/>
          </a:ln>
        </p:spPr>
        <p:txBody>
          <a:bodyPr wrap="square">
            <a:spAutoFit/>
          </a:bodyPr>
          <a:lstStyle/>
          <a:p>
            <a:pPr marL="0" lvl="2" algn="just">
              <a:lnSpc>
                <a:spcPct val="150000"/>
              </a:lnSpc>
            </a:pPr>
            <a:r>
              <a:rPr lang="zh-CN" altLang="en-US" sz="2000" b="1" dirty="0">
                <a:solidFill>
                  <a:srgbClr val="DE8F04"/>
                </a:solidFill>
                <a:latin typeface="微软雅黑" panose="020B0503020204020204" charset="-122"/>
                <a:ea typeface="微软雅黑" panose="020B0503020204020204" charset="-122"/>
                <a:sym typeface="+mn-lt"/>
              </a:rPr>
              <a:t>港股配置建议及策略</a:t>
            </a:r>
            <a:endParaRPr lang="zh-CN" altLang="en-US" sz="2000" b="1" dirty="0">
              <a:solidFill>
                <a:srgbClr val="DE8F04"/>
              </a:solidFill>
              <a:latin typeface="微软雅黑" panose="020B0503020204020204" charset="-122"/>
              <a:ea typeface="微软雅黑" panose="020B0503020204020204" charset="-122"/>
              <a:sym typeface="+mn-lt"/>
            </a:endParaRPr>
          </a:p>
          <a:p>
            <a:pPr marL="0" lvl="2" algn="just">
              <a:lnSpc>
                <a:spcPct val="150000"/>
              </a:lnSpc>
            </a:pPr>
            <a:r>
              <a:rPr lang="zh-CN" altLang="en-US" sz="2000" b="1" dirty="0">
                <a:solidFill>
                  <a:srgbClr val="E6AD00"/>
                </a:solidFill>
                <a:latin typeface="楷体" panose="02010609060101010101" pitchFamily="49" charset="-122"/>
                <a:ea typeface="楷体" panose="02010609060101010101" pitchFamily="49" charset="-122"/>
                <a:sym typeface="+mn-ea"/>
              </a:rPr>
              <a:t>港股本轮牛市的三大动力：地产、金融、科技的大旗未倒，市场继续在旗帜下轮番寻找“低估”“补涨”逻辑，进入自我强化的阶段，现阶段应立足估值扩张“不明显”，业绩“安全性和确定性”高的品种，继续参与。需要注意的是，由于近期股指涨幅较大，市场有回落调整的风险。具体配置思路如下：</a:t>
            </a:r>
            <a:endParaRPr lang="zh-CN" altLang="en-US" sz="2000" b="1" dirty="0">
              <a:solidFill>
                <a:srgbClr val="E6AD00"/>
              </a:solidFill>
              <a:latin typeface="楷体" panose="02010609060101010101" pitchFamily="49" charset="-122"/>
              <a:ea typeface="楷体" panose="02010609060101010101" pitchFamily="49" charset="-122"/>
              <a:sym typeface="+mn-lt"/>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
        <p:nvSpPr>
          <p:cNvPr id="19" name="任意多边形 18"/>
          <p:cNvSpPr/>
          <p:nvPr>
            <p:custDataLst>
              <p:tags r:id="rId1"/>
            </p:custDataLst>
          </p:nvPr>
        </p:nvSpPr>
        <p:spPr>
          <a:xfrm>
            <a:off x="5018803" y="4332744"/>
            <a:ext cx="1509042" cy="2467471"/>
          </a:xfrm>
          <a:custGeom>
            <a:avLst/>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0" name="椭圆 19"/>
          <p:cNvSpPr/>
          <p:nvPr>
            <p:custDataLst>
              <p:tags r:id="rId2"/>
            </p:custDataLst>
          </p:nvPr>
        </p:nvSpPr>
        <p:spPr>
          <a:xfrm>
            <a:off x="5138446" y="3056555"/>
            <a:ext cx="1474307" cy="14755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1" name="椭圆 20"/>
          <p:cNvSpPr/>
          <p:nvPr>
            <p:custDataLst>
              <p:tags r:id="rId3"/>
            </p:custDataLst>
          </p:nvPr>
        </p:nvSpPr>
        <p:spPr>
          <a:xfrm>
            <a:off x="6374755" y="4092173"/>
            <a:ext cx="1202859" cy="1202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2" name="椭圆 21"/>
          <p:cNvSpPr/>
          <p:nvPr>
            <p:custDataLst>
              <p:tags r:id="rId4"/>
            </p:custDataLst>
          </p:nvPr>
        </p:nvSpPr>
        <p:spPr>
          <a:xfrm>
            <a:off x="6150907" y="5260297"/>
            <a:ext cx="746801" cy="7453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3" name="椭圆 22"/>
          <p:cNvSpPr/>
          <p:nvPr>
            <p:custDataLst>
              <p:tags r:id="rId5"/>
            </p:custDataLst>
          </p:nvPr>
        </p:nvSpPr>
        <p:spPr>
          <a:xfrm>
            <a:off x="6664212" y="3213506"/>
            <a:ext cx="822062" cy="82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4" name="椭圆 23"/>
          <p:cNvSpPr/>
          <p:nvPr>
            <p:custDataLst>
              <p:tags r:id="rId6"/>
            </p:custDataLst>
          </p:nvPr>
        </p:nvSpPr>
        <p:spPr>
          <a:xfrm>
            <a:off x="4243055" y="4332744"/>
            <a:ext cx="1093509" cy="10947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5" name="椭圆 24"/>
          <p:cNvSpPr/>
          <p:nvPr>
            <p:custDataLst>
              <p:tags r:id="rId7"/>
            </p:custDataLst>
          </p:nvPr>
        </p:nvSpPr>
        <p:spPr>
          <a:xfrm>
            <a:off x="4268784" y="3437353"/>
            <a:ext cx="842646" cy="8413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solidFill>
                <a:schemeClr val="bg1"/>
              </a:solidFill>
            </a:endParaRPr>
          </a:p>
        </p:txBody>
      </p:sp>
      <p:sp>
        <p:nvSpPr>
          <p:cNvPr id="26" name="椭圆 25"/>
          <p:cNvSpPr/>
          <p:nvPr>
            <p:custDataLst>
              <p:tags r:id="rId8"/>
            </p:custDataLst>
          </p:nvPr>
        </p:nvSpPr>
        <p:spPr>
          <a:xfrm>
            <a:off x="4834836" y="3077139"/>
            <a:ext cx="394950" cy="3949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0000"/>
          </a:bodyPr>
          <a:lstStyle/>
          <a:p>
            <a:pPr algn="ctr" eaLnBrk="1" hangingPunct="1">
              <a:spcBef>
                <a:spcPts val="0"/>
              </a:spcBef>
              <a:spcAft>
                <a:spcPts val="0"/>
              </a:spcAft>
              <a:defRPr/>
            </a:pPr>
            <a:endParaRPr lang="zh-CN" altLang="en-US" sz="1800">
              <a:solidFill>
                <a:schemeClr val="bg1"/>
              </a:solidFill>
            </a:endParaRPr>
          </a:p>
        </p:txBody>
      </p:sp>
      <p:sp>
        <p:nvSpPr>
          <p:cNvPr id="27" name="椭圆 26"/>
          <p:cNvSpPr/>
          <p:nvPr>
            <p:custDataLst>
              <p:tags r:id="rId9"/>
            </p:custDataLst>
          </p:nvPr>
        </p:nvSpPr>
        <p:spPr>
          <a:xfrm>
            <a:off x="4056515" y="4175793"/>
            <a:ext cx="315187" cy="315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5000" lnSpcReduction="20000"/>
          </a:bodyPr>
          <a:lstStyle/>
          <a:p>
            <a:pPr algn="ctr" eaLnBrk="1" hangingPunct="1">
              <a:spcBef>
                <a:spcPts val="0"/>
              </a:spcBef>
              <a:spcAft>
                <a:spcPts val="0"/>
              </a:spcAft>
              <a:defRPr/>
            </a:pPr>
            <a:endParaRPr lang="zh-CN" altLang="en-US" sz="1800">
              <a:solidFill>
                <a:schemeClr val="bg1"/>
              </a:solidFill>
            </a:endParaRPr>
          </a:p>
        </p:txBody>
      </p:sp>
      <p:sp>
        <p:nvSpPr>
          <p:cNvPr id="28" name="椭圆 27"/>
          <p:cNvSpPr/>
          <p:nvPr>
            <p:custDataLst>
              <p:tags r:id="rId10"/>
            </p:custDataLst>
          </p:nvPr>
        </p:nvSpPr>
        <p:spPr>
          <a:xfrm>
            <a:off x="6486678" y="3118306"/>
            <a:ext cx="245718" cy="2457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5000" lnSpcReduction="20000"/>
          </a:bodyPr>
          <a:lstStyle/>
          <a:p>
            <a:pPr algn="ctr" eaLnBrk="1" hangingPunct="1">
              <a:spcBef>
                <a:spcPts val="0"/>
              </a:spcBef>
              <a:spcAft>
                <a:spcPts val="0"/>
              </a:spcAft>
              <a:defRPr/>
            </a:pPr>
            <a:endParaRPr lang="zh-CN" altLang="en-US" sz="1800">
              <a:solidFill>
                <a:schemeClr val="bg1"/>
              </a:solidFill>
            </a:endParaRPr>
          </a:p>
        </p:txBody>
      </p:sp>
      <p:sp>
        <p:nvSpPr>
          <p:cNvPr id="29" name="椭圆 28"/>
          <p:cNvSpPr/>
          <p:nvPr>
            <p:custDataLst>
              <p:tags r:id="rId11"/>
            </p:custDataLst>
          </p:nvPr>
        </p:nvSpPr>
        <p:spPr>
          <a:xfrm>
            <a:off x="6976828" y="5367075"/>
            <a:ext cx="245717" cy="2457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5000" lnSpcReduction="20000"/>
          </a:bodyPr>
          <a:lstStyle/>
          <a:p>
            <a:pPr algn="ctr" eaLnBrk="1" hangingPunct="1">
              <a:spcBef>
                <a:spcPts val="0"/>
              </a:spcBef>
              <a:spcAft>
                <a:spcPts val="0"/>
              </a:spcAft>
              <a:defRPr/>
            </a:pPr>
            <a:endParaRPr lang="zh-CN" altLang="en-US" sz="1800">
              <a:solidFill>
                <a:schemeClr val="bg1"/>
              </a:solidFill>
            </a:endParaRPr>
          </a:p>
        </p:txBody>
      </p:sp>
      <p:sp>
        <p:nvSpPr>
          <p:cNvPr id="36" name="文本框 22"/>
          <p:cNvSpPr txBox="1">
            <a:spLocks noChangeArrowheads="1"/>
          </p:cNvSpPr>
          <p:nvPr>
            <p:custDataLst>
              <p:tags r:id="rId12"/>
            </p:custDataLst>
          </p:nvPr>
        </p:nvSpPr>
        <p:spPr bwMode="auto">
          <a:xfrm>
            <a:off x="5388319" y="3629815"/>
            <a:ext cx="935586" cy="30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b="1" smtClean="0">
                <a:solidFill>
                  <a:schemeClr val="bg1"/>
                </a:solidFill>
                <a:latin typeface="楷体" panose="02010609060101010101" pitchFamily="49" charset="-122"/>
                <a:ea typeface="楷体" panose="02010609060101010101" pitchFamily="49" charset="-122"/>
              </a:rPr>
              <a:t>金融</a:t>
            </a:r>
            <a:endParaRPr lang="zh-CN" altLang="en-US" b="1" smtClean="0">
              <a:solidFill>
                <a:schemeClr val="bg1"/>
              </a:solidFill>
              <a:latin typeface="楷体" panose="02010609060101010101" pitchFamily="49" charset="-122"/>
              <a:ea typeface="楷体" panose="02010609060101010101" pitchFamily="49" charset="-122"/>
            </a:endParaRPr>
          </a:p>
        </p:txBody>
      </p:sp>
      <p:sp>
        <p:nvSpPr>
          <p:cNvPr id="37" name="文本框 23"/>
          <p:cNvSpPr txBox="1">
            <a:spLocks noChangeArrowheads="1"/>
          </p:cNvSpPr>
          <p:nvPr>
            <p:custDataLst>
              <p:tags r:id="rId13"/>
            </p:custDataLst>
          </p:nvPr>
        </p:nvSpPr>
        <p:spPr bwMode="auto">
          <a:xfrm>
            <a:off x="4411139" y="4717535"/>
            <a:ext cx="728939" cy="30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400" b="1" smtClean="0">
                <a:solidFill>
                  <a:schemeClr val="bg1"/>
                </a:solidFill>
                <a:latin typeface="楷体" panose="02010609060101010101" pitchFamily="49" charset="-122"/>
                <a:ea typeface="楷体" panose="02010609060101010101" pitchFamily="49" charset="-122"/>
              </a:rPr>
              <a:t>地产</a:t>
            </a:r>
            <a:endParaRPr lang="zh-CN" altLang="en-US" sz="2400" b="1" smtClean="0">
              <a:solidFill>
                <a:schemeClr val="bg1"/>
              </a:solidFill>
              <a:latin typeface="楷体" panose="02010609060101010101" pitchFamily="49" charset="-122"/>
              <a:ea typeface="楷体" panose="02010609060101010101" pitchFamily="49" charset="-122"/>
            </a:endParaRPr>
          </a:p>
        </p:txBody>
      </p:sp>
      <p:sp>
        <p:nvSpPr>
          <p:cNvPr id="38" name="文本框 24"/>
          <p:cNvSpPr txBox="1">
            <a:spLocks noChangeArrowheads="1"/>
          </p:cNvSpPr>
          <p:nvPr>
            <p:custDataLst>
              <p:tags r:id="rId14"/>
            </p:custDataLst>
          </p:nvPr>
        </p:nvSpPr>
        <p:spPr bwMode="auto">
          <a:xfrm>
            <a:off x="6633633" y="4532149"/>
            <a:ext cx="730075" cy="31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400" b="1" smtClean="0">
                <a:solidFill>
                  <a:schemeClr val="bg1"/>
                </a:solidFill>
                <a:latin typeface="楷体" panose="02010609060101010101" pitchFamily="49" charset="-122"/>
                <a:ea typeface="楷体" panose="02010609060101010101" pitchFamily="49" charset="-122"/>
              </a:rPr>
              <a:t>科技</a:t>
            </a:r>
            <a:endParaRPr lang="zh-CN" altLang="en-US" sz="2400" b="1" smtClean="0">
              <a:solidFill>
                <a:schemeClr val="bg1"/>
              </a:solidFill>
              <a:latin typeface="楷体" panose="02010609060101010101" pitchFamily="49" charset="-122"/>
              <a:ea typeface="楷体" panose="02010609060101010101" pitchFamily="49" charset="-122"/>
            </a:endParaRPr>
          </a:p>
        </p:txBody>
      </p:sp>
      <p:sp>
        <p:nvSpPr>
          <p:cNvPr id="5" name="文本框 4"/>
          <p:cNvSpPr txBox="1"/>
          <p:nvPr>
            <p:custDataLst>
              <p:tags r:id="rId15"/>
            </p:custDataLst>
          </p:nvPr>
        </p:nvSpPr>
        <p:spPr>
          <a:xfrm>
            <a:off x="6179405" y="5380381"/>
            <a:ext cx="659110" cy="525542"/>
          </a:xfrm>
          <a:prstGeom prst="rect">
            <a:avLst/>
          </a:prstGeom>
          <a:noFill/>
        </p:spPr>
        <p:txBody>
          <a:bodyPr wrap="square" lIns="90000" tIns="46800" rIns="90000" bIns="46800" rtlCol="0" anchor="ctr"/>
          <a:lstStyle/>
          <a:p>
            <a:pPr algn="ctr"/>
            <a:r>
              <a:rPr lang="zh-CN" altLang="en-US" sz="2400" b="1" smtClean="0">
                <a:solidFill>
                  <a:schemeClr val="bg1"/>
                </a:solidFill>
                <a:latin typeface="楷体" panose="02010609060101010101" pitchFamily="49" charset="-122"/>
                <a:ea typeface="楷体" panose="02010609060101010101" pitchFamily="49" charset="-122"/>
              </a:rPr>
              <a:t>消费</a:t>
            </a:r>
            <a:endParaRPr lang="zh-CN" altLang="en-US" sz="2400" b="1" smtClean="0">
              <a:solidFill>
                <a:schemeClr val="bg1"/>
              </a:solidFill>
              <a:latin typeface="楷体" panose="02010609060101010101" pitchFamily="49" charset="-122"/>
              <a:ea typeface="楷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3810" y="4922520"/>
            <a:ext cx="12122150" cy="1937385"/>
          </a:xfrm>
          <a:custGeom>
            <a:avLst/>
            <a:gdLst>
              <a:gd name="connsiteX0" fmla="*/ 0 w 13160637"/>
              <a:gd name="connsiteY0" fmla="*/ 0 h 2430683"/>
              <a:gd name="connsiteX1" fmla="*/ 968637 w 13160637"/>
              <a:gd name="connsiteY1" fmla="*/ 0 h 2430683"/>
              <a:gd name="connsiteX2" fmla="*/ 4246052 w 13160637"/>
              <a:gd name="connsiteY2" fmla="*/ 0 h 2430683"/>
              <a:gd name="connsiteX3" fmla="*/ 8856564 w 13160637"/>
              <a:gd name="connsiteY3" fmla="*/ 0 h 2430683"/>
              <a:gd name="connsiteX4" fmla="*/ 9614926 w 13160637"/>
              <a:gd name="connsiteY4" fmla="*/ 1399232 h 2430683"/>
              <a:gd name="connsiteX5" fmla="*/ 10373288 w 13160637"/>
              <a:gd name="connsiteY5" fmla="*/ 0 h 2430683"/>
              <a:gd name="connsiteX6" fmla="*/ 13160637 w 13160637"/>
              <a:gd name="connsiteY6" fmla="*/ 0 h 2430683"/>
              <a:gd name="connsiteX7" fmla="*/ 13160637 w 13160637"/>
              <a:gd name="connsiteY7" fmla="*/ 2430683 h 2430683"/>
              <a:gd name="connsiteX8" fmla="*/ 968637 w 13160637"/>
              <a:gd name="connsiteY8" fmla="*/ 2430683 h 2430683"/>
              <a:gd name="connsiteX9" fmla="*/ 968637 w 13160637"/>
              <a:gd name="connsiteY9" fmla="*/ 2417381 h 2430683"/>
              <a:gd name="connsiteX10" fmla="*/ 0 w 13160637"/>
              <a:gd name="connsiteY10" fmla="*/ 2417381 h 243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0637" h="2430683">
                <a:moveTo>
                  <a:pt x="0" y="0"/>
                </a:moveTo>
                <a:lnTo>
                  <a:pt x="968637" y="0"/>
                </a:lnTo>
                <a:lnTo>
                  <a:pt x="4246052" y="0"/>
                </a:lnTo>
                <a:lnTo>
                  <a:pt x="8856564" y="0"/>
                </a:lnTo>
                <a:lnTo>
                  <a:pt x="9614926" y="1399232"/>
                </a:lnTo>
                <a:lnTo>
                  <a:pt x="10373288" y="0"/>
                </a:lnTo>
                <a:lnTo>
                  <a:pt x="13160637" y="0"/>
                </a:lnTo>
                <a:lnTo>
                  <a:pt x="13160637" y="2430683"/>
                </a:lnTo>
                <a:lnTo>
                  <a:pt x="968637" y="2430683"/>
                </a:lnTo>
                <a:lnTo>
                  <a:pt x="968637" y="2417381"/>
                </a:lnTo>
                <a:lnTo>
                  <a:pt x="0" y="2417381"/>
                </a:lnTo>
                <a:close/>
              </a:path>
            </a:pathLst>
          </a:custGeom>
          <a:solidFill>
            <a:schemeClr val="accent4">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5" name="等腰三角形 4"/>
          <p:cNvSpPr/>
          <p:nvPr/>
        </p:nvSpPr>
        <p:spPr>
          <a:xfrm flipV="1">
            <a:off x="7019925" y="0"/>
            <a:ext cx="5106035" cy="4922520"/>
          </a:xfrm>
          <a:prstGeom prst="triangle">
            <a:avLst>
              <a:gd name="adj" fmla="val 49629"/>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3" name="矩形 2"/>
          <p:cNvSpPr/>
          <p:nvPr/>
        </p:nvSpPr>
        <p:spPr>
          <a:xfrm>
            <a:off x="624805" y="54292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 name="文本框 15"/>
          <p:cNvSpPr txBox="1">
            <a:spLocks noChangeArrowheads="1"/>
          </p:cNvSpPr>
          <p:nvPr/>
        </p:nvSpPr>
        <p:spPr bwMode="auto">
          <a:xfrm>
            <a:off x="723230" y="477520"/>
            <a:ext cx="2394585" cy="521970"/>
          </a:xfrm>
          <a:prstGeom prst="rect">
            <a:avLst/>
          </a:prstGeom>
          <a:noFill/>
          <a:ln w="9525">
            <a:noFill/>
            <a:miter lim="800000"/>
          </a:ln>
        </p:spPr>
        <p:txBody>
          <a:bodyPr wrap="square">
            <a:spAutoFit/>
          </a:bodyPr>
          <a:lstStyle/>
          <a:p>
            <a:r>
              <a:rPr lang="zh-CN" altLang="en-US" sz="2800" b="1" dirty="0">
                <a:solidFill>
                  <a:srgbClr val="EC9704"/>
                </a:solidFill>
                <a:latin typeface="隶书" panose="02010509060101010101" pitchFamily="49" charset="-122"/>
              </a:rPr>
              <a:t>权益类资产</a:t>
            </a:r>
            <a:endParaRPr lang="zh-CN" altLang="en-US" sz="2800" b="1" dirty="0">
              <a:solidFill>
                <a:srgbClr val="EC9704"/>
              </a:solidFill>
              <a:latin typeface="隶书" panose="02010509060101010101" pitchFamily="49" charset="-122"/>
            </a:endParaRPr>
          </a:p>
        </p:txBody>
      </p:sp>
      <p:sp>
        <p:nvSpPr>
          <p:cNvPr id="33810" name="矩形 26"/>
          <p:cNvSpPr>
            <a:spLocks noChangeArrowheads="1"/>
          </p:cNvSpPr>
          <p:nvPr/>
        </p:nvSpPr>
        <p:spPr bwMode="auto">
          <a:xfrm>
            <a:off x="7275160" y="6136958"/>
            <a:ext cx="4856480" cy="337185"/>
          </a:xfrm>
          <a:prstGeom prst="rect">
            <a:avLst/>
          </a:prstGeom>
          <a:noFill/>
          <a:ln w="9525">
            <a:noFill/>
            <a:miter lim="800000"/>
          </a:ln>
        </p:spPr>
        <p:txBody>
          <a:bodyPr wrap="none">
            <a:spAutoFit/>
          </a:bodyPr>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
        <p:nvSpPr>
          <p:cNvPr id="24" name="矩形 23"/>
          <p:cNvSpPr/>
          <p:nvPr>
            <p:custDataLst>
              <p:tags r:id="rId2"/>
            </p:custDataLst>
          </p:nvPr>
        </p:nvSpPr>
        <p:spPr>
          <a:xfrm>
            <a:off x="1915795" y="2273300"/>
            <a:ext cx="4795520" cy="1150620"/>
          </a:xfrm>
          <a:prstGeom prst="rect">
            <a:avLst/>
          </a:prstGeom>
        </p:spPr>
        <p:txBody>
          <a:bodyPr wrap="square" anchor="ctr" anchorCtr="0">
            <a:scene3d>
              <a:camera prst="orthographicFront"/>
              <a:lightRig rig="threePt" dir="t"/>
            </a:scene3d>
          </a:bodyPr>
          <a:p>
            <a:r>
              <a:rPr lang="en-US" altLang="zh-CN" sz="2400" b="1" kern="100" dirty="0" smtClean="0">
                <a:solidFill>
                  <a:srgbClr val="FFC000"/>
                </a:solidFill>
                <a:effectLst/>
                <a:latin typeface="楷体" panose="02010609060101010101" pitchFamily="49" charset="-122"/>
                <a:ea typeface="楷体" panose="02010609060101010101" pitchFamily="49" charset="-122"/>
                <a:sym typeface="+mn-ea"/>
              </a:rPr>
              <a:t>A</a:t>
            </a:r>
            <a:r>
              <a:rPr lang="zh-CN" altLang="en-US" sz="2400" b="1" kern="100" dirty="0" smtClean="0">
                <a:solidFill>
                  <a:srgbClr val="FFC000"/>
                </a:solidFill>
                <a:effectLst/>
                <a:latin typeface="楷体" panose="02010609060101010101" pitchFamily="49" charset="-122"/>
                <a:ea typeface="楷体" panose="02010609060101010101" pitchFamily="49" charset="-122"/>
                <a:sym typeface="+mn-ea"/>
              </a:rPr>
              <a:t>股</a:t>
            </a:r>
            <a:r>
              <a:rPr lang="en-US" altLang="zh-CN" sz="2400" b="1" kern="100" dirty="0" smtClean="0">
                <a:solidFill>
                  <a:srgbClr val="FFC000"/>
                </a:solidFill>
                <a:effectLst/>
                <a:latin typeface="楷体" panose="02010609060101010101" pitchFamily="49" charset="-122"/>
                <a:ea typeface="楷体" panose="02010609060101010101" pitchFamily="49" charset="-122"/>
                <a:sym typeface="+mn-ea"/>
              </a:rPr>
              <a:t>——</a:t>
            </a:r>
            <a:r>
              <a:rPr lang="zh-CN" altLang="en-US" sz="2400" b="1" kern="100" dirty="0" smtClean="0">
                <a:solidFill>
                  <a:srgbClr val="FFC000"/>
                </a:solidFill>
                <a:effectLst/>
                <a:latin typeface="楷体" panose="02010609060101010101" pitchFamily="49" charset="-122"/>
                <a:ea typeface="楷体" panose="02010609060101010101" pitchFamily="49" charset="-122"/>
                <a:sym typeface="+mn-ea"/>
              </a:rPr>
              <a:t>谨慎看多          </a:t>
            </a:r>
            <a:endParaRPr lang="zh-CN" altLang="en-US" sz="2400" b="1" kern="100" dirty="0" smtClean="0">
              <a:solidFill>
                <a:srgbClr val="FFC000"/>
              </a:solidFill>
              <a:effectLst/>
              <a:latin typeface="楷体" panose="02010609060101010101" pitchFamily="49" charset="-122"/>
              <a:ea typeface="楷体" panose="02010609060101010101" pitchFamily="49" charset="-122"/>
              <a:sym typeface="+mn-ea"/>
            </a:endParaRPr>
          </a:p>
          <a:p>
            <a:r>
              <a:rPr lang="zh-CN" altLang="en-US" sz="20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rPr>
              <a:t>★★★</a:t>
            </a:r>
            <a:endParaRPr lang="zh-CN" altLang="en-US" sz="20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endParaRPr>
          </a:p>
          <a:p>
            <a:r>
              <a:rPr lang="en-US" altLang="zh-CN" sz="2000" kern="100" dirty="0" smtClean="0">
                <a:solidFill>
                  <a:srgbClr val="FFC000"/>
                </a:solidFill>
                <a:effectLst/>
                <a:latin typeface="楷体" panose="02010609060101010101" pitchFamily="49" charset="-122"/>
                <a:ea typeface="楷体" panose="02010609060101010101" pitchFamily="49" charset="-122"/>
                <a:sym typeface="+mn-ea"/>
              </a:rPr>
              <a:t>流动性边际改善助力A股上行</a:t>
            </a:r>
            <a:endParaRPr lang="en-US" altLang="zh-CN" sz="2000" kern="100" dirty="0" smtClean="0">
              <a:solidFill>
                <a:srgbClr val="FFC000"/>
              </a:solidFill>
              <a:effectLst/>
              <a:latin typeface="楷体" panose="02010609060101010101" pitchFamily="49" charset="-122"/>
              <a:ea typeface="楷体" panose="02010609060101010101" pitchFamily="49" charset="-122"/>
              <a:sym typeface="+mn-ea"/>
            </a:endParaRPr>
          </a:p>
          <a:p>
            <a:endParaRPr lang="en-US" altLang="zh-CN" sz="2400" b="1" kern="100" dirty="0" smtClean="0">
              <a:solidFill>
                <a:srgbClr val="FFC000"/>
              </a:solidFill>
              <a:effectLst/>
              <a:latin typeface="楷体" panose="02010609060101010101" pitchFamily="49" charset="-122"/>
              <a:ea typeface="楷体" panose="02010609060101010101" pitchFamily="49" charset="-122"/>
              <a:sym typeface="+mn-ea"/>
            </a:endParaRPr>
          </a:p>
        </p:txBody>
      </p:sp>
      <p:sp>
        <p:nvSpPr>
          <p:cNvPr id="25" name="KSO_Shape"/>
          <p:cNvSpPr/>
          <p:nvPr>
            <p:custDataLst>
              <p:tags r:id="rId3"/>
            </p:custDataLst>
          </p:nvPr>
        </p:nvSpPr>
        <p:spPr bwMode="auto">
          <a:xfrm>
            <a:off x="984885" y="2273300"/>
            <a:ext cx="727710" cy="857885"/>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p>
            <a:pPr algn="ctr">
              <a:defRPr/>
            </a:pPr>
            <a:endParaRPr lang="zh-CN" altLang="en-US">
              <a:solidFill>
                <a:srgbClr val="FFFFFF"/>
              </a:solidFill>
              <a:sym typeface="Arial" panose="020B0604020202020204" pitchFamily="34" charset="0"/>
            </a:endParaRPr>
          </a:p>
        </p:txBody>
      </p:sp>
      <p:sp>
        <p:nvSpPr>
          <p:cNvPr id="27" name="KSO_Shape"/>
          <p:cNvSpPr/>
          <p:nvPr>
            <p:custDataLst>
              <p:tags r:id="rId4"/>
            </p:custDataLst>
          </p:nvPr>
        </p:nvSpPr>
        <p:spPr bwMode="auto">
          <a:xfrm>
            <a:off x="2619375" y="3719830"/>
            <a:ext cx="727710" cy="857885"/>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p>
            <a:pPr algn="ctr">
              <a:defRPr/>
            </a:pPr>
            <a:endParaRPr lang="zh-CN" altLang="en-US">
              <a:solidFill>
                <a:srgbClr val="FFFFFF"/>
              </a:solidFill>
              <a:sym typeface="Arial" panose="020B0604020202020204" pitchFamily="34" charset="0"/>
            </a:endParaRPr>
          </a:p>
        </p:txBody>
      </p:sp>
      <p:sp>
        <p:nvSpPr>
          <p:cNvPr id="28" name="文本框 27"/>
          <p:cNvSpPr txBox="1"/>
          <p:nvPr/>
        </p:nvSpPr>
        <p:spPr>
          <a:xfrm>
            <a:off x="3622675" y="3489960"/>
            <a:ext cx="4530090" cy="1076325"/>
          </a:xfrm>
          <a:prstGeom prst="rect">
            <a:avLst/>
          </a:prstGeom>
          <a:noFill/>
        </p:spPr>
        <p:txBody>
          <a:bodyPr wrap="square" rtlCol="0" anchor="t">
            <a:spAutoFit/>
          </a:bodyPr>
          <a:p>
            <a:r>
              <a:rPr lang="zh-CN" altLang="en-US" sz="2400" b="1" kern="100" dirty="0" smtClean="0">
                <a:solidFill>
                  <a:srgbClr val="FFC000"/>
                </a:solidFill>
                <a:effectLst/>
                <a:latin typeface="楷体" panose="02010609060101010101" pitchFamily="49" charset="-122"/>
                <a:ea typeface="楷体" panose="02010609060101010101" pitchFamily="49" charset="-122"/>
                <a:sym typeface="+mn-ea"/>
              </a:rPr>
              <a:t>港股</a:t>
            </a:r>
            <a:r>
              <a:rPr lang="en-US" altLang="zh-CN" sz="2400" b="1" kern="100" dirty="0" smtClean="0">
                <a:solidFill>
                  <a:srgbClr val="FFC000"/>
                </a:solidFill>
                <a:effectLst/>
                <a:latin typeface="楷体" panose="02010609060101010101" pitchFamily="49" charset="-122"/>
                <a:ea typeface="楷体" panose="02010609060101010101" pitchFamily="49" charset="-122"/>
                <a:sym typeface="+mn-ea"/>
              </a:rPr>
              <a:t>——</a:t>
            </a:r>
            <a:r>
              <a:rPr lang="zh-CN" altLang="en-US" sz="2400" b="1" kern="100" dirty="0" smtClean="0">
                <a:solidFill>
                  <a:srgbClr val="FFC000"/>
                </a:solidFill>
                <a:effectLst/>
                <a:latin typeface="楷体" panose="02010609060101010101" pitchFamily="49" charset="-122"/>
                <a:ea typeface="楷体" panose="02010609060101010101" pitchFamily="49" charset="-122"/>
                <a:sym typeface="+mn-ea"/>
              </a:rPr>
              <a:t>谨慎看多</a:t>
            </a:r>
            <a:endParaRPr lang="zh-CN" altLang="en-US" sz="2400" b="1" kern="100" dirty="0" smtClean="0">
              <a:solidFill>
                <a:srgbClr val="FFC000"/>
              </a:solidFill>
              <a:effectLst/>
              <a:latin typeface="楷体" panose="02010609060101010101" pitchFamily="49" charset="-122"/>
              <a:ea typeface="楷体" panose="02010609060101010101" pitchFamily="49" charset="-122"/>
              <a:sym typeface="+mn-ea"/>
            </a:endParaRPr>
          </a:p>
          <a:p>
            <a:r>
              <a:rPr lang="zh-CN" altLang="en-US" sz="20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rPr>
              <a:t>★★★</a:t>
            </a:r>
            <a:endParaRPr lang="zh-CN" altLang="en-US" sz="2000" dirty="0">
              <a:ln w="12700" cmpd="sng">
                <a:solidFill>
                  <a:schemeClr val="accent4"/>
                </a:solidFill>
                <a:prstDash val="solid"/>
              </a:ln>
              <a:solidFill>
                <a:srgbClr val="FFC000"/>
              </a:solidFill>
              <a:effectLst/>
              <a:latin typeface="楷体" panose="02010609060101010101" pitchFamily="49" charset="-122"/>
              <a:ea typeface="楷体" panose="02010609060101010101" pitchFamily="49" charset="-122"/>
              <a:sym typeface="+mn-ea"/>
            </a:endParaRPr>
          </a:p>
          <a:p>
            <a:r>
              <a:rPr lang="zh-CN" altLang="en-US" sz="2000" kern="100" dirty="0" smtClean="0">
                <a:solidFill>
                  <a:srgbClr val="FFC000"/>
                </a:solidFill>
                <a:effectLst/>
                <a:latin typeface="楷体" panose="02010609060101010101" pitchFamily="49" charset="-122"/>
                <a:ea typeface="楷体" panose="02010609060101010101" pitchFamily="49" charset="-122"/>
                <a:sym typeface="+mn-ea"/>
              </a:rPr>
              <a:t>估值优势吸引资金持续流入</a:t>
            </a:r>
            <a:endParaRPr lang="zh-CN" altLang="en-US" sz="2000" kern="100" dirty="0" smtClean="0">
              <a:solidFill>
                <a:srgbClr val="FFC000"/>
              </a:solidFill>
              <a:effectLst/>
              <a:latin typeface="楷体" panose="02010609060101010101" pitchFamily="49" charset="-122"/>
              <a:ea typeface="楷体" panose="02010609060101010101" pitchFamily="49" charset="-122"/>
              <a:sym typeface="+mn-ea"/>
            </a:endParaRPr>
          </a:p>
        </p:txBody>
      </p:sp>
      <p:sp>
        <p:nvSpPr>
          <p:cNvPr id="31" name="文本框 30"/>
          <p:cNvSpPr txBox="1"/>
          <p:nvPr/>
        </p:nvSpPr>
        <p:spPr>
          <a:xfrm>
            <a:off x="736600" y="1350645"/>
            <a:ext cx="3745865" cy="460375"/>
          </a:xfrm>
          <a:prstGeom prst="rect">
            <a:avLst/>
          </a:prstGeom>
          <a:noFill/>
        </p:spPr>
        <p:txBody>
          <a:bodyPr wrap="square" rtlCol="0" anchor="t">
            <a:spAutoFit/>
          </a:bodyPr>
          <a:p>
            <a:pPr algn="just"/>
            <a:r>
              <a:rPr lang="zh-CN" altLang="zh-CN" sz="2400" b="1" dirty="0">
                <a:solidFill>
                  <a:srgbClr val="EC9704"/>
                </a:solidFill>
                <a:latin typeface="微软雅黑" panose="020B0503020204020204" charset="-122"/>
                <a:ea typeface="微软雅黑" panose="020B0503020204020204" charset="-122"/>
                <a:sym typeface="+mn-ea"/>
              </a:rPr>
              <a:t>配置建议及策略</a:t>
            </a:r>
            <a:endParaRPr lang="zh-CN" altLang="zh-CN" sz="2400" b="1" dirty="0">
              <a:solidFill>
                <a:srgbClr val="EC9704"/>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955" y="1298575"/>
            <a:ext cx="12201525" cy="2334260"/>
          </a:xfrm>
          <a:prstGeom prst="rect">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4817" name="内容占位符 1"/>
          <p:cNvSpPr>
            <a:spLocks noGrp="1"/>
          </p:cNvSpPr>
          <p:nvPr>
            <p:ph idx="4294967295"/>
          </p:nvPr>
        </p:nvSpPr>
        <p:spPr>
          <a:xfrm>
            <a:off x="399415" y="1671320"/>
            <a:ext cx="11452860" cy="1703705"/>
          </a:xfrm>
        </p:spPr>
        <p:txBody>
          <a:bodyPr/>
          <a:lstStyle/>
          <a:p>
            <a:pPr marL="400050" lvl="2" indent="0">
              <a:lnSpc>
                <a:spcPct val="150000"/>
              </a:lnSpc>
              <a:spcBef>
                <a:spcPts val="600"/>
              </a:spcBef>
              <a:buClr>
                <a:srgbClr val="CC3300"/>
              </a:buClr>
              <a:buSzPct val="85000"/>
              <a:buFont typeface="Wingdings" panose="05000000000000000000" pitchFamily="2" charset="2"/>
              <a:buNone/>
              <a:defRPr/>
            </a:pP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12</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月美联储如期加息，预期兑现后，美元指数开始持续走弱，而商品期货则全线走强，纽油成功突破</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60</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美元的重要关口后，一路上涨；黄金也重新站上了</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1300</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美元关口；铜、锌、镍等有色金属亦是表现抢眼，伦铜创出</a:t>
            </a:r>
            <a:r>
              <a:rPr kumimoji="1" lang="en-US" altLang="zh-CN"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3</a:t>
            </a:r>
            <a:r>
              <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年新高，伦锌更是刷新了十年高位。</a:t>
            </a:r>
            <a:endPar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a:p>
            <a:pPr marL="400050" lvl="2" indent="0">
              <a:lnSpc>
                <a:spcPct val="150000"/>
              </a:lnSpc>
              <a:spcBef>
                <a:spcPts val="600"/>
              </a:spcBef>
              <a:buClr>
                <a:srgbClr val="CC3300"/>
              </a:buClr>
              <a:buSzPct val="85000"/>
              <a:buFont typeface="Wingdings" panose="05000000000000000000" pitchFamily="2" charset="2"/>
              <a:buNone/>
              <a:defRPr/>
            </a:pPr>
            <a:endParaRPr kumimoji="1" lang="zh-CN" altLang="en-US"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endParaRPr>
          </a:p>
        </p:txBody>
      </p:sp>
      <p:sp>
        <p:nvSpPr>
          <p:cNvPr id="34818" name="文本框 56"/>
          <p:cNvSpPr txBox="1">
            <a:spLocks noChangeArrowheads="1"/>
          </p:cNvSpPr>
          <p:nvPr/>
        </p:nvSpPr>
        <p:spPr bwMode="auto">
          <a:xfrm>
            <a:off x="527042" y="450850"/>
            <a:ext cx="2374900" cy="583565"/>
          </a:xfrm>
          <a:prstGeom prst="rect">
            <a:avLst/>
          </a:prstGeom>
          <a:noFill/>
          <a:ln w="9525">
            <a:noFill/>
            <a:miter lim="800000"/>
          </a:ln>
        </p:spPr>
        <p:txBody>
          <a:bodyPr>
            <a:spAutoFit/>
          </a:bodyPr>
          <a:lstStyle/>
          <a:p>
            <a:pPr algn="ctr"/>
            <a:r>
              <a:rPr lang="zh-CN" altLang="en-US" sz="3200" b="1" dirty="0">
                <a:solidFill>
                  <a:srgbClr val="EC9704"/>
                </a:solidFill>
                <a:latin typeface="隶书" panose="02010509060101010101" pitchFamily="49" charset="-122"/>
              </a:rPr>
              <a:t>大宗商品</a:t>
            </a:r>
            <a:endParaRPr lang="zh-CN" altLang="en-US" sz="3200" b="1" dirty="0">
              <a:solidFill>
                <a:srgbClr val="EC9704"/>
              </a:solidFill>
              <a:latin typeface="隶书" panose="02010509060101010101" pitchFamily="49" charset="-122"/>
            </a:endParaRPr>
          </a:p>
        </p:txBody>
      </p:sp>
      <p:sp>
        <p:nvSpPr>
          <p:cNvPr id="13" name="文本框 4"/>
          <p:cNvSpPr txBox="1">
            <a:spLocks noChangeArrowheads="1"/>
          </p:cNvSpPr>
          <p:nvPr/>
        </p:nvSpPr>
        <p:spPr bwMode="auto">
          <a:xfrm>
            <a:off x="804959" y="1322388"/>
            <a:ext cx="6745288" cy="398780"/>
          </a:xfrm>
          <a:prstGeom prst="rect">
            <a:avLst/>
          </a:prstGeom>
          <a:noFill/>
          <a:ln w="9525">
            <a:noFill/>
            <a:miter lim="800000"/>
          </a:ln>
        </p:spPr>
        <p:txBody>
          <a:bodyPr wrap="square">
            <a:spAutoFit/>
          </a:bodyPr>
          <a:lstStyle/>
          <a:p>
            <a:pPr marL="0" lvl="2" algn="just"/>
            <a:r>
              <a:rPr lang="zh-CN" altLang="en-US" sz="2000" b="1" dirty="0">
                <a:solidFill>
                  <a:srgbClr val="EC9704"/>
                </a:solidFill>
                <a:latin typeface="微软雅黑" panose="020B0503020204020204" charset="-122"/>
                <a:ea typeface="微软雅黑" panose="020B0503020204020204" charset="-122"/>
                <a:sym typeface="+mn-ea"/>
              </a:rPr>
              <a:t>市场回顾</a:t>
            </a:r>
            <a:endParaRPr lang="zh-CN" altLang="en-US" sz="2000" b="1" dirty="0">
              <a:solidFill>
                <a:srgbClr val="EC9704"/>
              </a:solidFill>
              <a:latin typeface="微软雅黑" panose="020B0503020204020204" charset="-122"/>
              <a:ea typeface="微软雅黑" panose="020B0503020204020204" charset="-122"/>
              <a:sym typeface="+mn-ea"/>
            </a:endParaRPr>
          </a:p>
        </p:txBody>
      </p:sp>
      <p:sp>
        <p:nvSpPr>
          <p:cNvPr id="3" name="矩形 2"/>
          <p:cNvSpPr/>
          <p:nvPr/>
        </p:nvSpPr>
        <p:spPr>
          <a:xfrm>
            <a:off x="624805" y="54292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4" name="图片 3"/>
          <p:cNvPicPr>
            <a:picLocks noChangeAspect="1"/>
          </p:cNvPicPr>
          <p:nvPr/>
        </p:nvPicPr>
        <p:blipFill>
          <a:blip r:embed="rId1"/>
          <a:stretch>
            <a:fillRect/>
          </a:stretch>
        </p:blipFill>
        <p:spPr>
          <a:xfrm>
            <a:off x="6646545" y="3999865"/>
            <a:ext cx="5281930" cy="2473960"/>
          </a:xfrm>
          <a:prstGeom prst="rect">
            <a:avLst/>
          </a:prstGeom>
        </p:spPr>
      </p:pic>
      <p:pic>
        <p:nvPicPr>
          <p:cNvPr id="6" name="图片 5"/>
          <p:cNvPicPr>
            <a:picLocks noChangeAspect="1"/>
          </p:cNvPicPr>
          <p:nvPr/>
        </p:nvPicPr>
        <p:blipFill>
          <a:blip r:embed="rId2"/>
          <a:stretch>
            <a:fillRect/>
          </a:stretch>
        </p:blipFill>
        <p:spPr>
          <a:xfrm>
            <a:off x="266065" y="3999865"/>
            <a:ext cx="6169025" cy="2474595"/>
          </a:xfrm>
          <a:prstGeom prst="rect">
            <a:avLst/>
          </a:prstGeom>
        </p:spPr>
      </p:pic>
    </p:spTree>
  </p:cSld>
  <p:clrMapOvr>
    <a:masterClrMapping/>
  </p:clrMapOvr>
  <p:transition spd="slow" advTm="343"/>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p:nvPr>
            <p:custDataLst>
              <p:tags r:id="rId1"/>
            </p:custDataLst>
          </p:nvPr>
        </p:nvSpPr>
        <p:spPr bwMode="auto">
          <a:xfrm rot="7345865">
            <a:off x="5862186" y="5081963"/>
            <a:ext cx="1684787" cy="729136"/>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accent2"/>
          </a:solidFill>
          <a:ln w="9525">
            <a:noFill/>
            <a:round/>
          </a:ln>
        </p:spPr>
        <p:txBody>
          <a:bodyPr/>
          <a:lstStyle/>
          <a:p>
            <a:pPr defTabSz="913765">
              <a:defRPr/>
            </a:pPr>
            <a:endParaRPr lang="en-US" kern="0">
              <a:solidFill>
                <a:srgbClr val="000000"/>
              </a:solidFill>
              <a:sym typeface="Arial" panose="020B0604020202020204" pitchFamily="34" charset="0"/>
            </a:endParaRPr>
          </a:p>
        </p:txBody>
      </p:sp>
      <p:sp>
        <p:nvSpPr>
          <p:cNvPr id="22" name="文本框 56"/>
          <p:cNvSpPr txBox="1">
            <a:spLocks noChangeArrowheads="1"/>
          </p:cNvSpPr>
          <p:nvPr/>
        </p:nvSpPr>
        <p:spPr bwMode="auto">
          <a:xfrm>
            <a:off x="583496" y="1409700"/>
            <a:ext cx="11591925" cy="2568575"/>
          </a:xfrm>
          <a:prstGeom prst="rect">
            <a:avLst/>
          </a:prstGeom>
          <a:noFill/>
          <a:ln w="9525">
            <a:noFill/>
            <a:miter lim="800000"/>
          </a:ln>
        </p:spPr>
        <p:txBody>
          <a:bodyPr wrap="square">
            <a:spAutoFit/>
          </a:bodyPr>
          <a:lstStyle/>
          <a:p>
            <a:pPr>
              <a:lnSpc>
                <a:spcPct val="150000"/>
              </a:lnSpc>
              <a:spcBef>
                <a:spcPts val="600"/>
              </a:spcBef>
            </a:pPr>
            <a:r>
              <a:rPr lang="en-US" altLang="zh-CN" sz="200" dirty="0">
                <a:solidFill>
                  <a:schemeClr val="accent4">
                    <a:lumMod val="60000"/>
                    <a:lumOff val="40000"/>
                  </a:schemeClr>
                </a:solidFill>
                <a:latin typeface="隶书" panose="02010509060101010101" pitchFamily="49" charset="-122"/>
              </a:rPr>
              <a:t> </a:t>
            </a:r>
            <a:endParaRPr kumimoji="1" lang="en-US" altLang="zh-CN" sz="300" b="0" kern="0" dirty="0">
              <a:solidFill>
                <a:schemeClr val="accent4">
                  <a:lumMod val="60000"/>
                  <a:lumOff val="40000"/>
                </a:schemeClr>
              </a:solidFill>
              <a:latin typeface="隶书" panose="02010509060101010101" pitchFamily="49" charset="-122"/>
              <a:ea typeface="楷体" panose="02010609060101010101" pitchFamily="49" charset="-122"/>
              <a:cs typeface="+mn-ea"/>
            </a:endParaRPr>
          </a:p>
          <a:p>
            <a:pPr marL="285750" indent="-285750" algn="l">
              <a:lnSpc>
                <a:spcPct val="150000"/>
              </a:lnSpc>
              <a:spcBef>
                <a:spcPts val="600"/>
              </a:spcBef>
              <a:buFont typeface="Wingdings" panose="05000000000000000000" charset="0"/>
              <a:buChar char=""/>
            </a:pP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供给端：</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减产稳步推进，OPEC与非OPEC国家减产执行率达122%，中东地区地缘政治事件不断，美国EIA原油库存下降，活跃钻井数量保持稳定，但也不排除随着油价走高产量增加的可能；</a:t>
            </a:r>
            <a:endParaRPr kumimoji="1" lang="zh-CN" altLang="en-US" sz="20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285750" indent="-285750" algn="l">
              <a:lnSpc>
                <a:spcPct val="150000"/>
              </a:lnSpc>
              <a:spcBef>
                <a:spcPts val="600"/>
              </a:spcBef>
              <a:buFont typeface="Wingdings" panose="05000000000000000000" charset="0"/>
              <a:buChar char=""/>
            </a:pP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需求端：</a:t>
            </a: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全球经济继续呈现复苏态势，原油需求稳步增长。</a:t>
            </a:r>
            <a:endParaRPr kumimoji="1" lang="zh-CN" altLang="en-US" sz="20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400050" lvl="2" indent="0" eaLnBrk="0" hangingPunct="0">
              <a:lnSpc>
                <a:spcPct val="150000"/>
              </a:lnSpc>
              <a:spcBef>
                <a:spcPts val="600"/>
              </a:spcBef>
              <a:buClr>
                <a:srgbClr val="CC3300"/>
              </a:buClr>
              <a:buSzPct val="85000"/>
              <a:buFont typeface="Wingdings" panose="05000000000000000000" pitchFamily="2" charset="2"/>
              <a:buNone/>
              <a:defRPr/>
            </a:pPr>
            <a:endParaRPr kumimoji="1" lang="zh-CN" altLang="en-US" sz="2000" b="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a:lnSpc>
                <a:spcPct val="150000"/>
              </a:lnSpc>
              <a:spcBef>
                <a:spcPts val="600"/>
              </a:spcBef>
            </a:pP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9" name="文本框 4"/>
          <p:cNvSpPr txBox="1">
            <a:spLocks noChangeArrowheads="1"/>
          </p:cNvSpPr>
          <p:nvPr/>
        </p:nvSpPr>
        <p:spPr bwMode="auto">
          <a:xfrm>
            <a:off x="805815" y="1141095"/>
            <a:ext cx="7606030" cy="368300"/>
          </a:xfrm>
          <a:prstGeom prst="rect">
            <a:avLst/>
          </a:prstGeom>
          <a:noFill/>
          <a:ln w="9525">
            <a:noFill/>
            <a:miter lim="800000"/>
          </a:ln>
        </p:spPr>
        <p:txBody>
          <a:bodyPr wrap="square">
            <a:spAutoFit/>
          </a:bodyPr>
          <a:lstStyle/>
          <a:p>
            <a:pPr marL="0" lvl="2" algn="just"/>
            <a:r>
              <a:rPr lang="zh-CN" altLang="en-US" sz="1800" b="1" dirty="0">
                <a:solidFill>
                  <a:srgbClr val="EC9704"/>
                </a:solidFill>
                <a:latin typeface="微软雅黑" panose="020B0503020204020204" charset="-122"/>
                <a:ea typeface="微软雅黑" panose="020B0503020204020204" charset="-122"/>
                <a:sym typeface="+mn-ea"/>
              </a:rPr>
              <a:t>原油</a:t>
            </a:r>
            <a:r>
              <a:rPr lang="en-US" altLang="zh-CN" sz="1800" b="1" dirty="0">
                <a:solidFill>
                  <a:srgbClr val="EC9704"/>
                </a:solidFill>
                <a:latin typeface="微软雅黑" panose="020B0503020204020204" charset="-122"/>
                <a:ea typeface="微软雅黑" panose="020B0503020204020204" charset="-122"/>
                <a:sym typeface="+mn-ea"/>
              </a:rPr>
              <a:t>——</a:t>
            </a:r>
            <a:r>
              <a:rPr lang="zh-CN" altLang="en-US" sz="1800" b="1" dirty="0">
                <a:solidFill>
                  <a:srgbClr val="EC9704"/>
                </a:solidFill>
                <a:latin typeface="微软雅黑" panose="020B0503020204020204" charset="-122"/>
                <a:ea typeface="微软雅黑" panose="020B0503020204020204" charset="-122"/>
                <a:sym typeface="+mn-ea"/>
              </a:rPr>
              <a:t>供需结构维持弱平衡，价格中枢上移至</a:t>
            </a:r>
            <a:r>
              <a:rPr lang="en-US" altLang="zh-CN" sz="1800" b="1" dirty="0">
                <a:solidFill>
                  <a:srgbClr val="EC9704"/>
                </a:solidFill>
                <a:latin typeface="微软雅黑" panose="020B0503020204020204" charset="-122"/>
                <a:ea typeface="微软雅黑" panose="020B0503020204020204" charset="-122"/>
                <a:sym typeface="+mn-ea"/>
              </a:rPr>
              <a:t>60</a:t>
            </a:r>
            <a:r>
              <a:rPr lang="zh-CN" altLang="en-US" sz="1800" b="1" dirty="0">
                <a:solidFill>
                  <a:srgbClr val="EC9704"/>
                </a:solidFill>
                <a:latin typeface="微软雅黑" panose="020B0503020204020204" charset="-122"/>
                <a:ea typeface="微软雅黑" panose="020B0503020204020204" charset="-122"/>
                <a:sym typeface="+mn-ea"/>
              </a:rPr>
              <a:t>美元，维持中性观点</a:t>
            </a:r>
            <a:endParaRPr lang="zh-CN" altLang="en-US" sz="1800" b="1" dirty="0">
              <a:solidFill>
                <a:srgbClr val="EC9704"/>
              </a:solidFill>
              <a:latin typeface="微软雅黑" panose="020B0503020204020204" charset="-122"/>
              <a:ea typeface="微软雅黑" panose="020B0503020204020204" charset="-122"/>
              <a:sym typeface="+mn-ea"/>
            </a:endParaRPr>
          </a:p>
        </p:txBody>
      </p:sp>
      <p:sp>
        <p:nvSpPr>
          <p:cNvPr id="34818" name="文本框 56"/>
          <p:cNvSpPr txBox="1">
            <a:spLocks noChangeArrowheads="1"/>
          </p:cNvSpPr>
          <p:nvPr/>
        </p:nvSpPr>
        <p:spPr bwMode="auto">
          <a:xfrm>
            <a:off x="527042" y="450850"/>
            <a:ext cx="2374900" cy="583565"/>
          </a:xfrm>
          <a:prstGeom prst="rect">
            <a:avLst/>
          </a:prstGeom>
          <a:noFill/>
          <a:ln w="9525">
            <a:noFill/>
            <a:miter lim="800000"/>
          </a:ln>
        </p:spPr>
        <p:txBody>
          <a:bodyPr>
            <a:spAutoFit/>
          </a:bodyPr>
          <a:lstStyle/>
          <a:p>
            <a:pPr algn="ctr"/>
            <a:r>
              <a:rPr lang="zh-CN" altLang="en-US" sz="3200" b="1" dirty="0">
                <a:solidFill>
                  <a:srgbClr val="EC9704"/>
                </a:solidFill>
                <a:latin typeface="隶书" panose="02010509060101010101" pitchFamily="49" charset="-122"/>
              </a:rPr>
              <a:t>大宗商品</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4292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 name="文本框 56"/>
          <p:cNvSpPr txBox="1">
            <a:spLocks noChangeArrowheads="1"/>
          </p:cNvSpPr>
          <p:nvPr/>
        </p:nvSpPr>
        <p:spPr bwMode="auto">
          <a:xfrm>
            <a:off x="579051" y="3478530"/>
            <a:ext cx="11591925" cy="1414780"/>
          </a:xfrm>
          <a:prstGeom prst="rect">
            <a:avLst/>
          </a:prstGeom>
          <a:noFill/>
          <a:ln w="9525">
            <a:noFill/>
            <a:miter lim="800000"/>
          </a:ln>
        </p:spPr>
        <p:txBody>
          <a:bodyPr wrap="square">
            <a:spAutoFit/>
          </a:bodyPr>
          <a:lstStyle/>
          <a:p>
            <a:pPr marL="285750" indent="-285750">
              <a:lnSpc>
                <a:spcPct val="150000"/>
              </a:lnSpc>
              <a:spcBef>
                <a:spcPts val="600"/>
              </a:spcBef>
              <a:buFont typeface="Wingdings" panose="05000000000000000000" charset="0"/>
              <a:buChar char=""/>
            </a:pP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美联储加息落地，且预计18年仍有三次加息；经济增速维持较高水平，税改落地有望进一步带动经济增长，整体对金价上涨仍有压制。</a:t>
            </a:r>
            <a:endParaRPr lang="zh-CN" altLang="zh-CN" sz="1800" kern="1200" dirty="0" smtClean="0">
              <a:solidFill>
                <a:schemeClr val="tx1"/>
              </a:solidFill>
              <a:effectLst/>
              <a:latin typeface="+mn-lt"/>
              <a:ea typeface="+mn-ea"/>
              <a:cs typeface="+mn-cs"/>
            </a:endParaRPr>
          </a:p>
          <a:p>
            <a:pPr marL="285750" indent="-285750">
              <a:lnSpc>
                <a:spcPct val="150000"/>
              </a:lnSpc>
              <a:spcBef>
                <a:spcPts val="600"/>
              </a:spcBef>
              <a:buFont typeface="Wingdings" panose="05000000000000000000" charset="0"/>
              <a:buChar char=""/>
            </a:pP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国内外仍存一定不确定性，避险情绪仍有波动，对金价形成一定支撑，但幅度可能有限。</a:t>
            </a:r>
            <a:endPar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sp>
        <p:nvSpPr>
          <p:cNvPr id="4" name="文本框 4"/>
          <p:cNvSpPr txBox="1">
            <a:spLocks noChangeArrowheads="1"/>
          </p:cNvSpPr>
          <p:nvPr/>
        </p:nvSpPr>
        <p:spPr bwMode="auto">
          <a:xfrm>
            <a:off x="806129" y="3079433"/>
            <a:ext cx="6745288" cy="368300"/>
          </a:xfrm>
          <a:prstGeom prst="rect">
            <a:avLst/>
          </a:prstGeom>
          <a:noFill/>
          <a:ln w="9525">
            <a:noFill/>
            <a:miter lim="800000"/>
          </a:ln>
        </p:spPr>
        <p:txBody>
          <a:bodyPr wrap="square">
            <a:spAutoFit/>
          </a:bodyPr>
          <a:lstStyle/>
          <a:p>
            <a:pPr marL="0" lvl="2" algn="just"/>
            <a:r>
              <a:rPr lang="zh-CN" altLang="en-US" sz="1800" b="1" dirty="0">
                <a:solidFill>
                  <a:srgbClr val="EC9704"/>
                </a:solidFill>
                <a:latin typeface="微软雅黑" panose="020B0503020204020204" charset="-122"/>
                <a:ea typeface="微软雅黑" panose="020B0503020204020204" charset="-122"/>
                <a:sym typeface="+mn-ea"/>
              </a:rPr>
              <a:t>黄金</a:t>
            </a:r>
            <a:r>
              <a:rPr lang="en-US" altLang="zh-CN" sz="1800" b="1" dirty="0">
                <a:solidFill>
                  <a:srgbClr val="EC9704"/>
                </a:solidFill>
                <a:latin typeface="微软雅黑" panose="020B0503020204020204" charset="-122"/>
                <a:ea typeface="微软雅黑" panose="020B0503020204020204" charset="-122"/>
                <a:sym typeface="+mn-ea"/>
              </a:rPr>
              <a:t>——</a:t>
            </a:r>
            <a:r>
              <a:rPr lang="zh-CN" altLang="en-US" sz="1800" b="1" dirty="0">
                <a:solidFill>
                  <a:srgbClr val="EC9704"/>
                </a:solidFill>
                <a:latin typeface="微软雅黑" panose="020B0503020204020204" charset="-122"/>
                <a:ea typeface="微软雅黑" panose="020B0503020204020204" charset="-122"/>
                <a:sym typeface="+mn-ea"/>
              </a:rPr>
              <a:t>全球经济继续向好预期压制金价上行，维持中性观点</a:t>
            </a:r>
            <a:endParaRPr lang="zh-CN" altLang="en-US" sz="1800" b="1" dirty="0">
              <a:solidFill>
                <a:srgbClr val="EC9704"/>
              </a:solidFill>
              <a:latin typeface="微软雅黑" panose="020B0503020204020204" charset="-122"/>
              <a:ea typeface="微软雅黑" panose="020B0503020204020204" charset="-122"/>
              <a:sym typeface="+mn-ea"/>
            </a:endParaRPr>
          </a:p>
        </p:txBody>
      </p:sp>
      <p:sp>
        <p:nvSpPr>
          <p:cNvPr id="20" name="矩形 26"/>
          <p:cNvSpPr>
            <a:spLocks noChangeArrowheads="1"/>
          </p:cNvSpPr>
          <p:nvPr/>
        </p:nvSpPr>
        <p:spPr bwMode="auto">
          <a:xfrm>
            <a:off x="7324055" y="338773"/>
            <a:ext cx="4856480" cy="337185"/>
          </a:xfrm>
          <a:prstGeom prst="rect">
            <a:avLst/>
          </a:prstGeom>
          <a:noFill/>
          <a:ln w="9525">
            <a:noFill/>
            <a:miter lim="800000"/>
          </a:ln>
        </p:spPr>
        <p:txBody>
          <a:bodyPr wrap="none">
            <a:spAutoFit/>
          </a:bodyPr>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12" name="灯片编号占位符 11"/>
          <p:cNvSpPr>
            <a:spLocks noGrp="1"/>
          </p:cNvSpPr>
          <p:nvPr>
            <p:ph type="sldNum" sz="quarter" idx="12"/>
          </p:nvPr>
        </p:nvSpPr>
        <p:spPr>
          <a:xfrm>
            <a:off x="11626215" y="6474460"/>
            <a:ext cx="505460" cy="365125"/>
          </a:xfrm>
        </p:spPr>
        <p:txBody>
          <a:bodyPr/>
          <a:p>
            <a:pPr>
              <a:defRPr/>
            </a:pPr>
            <a:r>
              <a:rPr lang="en-US" altLang="zh-CN" sz="2400" b="1">
                <a:solidFill>
                  <a:srgbClr val="FFC000"/>
                </a:solidFill>
              </a:rPr>
              <a:t>24</a:t>
            </a:r>
            <a:endParaRPr lang="en-US" altLang="zh-CN" sz="2400" b="1">
              <a:solidFill>
                <a:srgbClr val="FFC000"/>
              </a:solidFill>
            </a:endParaRPr>
          </a:p>
        </p:txBody>
      </p:sp>
      <p:sp>
        <p:nvSpPr>
          <p:cNvPr id="17" name="任意多边形 16"/>
          <p:cNvSpPr/>
          <p:nvPr>
            <p:custDataLst>
              <p:tags r:id="rId2"/>
            </p:custDataLst>
          </p:nvPr>
        </p:nvSpPr>
        <p:spPr bwMode="auto">
          <a:xfrm rot="680677">
            <a:off x="2789612" y="4494425"/>
            <a:ext cx="6829016" cy="2518276"/>
          </a:xfrm>
          <a:custGeom>
            <a:avLst/>
            <a:gdLst>
              <a:gd name="connsiteX0" fmla="*/ 951889 w 9619841"/>
              <a:gd name="connsiteY0" fmla="*/ 1648559 h 3547423"/>
              <a:gd name="connsiteX1" fmla="*/ 3004214 w 9619841"/>
              <a:gd name="connsiteY1" fmla="*/ 1936794 h 3547423"/>
              <a:gd name="connsiteX2" fmla="*/ 4524838 w 9619841"/>
              <a:gd name="connsiteY2" fmla="*/ 2234515 h 3547423"/>
              <a:gd name="connsiteX3" fmla="*/ 5370163 w 9619841"/>
              <a:gd name="connsiteY3" fmla="*/ 2049108 h 3547423"/>
              <a:gd name="connsiteX4" fmla="*/ 5707332 w 9619841"/>
              <a:gd name="connsiteY4" fmla="*/ 1804156 h 3547423"/>
              <a:gd name="connsiteX5" fmla="*/ 7115567 w 9619841"/>
              <a:gd name="connsiteY5" fmla="*/ 1032933 h 3547423"/>
              <a:gd name="connsiteX6" fmla="*/ 8228898 w 9619841"/>
              <a:gd name="connsiteY6" fmla="*/ 1138829 h 3547423"/>
              <a:gd name="connsiteX7" fmla="*/ 9309568 w 9619841"/>
              <a:gd name="connsiteY7" fmla="*/ 0 h 3547423"/>
              <a:gd name="connsiteX8" fmla="*/ 8146286 w 9619841"/>
              <a:gd name="connsiteY8" fmla="*/ 1264692 h 3547423"/>
              <a:gd name="connsiteX9" fmla="*/ 9564126 w 9619841"/>
              <a:gd name="connsiteY9" fmla="*/ 1403747 h 3547423"/>
              <a:gd name="connsiteX10" fmla="*/ 9619841 w 9619841"/>
              <a:gd name="connsiteY10" fmla="*/ 1373797 h 3547423"/>
              <a:gd name="connsiteX11" fmla="*/ 7947443 w 9619841"/>
              <a:gd name="connsiteY11" fmla="*/ 1331011 h 3547423"/>
              <a:gd name="connsiteX12" fmla="*/ 5803392 w 9619841"/>
              <a:gd name="connsiteY12" fmla="*/ 1946777 h 3547423"/>
              <a:gd name="connsiteX13" fmla="*/ 5376887 w 9619841"/>
              <a:gd name="connsiteY13" fmla="*/ 2297625 h 3547423"/>
              <a:gd name="connsiteX14" fmla="*/ 3205940 w 9619841"/>
              <a:gd name="connsiteY14" fmla="*/ 2307608 h 3547423"/>
              <a:gd name="connsiteX15" fmla="*/ 3268378 w 9619841"/>
              <a:gd name="connsiteY15" fmla="*/ 2324010 h 3547423"/>
              <a:gd name="connsiteX16" fmla="*/ 1127209 w 9619841"/>
              <a:gd name="connsiteY16" fmla="*/ 2228097 h 3547423"/>
              <a:gd name="connsiteX17" fmla="*/ 459595 w 9619841"/>
              <a:gd name="connsiteY17" fmla="*/ 2946550 h 3547423"/>
              <a:gd name="connsiteX18" fmla="*/ 335588 w 9619841"/>
              <a:gd name="connsiteY18" fmla="*/ 3473023 h 3547423"/>
              <a:gd name="connsiteX19" fmla="*/ 318241 w 9619841"/>
              <a:gd name="connsiteY19" fmla="*/ 3547423 h 3547423"/>
              <a:gd name="connsiteX20" fmla="*/ 0 w 9619841"/>
              <a:gd name="connsiteY20" fmla="*/ 1961213 h 3547423"/>
              <a:gd name="connsiteX21" fmla="*/ 48940 w 9619841"/>
              <a:gd name="connsiteY21" fmla="*/ 1973251 h 3547423"/>
              <a:gd name="connsiteX22" fmla="*/ 146440 w 9619841"/>
              <a:gd name="connsiteY22" fmla="*/ 1996338 h 3547423"/>
              <a:gd name="connsiteX23" fmla="*/ 766026 w 9619841"/>
              <a:gd name="connsiteY23" fmla="*/ 1687114 h 3547423"/>
              <a:gd name="connsiteX24" fmla="*/ 951889 w 9619841"/>
              <a:gd name="connsiteY24" fmla="*/ 1648559 h 354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19841" h="3547423">
                <a:moveTo>
                  <a:pt x="951889" y="1648559"/>
                </a:moveTo>
                <a:cubicBezTo>
                  <a:pt x="1892210" y="1496766"/>
                  <a:pt x="2971287" y="1936794"/>
                  <a:pt x="3004214" y="1936794"/>
                </a:cubicBezTo>
                <a:cubicBezTo>
                  <a:pt x="3374044" y="2016305"/>
                  <a:pt x="4252990" y="2211339"/>
                  <a:pt x="4524838" y="2234515"/>
                </a:cubicBezTo>
                <a:cubicBezTo>
                  <a:pt x="4835111" y="2264465"/>
                  <a:pt x="5115605" y="2248064"/>
                  <a:pt x="5370163" y="2049108"/>
                </a:cubicBezTo>
                <a:cubicBezTo>
                  <a:pt x="5475829" y="1963178"/>
                  <a:pt x="5581494" y="1867266"/>
                  <a:pt x="5707332" y="1804156"/>
                </a:cubicBezTo>
                <a:cubicBezTo>
                  <a:pt x="5852382" y="1731419"/>
                  <a:pt x="6939778" y="1016531"/>
                  <a:pt x="7115567" y="1032933"/>
                </a:cubicBezTo>
                <a:cubicBezTo>
                  <a:pt x="7474830" y="1105670"/>
                  <a:pt x="7983946" y="1211566"/>
                  <a:pt x="8228898" y="1138829"/>
                </a:cubicBezTo>
                <a:cubicBezTo>
                  <a:pt x="8635230" y="1022949"/>
                  <a:pt x="9163558" y="423584"/>
                  <a:pt x="9309568" y="0"/>
                </a:cubicBezTo>
                <a:cubicBezTo>
                  <a:pt x="9179888" y="469936"/>
                  <a:pt x="8585279" y="1132055"/>
                  <a:pt x="8146286" y="1264692"/>
                </a:cubicBezTo>
                <a:cubicBezTo>
                  <a:pt x="8460401" y="1549221"/>
                  <a:pt x="9186612" y="1602347"/>
                  <a:pt x="9564126" y="1403747"/>
                </a:cubicBezTo>
                <a:cubicBezTo>
                  <a:pt x="9583338" y="1393764"/>
                  <a:pt x="9599668" y="1383781"/>
                  <a:pt x="9619841" y="1373797"/>
                </a:cubicBezTo>
                <a:cubicBezTo>
                  <a:pt x="9206785" y="1691842"/>
                  <a:pt x="8334563" y="1688276"/>
                  <a:pt x="7947443" y="1331011"/>
                </a:cubicBezTo>
                <a:cubicBezTo>
                  <a:pt x="7958010" y="1321027"/>
                  <a:pt x="7065616" y="950213"/>
                  <a:pt x="5803392" y="1946777"/>
                </a:cubicBezTo>
                <a:cubicBezTo>
                  <a:pt x="5657381" y="2062656"/>
                  <a:pt x="5521937" y="2188163"/>
                  <a:pt x="5376887" y="2297625"/>
                </a:cubicBezTo>
                <a:cubicBezTo>
                  <a:pt x="4960949" y="2602121"/>
                  <a:pt x="3674711" y="2406730"/>
                  <a:pt x="3205940" y="2307608"/>
                </a:cubicBezTo>
                <a:lnTo>
                  <a:pt x="3268378" y="2324010"/>
                </a:lnTo>
                <a:cubicBezTo>
                  <a:pt x="2542168" y="2228097"/>
                  <a:pt x="1867829" y="2122201"/>
                  <a:pt x="1127209" y="2228097"/>
                </a:cubicBezTo>
                <a:cubicBezTo>
                  <a:pt x="624817" y="2300834"/>
                  <a:pt x="619054" y="2558978"/>
                  <a:pt x="459595" y="2946550"/>
                </a:cubicBezTo>
                <a:cubicBezTo>
                  <a:pt x="407722" y="3075712"/>
                  <a:pt x="374222" y="3294724"/>
                  <a:pt x="335588" y="3473023"/>
                </a:cubicBezTo>
                <a:lnTo>
                  <a:pt x="318241" y="3547423"/>
                </a:lnTo>
                <a:lnTo>
                  <a:pt x="0" y="1961213"/>
                </a:lnTo>
                <a:lnTo>
                  <a:pt x="48940" y="1973251"/>
                </a:lnTo>
                <a:cubicBezTo>
                  <a:pt x="96009" y="1985374"/>
                  <a:pt x="143078" y="1997942"/>
                  <a:pt x="146440" y="1996338"/>
                </a:cubicBezTo>
                <a:cubicBezTo>
                  <a:pt x="327993" y="1842976"/>
                  <a:pt x="540412" y="1745031"/>
                  <a:pt x="766026" y="1687114"/>
                </a:cubicBezTo>
                <a:cubicBezTo>
                  <a:pt x="827130" y="1671428"/>
                  <a:pt x="889201" y="1658679"/>
                  <a:pt x="951889" y="1648559"/>
                </a:cubicBezTo>
                <a:close/>
              </a:path>
            </a:pathLst>
          </a:custGeom>
          <a:solidFill>
            <a:srgbClr val="A6A6A6"/>
          </a:solidFill>
          <a:ln w="9525">
            <a:noFill/>
            <a:round/>
          </a:ln>
        </p:spPr>
        <p:txBody>
          <a:bodyPr wrap="square">
            <a:noAutofit/>
          </a:bodyPr>
          <a:lstStyle/>
          <a:p>
            <a:pPr>
              <a:defRPr/>
            </a:pPr>
            <a:endParaRPr lang="en-US" dirty="0">
              <a:solidFill>
                <a:srgbClr val="000000"/>
              </a:solidFill>
              <a:sym typeface="Arial" panose="020B0604020202020204" pitchFamily="34" charset="0"/>
            </a:endParaRPr>
          </a:p>
        </p:txBody>
      </p:sp>
      <p:sp>
        <p:nvSpPr>
          <p:cNvPr id="18" name="Oval 6"/>
          <p:cNvSpPr/>
          <p:nvPr>
            <p:custDataLst>
              <p:tags r:id="rId3"/>
            </p:custDataLst>
          </p:nvPr>
        </p:nvSpPr>
        <p:spPr bwMode="auto">
          <a:xfrm>
            <a:off x="4069240" y="5405150"/>
            <a:ext cx="143122" cy="141995"/>
          </a:xfrm>
          <a:prstGeom prst="ellipse">
            <a:avLst/>
          </a:prstGeom>
          <a:solidFill>
            <a:srgbClr val="000000"/>
          </a:solidFill>
          <a:ln w="9525">
            <a:noFill/>
            <a:round/>
          </a:ln>
        </p:spPr>
        <p:txBody>
          <a:bodyPr/>
          <a:lstStyle/>
          <a:p>
            <a:pPr algn="ctr" defTabSz="913765">
              <a:defRPr/>
            </a:pPr>
            <a:endParaRPr lang="en-US" kern="0">
              <a:solidFill>
                <a:srgbClr val="000000"/>
              </a:solidFill>
              <a:sym typeface="Arial" panose="020B0604020202020204" pitchFamily="34" charset="0"/>
            </a:endParaRPr>
          </a:p>
        </p:txBody>
      </p:sp>
      <p:sp>
        <p:nvSpPr>
          <p:cNvPr id="19" name="Oval 8"/>
          <p:cNvSpPr/>
          <p:nvPr>
            <p:custDataLst>
              <p:tags r:id="rId4"/>
            </p:custDataLst>
          </p:nvPr>
        </p:nvSpPr>
        <p:spPr bwMode="auto">
          <a:xfrm>
            <a:off x="6215494" y="6083139"/>
            <a:ext cx="143123" cy="143122"/>
          </a:xfrm>
          <a:prstGeom prst="ellipse">
            <a:avLst/>
          </a:prstGeom>
          <a:solidFill>
            <a:srgbClr val="000000"/>
          </a:solidFill>
          <a:ln w="9525">
            <a:noFill/>
            <a:round/>
          </a:ln>
        </p:spPr>
        <p:txBody>
          <a:bodyPr/>
          <a:lstStyle/>
          <a:p>
            <a:pPr algn="ctr" defTabSz="913765">
              <a:defRPr/>
            </a:pPr>
            <a:endParaRPr lang="en-US" kern="0">
              <a:solidFill>
                <a:srgbClr val="000000"/>
              </a:solidFill>
              <a:sym typeface="Arial" panose="020B0604020202020204" pitchFamily="34" charset="0"/>
            </a:endParaRPr>
          </a:p>
        </p:txBody>
      </p:sp>
      <p:sp>
        <p:nvSpPr>
          <p:cNvPr id="24" name="Freeform 5"/>
          <p:cNvSpPr/>
          <p:nvPr>
            <p:custDataLst>
              <p:tags r:id="rId5"/>
            </p:custDataLst>
          </p:nvPr>
        </p:nvSpPr>
        <p:spPr bwMode="auto">
          <a:xfrm rot="3380677">
            <a:off x="3768345" y="5802962"/>
            <a:ext cx="1684787" cy="729136"/>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chemeClr val="bg1">
              <a:lumMod val="75000"/>
            </a:schemeClr>
          </a:solidFill>
          <a:ln w="9525">
            <a:noFill/>
            <a:round/>
          </a:ln>
        </p:spPr>
        <p:txBody>
          <a:bodyPr/>
          <a:lstStyle/>
          <a:p>
            <a:pPr defTabSz="913765">
              <a:defRPr/>
            </a:pPr>
            <a:endParaRPr lang="en-US" kern="0">
              <a:solidFill>
                <a:srgbClr val="000000"/>
              </a:solidFill>
              <a:sym typeface="Arial" panose="020B0604020202020204" pitchFamily="34" charset="0"/>
            </a:endParaRPr>
          </a:p>
        </p:txBody>
      </p:sp>
      <p:sp>
        <p:nvSpPr>
          <p:cNvPr id="25" name="TextBox 13"/>
          <p:cNvSpPr txBox="1">
            <a:spLocks noChangeArrowheads="1"/>
          </p:cNvSpPr>
          <p:nvPr>
            <p:custDataLst>
              <p:tags r:id="rId6"/>
            </p:custDataLst>
          </p:nvPr>
        </p:nvSpPr>
        <p:spPr bwMode="auto">
          <a:xfrm rot="3124774">
            <a:off x="4201595" y="5960583"/>
            <a:ext cx="766725" cy="33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 tIns="46800" rIns="46800" bIns="46800" anchor="ctr" anchorCtr="0"/>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sz="2400" b="1" dirty="0">
                <a:solidFill>
                  <a:srgbClr val="FFFFFF"/>
                </a:solidFill>
                <a:latin typeface="楷体" panose="02010609060101010101" pitchFamily="49" charset="-122"/>
                <a:ea typeface="楷体" panose="02010609060101010101" pitchFamily="49" charset="-122"/>
                <a:sym typeface="Arial" panose="020B0604020202020204" pitchFamily="34" charset="0"/>
              </a:rPr>
              <a:t>原油</a:t>
            </a:r>
            <a:endParaRPr lang="zh-CN" altLang="en-US" sz="2400" b="1" dirty="0">
              <a:solidFill>
                <a:srgbClr val="FFFFFF"/>
              </a:solidFill>
              <a:latin typeface="楷体" panose="02010609060101010101" pitchFamily="49" charset="-122"/>
              <a:ea typeface="楷体" panose="02010609060101010101" pitchFamily="49" charset="-122"/>
              <a:sym typeface="Arial" panose="020B0604020202020204" pitchFamily="34" charset="0"/>
            </a:endParaRPr>
          </a:p>
        </p:txBody>
      </p:sp>
      <p:sp>
        <p:nvSpPr>
          <p:cNvPr id="31" name="TextBox 13"/>
          <p:cNvSpPr txBox="1">
            <a:spLocks noChangeArrowheads="1"/>
          </p:cNvSpPr>
          <p:nvPr>
            <p:custDataLst>
              <p:tags r:id="rId7"/>
            </p:custDataLst>
          </p:nvPr>
        </p:nvSpPr>
        <p:spPr bwMode="auto">
          <a:xfrm rot="18063458">
            <a:off x="6315873" y="5272238"/>
            <a:ext cx="766725" cy="33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 tIns="46800" rIns="46800" bIns="46800" anchor="ctr" anchorCtr="0"/>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sz="2400" b="1" dirty="0">
                <a:solidFill>
                  <a:srgbClr val="FFFFFF"/>
                </a:solidFill>
                <a:latin typeface="楷体" panose="02010609060101010101" pitchFamily="49" charset="-122"/>
                <a:ea typeface="楷体" panose="02010609060101010101" pitchFamily="49" charset="-122"/>
                <a:sym typeface="Arial" panose="020B0604020202020204" pitchFamily="34" charset="0"/>
              </a:rPr>
              <a:t>黄金</a:t>
            </a:r>
            <a:endParaRPr lang="zh-CN" altLang="en-US" sz="2400" b="1" dirty="0">
              <a:solidFill>
                <a:srgbClr val="FFFFFF"/>
              </a:solidFill>
              <a:latin typeface="楷体" panose="02010609060101010101" pitchFamily="49" charset="-122"/>
              <a:ea typeface="楷体" panose="02010609060101010101" pitchFamily="49" charset="-122"/>
              <a:sym typeface="Arial" panose="020B0604020202020204" pitchFamily="34" charset="0"/>
            </a:endParaRPr>
          </a:p>
        </p:txBody>
      </p:sp>
      <p:sp>
        <p:nvSpPr>
          <p:cNvPr id="32" name="文本框 31"/>
          <p:cNvSpPr txBox="1"/>
          <p:nvPr/>
        </p:nvSpPr>
        <p:spPr>
          <a:xfrm>
            <a:off x="5162550" y="6353175"/>
            <a:ext cx="1714500" cy="398780"/>
          </a:xfrm>
          <a:prstGeom prst="rect">
            <a:avLst/>
          </a:prstGeom>
          <a:noFill/>
        </p:spPr>
        <p:txBody>
          <a:bodyPr wrap="none" rtlCol="0" anchor="t">
            <a:spAutoFit/>
          </a:bodyPr>
          <a:p>
            <a:r>
              <a:rPr lang="zh-CN" altLang="en-US" sz="2000" b="1" dirty="0">
                <a:solidFill>
                  <a:srgbClr val="FFC000"/>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中性</a:t>
            </a:r>
            <a:r>
              <a:rPr lang="en-US" altLang="zh-CN" sz="2000" b="1" dirty="0">
                <a:solidFill>
                  <a:srgbClr val="FFC000"/>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a:t>
            </a:r>
            <a:r>
              <a:rPr lang="zh-CN" altLang="en-US" sz="2000" b="1" kern="100" dirty="0">
                <a:ln>
                  <a:noFill/>
                </a:ln>
                <a:solidFill>
                  <a:srgbClr val="FFC000"/>
                </a:solidFill>
                <a:latin typeface="楷体" panose="02010609060101010101" pitchFamily="49" charset="-122"/>
                <a:ea typeface="楷体" panose="02010609060101010101" pitchFamily="49" charset="-122"/>
                <a:sym typeface="+mn-ea"/>
              </a:rPr>
              <a:t>★★</a:t>
            </a:r>
            <a:endParaRPr lang="zh-CN" altLang="en-US" sz="2000" b="1" kern="100" dirty="0">
              <a:ln>
                <a:noFill/>
              </a:ln>
              <a:solidFill>
                <a:srgbClr val="FFC000"/>
              </a:solidFill>
              <a:latin typeface="楷体" panose="02010609060101010101" pitchFamily="49" charset="-122"/>
              <a:ea typeface="楷体" panose="02010609060101010101" pitchFamily="49" charset="-122"/>
              <a:sym typeface="+mn-ea"/>
            </a:endParaRPr>
          </a:p>
        </p:txBody>
      </p:sp>
      <p:sp>
        <p:nvSpPr>
          <p:cNvPr id="33" name="文本框 32"/>
          <p:cNvSpPr txBox="1"/>
          <p:nvPr/>
        </p:nvSpPr>
        <p:spPr>
          <a:xfrm>
            <a:off x="7225030" y="5032375"/>
            <a:ext cx="1714500" cy="398780"/>
          </a:xfrm>
          <a:prstGeom prst="rect">
            <a:avLst/>
          </a:prstGeom>
          <a:noFill/>
        </p:spPr>
        <p:txBody>
          <a:bodyPr wrap="none" rtlCol="0" anchor="t">
            <a:spAutoFit/>
          </a:bodyPr>
          <a:p>
            <a:r>
              <a:rPr lang="zh-CN" altLang="en-US" sz="2000" b="1" dirty="0">
                <a:solidFill>
                  <a:srgbClr val="FFC000"/>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中性</a:t>
            </a:r>
            <a:r>
              <a:rPr lang="en-US" altLang="zh-CN" sz="2000" b="1" dirty="0">
                <a:solidFill>
                  <a:srgbClr val="FFC000"/>
                </a:solidFill>
                <a:latin typeface="楷体" panose="02010609060101010101" pitchFamily="49" charset="-122"/>
                <a:ea typeface="楷体" panose="02010609060101010101" pitchFamily="49" charset="-122"/>
                <a:cs typeface="Arial" panose="020B0604020202020204" pitchFamily="34" charset="0"/>
                <a:sym typeface="Arial" panose="020B0604020202020204" pitchFamily="34" charset="0"/>
              </a:rPr>
              <a:t>——</a:t>
            </a:r>
            <a:r>
              <a:rPr lang="zh-CN" altLang="en-US" sz="2000" b="1" kern="100" dirty="0">
                <a:ln>
                  <a:noFill/>
                </a:ln>
                <a:solidFill>
                  <a:srgbClr val="FFC000"/>
                </a:solidFill>
                <a:latin typeface="楷体" panose="02010609060101010101" pitchFamily="49" charset="-122"/>
                <a:ea typeface="楷体" panose="02010609060101010101" pitchFamily="49" charset="-122"/>
                <a:sym typeface="+mn-ea"/>
              </a:rPr>
              <a:t>★★</a:t>
            </a:r>
            <a:endParaRPr lang="zh-CN" altLang="en-US" sz="2000" b="1" kern="100" dirty="0">
              <a:ln>
                <a:noFill/>
              </a:ln>
              <a:solidFill>
                <a:srgbClr val="FFC000"/>
              </a:solidFill>
              <a:latin typeface="楷体" panose="02010609060101010101" pitchFamily="49" charset="-122"/>
              <a:ea typeface="楷体" panose="02010609060101010101" pitchFamily="49"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矩形 4"/>
          <p:cNvSpPr/>
          <p:nvPr/>
        </p:nvSpPr>
        <p:spPr>
          <a:xfrm>
            <a:off x="2166239" y="0"/>
            <a:ext cx="7788275" cy="6898640"/>
          </a:xfrm>
          <a:prstGeom prst="rect">
            <a:avLst/>
          </a:prstGeom>
          <a:solidFill>
            <a:srgbClr val="FFD860">
              <a:alpha val="16000"/>
            </a:srgbClr>
          </a:solidFill>
          <a:ln w="9525">
            <a:noFill/>
          </a:ln>
        </p:spPr>
        <p:txBody>
          <a:bodyPr anchor="ctr"/>
          <a:lstStyle/>
          <a:p>
            <a:pPr algn="ctr">
              <a:buFont typeface="Arial" panose="020B0604020202020204" pitchFamily="34" charset="0"/>
              <a:buNone/>
            </a:pPr>
            <a:endParaRPr lang="zh-CN" altLang="en-US" sz="2400" dirty="0">
              <a:solidFill>
                <a:srgbClr val="FFFFFF"/>
              </a:solidFill>
              <a:latin typeface="方正兰亭黑_GBK" charset="0"/>
              <a:ea typeface="方正兰亭黑_GBK" pitchFamily="2" charset="-122"/>
              <a:sym typeface="方正兰亭黑_GBK" pitchFamily="2" charset="-122"/>
            </a:endParaRPr>
          </a:p>
        </p:txBody>
      </p:sp>
      <p:sp>
        <p:nvSpPr>
          <p:cNvPr id="6" name="文本框 5"/>
          <p:cNvSpPr txBox="1"/>
          <p:nvPr/>
        </p:nvSpPr>
        <p:spPr>
          <a:xfrm>
            <a:off x="4931391" y="856992"/>
            <a:ext cx="2152915"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dirty="0">
                <a:solidFill>
                  <a:srgbClr val="EC9704"/>
                </a:solidFill>
                <a:latin typeface="隶书" panose="02010509060101010101" pitchFamily="49" charset="-122"/>
                <a:sym typeface="+mn-ea"/>
              </a:rPr>
              <a:t>特别提示</a:t>
            </a:r>
            <a:endParaRPr lang="zh-CN" altLang="en-US" sz="3200" b="1" dirty="0">
              <a:solidFill>
                <a:srgbClr val="EC9704"/>
              </a:solidFill>
              <a:latin typeface="隶书" panose="02010509060101010101" pitchFamily="49" charset="-122"/>
              <a:sym typeface="+mn-ea"/>
            </a:endParaRPr>
          </a:p>
        </p:txBody>
      </p:sp>
      <p:sp>
        <p:nvSpPr>
          <p:cNvPr id="7" name="文本框 6"/>
          <p:cNvSpPr txBox="1"/>
          <p:nvPr/>
        </p:nvSpPr>
        <p:spPr>
          <a:xfrm>
            <a:off x="2477735" y="1527810"/>
            <a:ext cx="7195185" cy="4846320"/>
          </a:xfrm>
          <a:prstGeom prst="rect">
            <a:avLst/>
          </a:prstGeom>
          <a:noFill/>
        </p:spPr>
        <p:txBody>
          <a:bodyPr wrap="square" rtlCol="0">
            <a:spAutoFit/>
          </a:bodyPr>
          <a:lstStyle/>
          <a:p>
            <a:pPr latinLnBrk="0">
              <a:lnSpc>
                <a:spcPct val="150000"/>
              </a:lnSpc>
              <a:spcBef>
                <a:spcPts val="0"/>
              </a:spcBef>
            </a:pPr>
            <a:r>
              <a:rPr lang="en-US" altLang="zh-CN" sz="1400" b="1" dirty="0">
                <a:solidFill>
                  <a:srgbClr val="FFD860"/>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        </a:t>
            </a:r>
            <a:r>
              <a:rPr lang="zh-CN" altLang="en-US" sz="1600" b="1" dirty="0">
                <a:solidFill>
                  <a:srgbClr val="EC9704"/>
                </a:solidFill>
                <a:latin typeface="隶书" panose="02010509060101010101" pitchFamily="49" charset="-122"/>
                <a:sym typeface="+mn-ea"/>
              </a:rPr>
              <a:t>本资料所载的市场研究信息是由中信银行、中信证券、中信信托、信诚人寿、中信建投证券、天安财险、华夏基金、信诚基金共同参与制作。</a:t>
            </a:r>
            <a:endParaRPr lang="zh-CN" altLang="en-US" sz="1600" b="1" dirty="0">
              <a:solidFill>
                <a:srgbClr val="EC9704"/>
              </a:solidFill>
              <a:latin typeface="隶书" panose="02010509060101010101" pitchFamily="49" charset="-122"/>
              <a:sym typeface="+mn-ea"/>
            </a:endParaRPr>
          </a:p>
          <a:p>
            <a:pPr latinLnBrk="0">
              <a:lnSpc>
                <a:spcPct val="150000"/>
              </a:lnSpc>
              <a:spcBef>
                <a:spcPts val="0"/>
              </a:spcBef>
            </a:pPr>
            <a:r>
              <a:rPr lang="zh-CN" altLang="en-US" sz="1600" b="1" dirty="0">
                <a:solidFill>
                  <a:srgbClr val="EC9704"/>
                </a:solidFill>
                <a:latin typeface="隶书" panose="02010509060101010101" pitchFamily="49" charset="-122"/>
                <a:sym typeface="+mn-ea"/>
              </a:rPr>
              <a:t>    本资料所载的研究信息及结论、收益表现通常基于特定的假设条件，并不涉及对具体证券、金融工具或者金融产品在具体价位、具体时点、具体市场表现的判断，因此不能够等同于带有针对性的、指导具体投资的操作意见。本资料仅供订阅人参考之用，不是或不应被视为出售、购买或认购证券或其它金融工具的要约或要约邀请。个人投资者如需使用本资料，须寻求专业人士的指导，自主作出投资决策并自行承担投资风险。若因不当使用相关信息而造成任何直接或间接损失，中信银行、中信证券、中信信托、信诚人寿、中信建投证券、天安财险、华夏基金、信诚基金及其他参与合作机构不对使用本资料涉及的信息所产生的任何直接或间接损失或与此有关的其它损失承担任何责任。</a:t>
            </a:r>
            <a:endParaRPr lang="zh-CN" altLang="en-US" sz="1600" b="1" dirty="0">
              <a:solidFill>
                <a:srgbClr val="EC9704"/>
              </a:solidFill>
              <a:latin typeface="隶书" panose="02010509060101010101" pitchFamily="49" charset="-122"/>
              <a:sym typeface="+mn-ea"/>
            </a:endParaRPr>
          </a:p>
          <a:p>
            <a:pPr latinLnBrk="0">
              <a:lnSpc>
                <a:spcPct val="150000"/>
              </a:lnSpc>
              <a:spcBef>
                <a:spcPts val="0"/>
              </a:spcBef>
            </a:pPr>
            <a:r>
              <a:rPr lang="zh-CN" altLang="en-US" sz="1600" b="1" dirty="0">
                <a:solidFill>
                  <a:srgbClr val="EC9704"/>
                </a:solidFill>
                <a:latin typeface="隶书" panose="02010509060101010101" pitchFamily="49" charset="-122"/>
                <a:sym typeface="+mn-ea"/>
              </a:rPr>
              <a:t>    感谢您给予的理解和配合！</a:t>
            </a:r>
            <a:endParaRPr lang="zh-CN" altLang="en-US" sz="1600" b="1" dirty="0">
              <a:solidFill>
                <a:srgbClr val="EC9704"/>
              </a:solidFill>
              <a:latin typeface="隶书" panose="02010509060101010101" pitchFamily="49" charset="-122"/>
              <a:sym typeface="+mn-ea"/>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D860"/>
              </a:solidFill>
              <a:effectLst>
                <a:outerShdw blurRad="38100" dist="38100" dir="2700000" algn="tl">
                  <a:srgbClr val="000000">
                    <a:alpha val="43137"/>
                  </a:srgbClr>
                </a:outerShdw>
              </a:effectLst>
              <a:uLnTx/>
              <a:uFillTx/>
              <a:latin typeface="华文楷体" panose="02010600040101010101" charset="-122"/>
              <a:ea typeface="华文楷体" panose="02010600040101010101" charset="-122"/>
              <a:sym typeface="+mn-ea"/>
            </a:endParaRPr>
          </a:p>
        </p:txBody>
      </p:sp>
      <p:sp>
        <p:nvSpPr>
          <p:cNvPr id="11" name="灯片编号占位符 10"/>
          <p:cNvSpPr>
            <a:spLocks noGrp="1"/>
          </p:cNvSpPr>
          <p:nvPr/>
        </p:nvSpPr>
        <p:spPr>
          <a:xfrm>
            <a:off x="11600780" y="6494145"/>
            <a:ext cx="579755" cy="365125"/>
          </a:xfrm>
          <a:prstGeom prst="rect">
            <a:avLst/>
          </a:prstGeom>
        </p:spPr>
        <p:txBody>
          <a:bodyPr vert="horz" lIns="91440" tIns="45720" rIns="91440" bIns="45720" rtlCol="0" anchor="ctr"/>
          <a:lstStyle>
            <a:defPPr>
              <a:defRPr lang="zh-CN"/>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400" b="1">
                <a:solidFill>
                  <a:srgbClr val="FFC000"/>
                </a:solidFill>
              </a:rPr>
              <a:t>25</a:t>
            </a:r>
            <a:endParaRPr lang="en-US" altLang="zh-CN" sz="2400" b="1">
              <a:solidFill>
                <a:srgbClr val="FFC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6" presetClass="entr" presetSubtype="37" fill="hold" grpId="0" nodeType="afterEffect">
                                  <p:stCondLst>
                                    <p:cond delay="0"/>
                                  </p:stCondLst>
                                  <p:childTnLst>
                                    <p:set>
                                      <p:cBhvr>
                                        <p:cTn id="18" dur="1" fill="hold">
                                          <p:stCondLst>
                                            <p:cond delay="0"/>
                                          </p:stCondLst>
                                        </p:cTn>
                                        <p:tgtEl>
                                          <p:spTgt spid="24581"/>
                                        </p:tgtEl>
                                        <p:attrNameLst>
                                          <p:attrName>style.visibility</p:attrName>
                                        </p:attrNameLst>
                                      </p:cBhvr>
                                      <p:to>
                                        <p:strVal val="visible"/>
                                      </p:to>
                                    </p:set>
                                    <p:animEffect filter="barn(outVertical)">
                                      <p:cBhvr>
                                        <p:cTn id="19"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ldLvl="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同侧圆角矩形 8"/>
          <p:cNvSpPr/>
          <p:nvPr/>
        </p:nvSpPr>
        <p:spPr>
          <a:xfrm rot="10800000">
            <a:off x="1445137" y="1428798"/>
            <a:ext cx="1645920" cy="441960"/>
          </a:xfrm>
          <a:prstGeom prst="round2SameRect">
            <a:avLst/>
          </a:prstGeom>
          <a:solidFill>
            <a:srgbClr val="DE8F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09920" y="307975"/>
            <a:ext cx="2503170" cy="683895"/>
          </a:xfrm>
          <a:prstGeom prst="rect">
            <a:avLst/>
          </a:prstGeom>
          <a:solidFill>
            <a:schemeClr val="bg1">
              <a:lumMod val="6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433" name="组合 22"/>
          <p:cNvGrpSpPr/>
          <p:nvPr/>
        </p:nvGrpSpPr>
        <p:grpSpPr bwMode="auto">
          <a:xfrm>
            <a:off x="663540" y="233045"/>
            <a:ext cx="2989580" cy="1052306"/>
            <a:chOff x="602149" y="240022"/>
            <a:chExt cx="6927572" cy="1052932"/>
          </a:xfrm>
        </p:grpSpPr>
        <p:sp>
          <p:nvSpPr>
            <p:cNvPr id="4" name="文本框 3"/>
            <p:cNvSpPr txBox="1"/>
            <p:nvPr/>
          </p:nvSpPr>
          <p:spPr>
            <a:xfrm>
              <a:off x="785253" y="240022"/>
              <a:ext cx="3831073" cy="830439"/>
            </a:xfrm>
            <a:prstGeom prst="rect">
              <a:avLst/>
            </a:prstGeom>
            <a:noFill/>
          </p:spPr>
          <p:txBody>
            <a:bodyPr>
              <a:spAutoFit/>
            </a:bodyPr>
            <a:lstStyle/>
            <a:p>
              <a:pPr fontAlgn="auto">
                <a:spcBef>
                  <a:spcPts val="0"/>
                </a:spcBef>
                <a:spcAft>
                  <a:spcPts val="0"/>
                </a:spcAft>
                <a:defRPr/>
              </a:pPr>
              <a:endParaRPr lang="zh-CN" altLang="en-US" sz="4800" b="1" kern="0" dirty="0">
                <a:solidFill>
                  <a:srgbClr val="777777"/>
                </a:solidFill>
                <a:latin typeface="Agency FB" panose="020B0503020202020204" pitchFamily="34" charset="0"/>
                <a:ea typeface="宋体" panose="02010600030101010101" pitchFamily="2" charset="-122"/>
              </a:endParaRPr>
            </a:p>
          </p:txBody>
        </p:sp>
        <p:sp>
          <p:nvSpPr>
            <p:cNvPr id="5" name="矩形 4"/>
            <p:cNvSpPr/>
            <p:nvPr/>
          </p:nvSpPr>
          <p:spPr>
            <a:xfrm>
              <a:off x="602149" y="320080"/>
              <a:ext cx="329604" cy="69955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6" name="文本框 5"/>
            <p:cNvSpPr txBox="1"/>
            <p:nvPr/>
          </p:nvSpPr>
          <p:spPr>
            <a:xfrm>
              <a:off x="785253" y="924435"/>
              <a:ext cx="6744468" cy="368519"/>
            </a:xfrm>
            <a:prstGeom prst="rect">
              <a:avLst/>
            </a:prstGeom>
            <a:noFill/>
          </p:spPr>
          <p:txBody>
            <a:bodyPr>
              <a:spAutoFit/>
            </a:bodyPr>
            <a:lstStyle/>
            <a:p>
              <a:pPr algn="just" fontAlgn="auto">
                <a:spcBef>
                  <a:spcPts val="0"/>
                </a:spcBef>
                <a:spcAft>
                  <a:spcPts val="0"/>
                </a:spcAft>
                <a:defRPr/>
              </a:pPr>
              <a:endParaRPr lang="en-US" altLang="zh-CN" kern="0" dirty="0">
                <a:solidFill>
                  <a:srgbClr val="777777"/>
                </a:solidFill>
                <a:ea typeface="宋体" panose="02010600030101010101" pitchFamily="2" charset="-122"/>
              </a:endParaRPr>
            </a:p>
          </p:txBody>
        </p:sp>
      </p:grpSp>
      <p:sp>
        <p:nvSpPr>
          <p:cNvPr id="17" name="矩形 16"/>
          <p:cNvSpPr/>
          <p:nvPr/>
        </p:nvSpPr>
        <p:spPr>
          <a:xfrm flipH="1">
            <a:off x="1216308" y="1897063"/>
            <a:ext cx="76200" cy="46640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pSp>
        <p:nvGrpSpPr>
          <p:cNvPr id="18436" name="组合 24"/>
          <p:cNvGrpSpPr/>
          <p:nvPr/>
        </p:nvGrpSpPr>
        <p:grpSpPr bwMode="auto">
          <a:xfrm>
            <a:off x="1134222" y="1428710"/>
            <a:ext cx="10292716" cy="4444365"/>
            <a:chOff x="1833142" y="1197334"/>
            <a:chExt cx="3819712" cy="4444516"/>
          </a:xfrm>
        </p:grpSpPr>
        <p:sp>
          <p:nvSpPr>
            <p:cNvPr id="18440" name="文本框 21"/>
            <p:cNvSpPr txBox="1">
              <a:spLocks noChangeArrowheads="1"/>
            </p:cNvSpPr>
            <p:nvPr/>
          </p:nvSpPr>
          <p:spPr bwMode="auto">
            <a:xfrm>
              <a:off x="1833142" y="1810765"/>
              <a:ext cx="3819712" cy="3831085"/>
            </a:xfrm>
            <a:prstGeom prst="rect">
              <a:avLst/>
            </a:prstGeom>
            <a:noFill/>
            <a:ln w="9525">
              <a:noFill/>
              <a:miter lim="800000"/>
            </a:ln>
          </p:spPr>
          <p:txBody>
            <a:bodyPr wrap="square">
              <a:spAutoFit/>
            </a:bodyPr>
            <a:lstStyle/>
            <a:p>
              <a:pPr eaLnBrk="0" hangingPunct="0">
                <a:lnSpc>
                  <a:spcPct val="150000"/>
                </a:lnSpc>
              </a:pPr>
              <a:r>
                <a:rPr lang="zh-CN" altLang="en-US" b="1" dirty="0">
                  <a:solidFill>
                    <a:srgbClr val="D88603"/>
                  </a:solidFill>
                  <a:latin typeface="微软雅黑" panose="020B0503020204020204" charset="-122"/>
                  <a:ea typeface="微软雅黑" panose="020B0503020204020204" charset="-122"/>
                  <a:sym typeface="+mn-ea"/>
                </a:rPr>
                <a:t>     国际方面</a:t>
              </a:r>
              <a:r>
                <a:rPr lang="zh-CN" altLang="en-US" b="1" dirty="0">
                  <a:solidFill>
                    <a:srgbClr val="E6AD00"/>
                  </a:solidFill>
                  <a:latin typeface="微软雅黑" panose="020B0503020204020204" charset="-122"/>
                  <a:ea typeface="微软雅黑" panose="020B0503020204020204" charset="-122"/>
                  <a:sym typeface="+mn-ea"/>
                </a:rPr>
                <a:t>：</a:t>
              </a:r>
              <a:r>
                <a:rPr sz="1800" b="1" dirty="0">
                  <a:solidFill>
                    <a:schemeClr val="accent4">
                      <a:lumMod val="40000"/>
                      <a:lumOff val="60000"/>
                    </a:schemeClr>
                  </a:solidFill>
                  <a:latin typeface="楷体" panose="02010609060101010101" pitchFamily="49" charset="-122"/>
                  <a:ea typeface="楷体" panose="02010609060101010101" pitchFamily="49" charset="-122"/>
                </a:rPr>
                <a:t>美国</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方面，就业数据稳定，薪资增速回升，经济增速保持稳健</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rPr>
                <a:t>，美联储</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rPr>
                <a:t>3</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rPr>
                <a:t>月加息预期增强；</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欧元区：1</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2</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月服务业PMI终值是5</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6.6</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%，为近六个月来的新高，综合PMI5</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8.1</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%，均创近期新高，表明欧元区经济延续向好态势，也意味着欧元区货币政策收紧速度或将加快。</a:t>
              </a:r>
              <a:endPar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endParaRPr>
            </a:p>
            <a:p>
              <a:pPr eaLnBrk="0" hangingPunct="0">
                <a:lnSpc>
                  <a:spcPct val="150000"/>
                </a:lnSpc>
              </a:pPr>
              <a:r>
                <a:rPr lang="zh-CN" altLang="en-US" b="1" dirty="0">
                  <a:solidFill>
                    <a:srgbClr val="E6AD00"/>
                  </a:solidFill>
                  <a:latin typeface="微软雅黑" panose="020B0503020204020204" charset="-122"/>
                  <a:ea typeface="微软雅黑" panose="020B0503020204020204" charset="-122"/>
                  <a:sym typeface="+mn-ea"/>
                </a:rPr>
                <a:t>     </a:t>
              </a:r>
              <a:r>
                <a:rPr lang="zh-CN" altLang="en-US" b="1" dirty="0">
                  <a:solidFill>
                    <a:srgbClr val="D88603"/>
                  </a:solidFill>
                  <a:latin typeface="微软雅黑" panose="020B0503020204020204" charset="-122"/>
                  <a:ea typeface="微软雅黑" panose="020B0503020204020204" charset="-122"/>
                  <a:sym typeface="+mn-ea"/>
                </a:rPr>
                <a:t>国内方面</a:t>
              </a:r>
              <a:r>
                <a:rPr lang="zh-CN" altLang="en-US" b="1" dirty="0">
                  <a:solidFill>
                    <a:srgbClr val="E6AD00"/>
                  </a:solidFill>
                  <a:latin typeface="微软雅黑" panose="020B0503020204020204" charset="-122"/>
                  <a:ea typeface="微软雅黑" panose="020B0503020204020204" charset="-122"/>
                  <a:sym typeface="+mn-ea"/>
                </a:rPr>
                <a:t>：</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四季度</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GDP</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ea"/>
                </a:rPr>
                <a:t>增速达到</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6.8%</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ea"/>
                </a:rPr>
                <a:t>，全年增速</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6.9%</a:t>
              </a:r>
              <a:r>
                <a:rPr 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。为</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2010</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ea"/>
                </a:rPr>
                <a:t>年以来的首次回升。其中</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ea"/>
                </a:rPr>
                <a:t>12</a:t>
              </a:r>
              <a:r>
                <a:rPr sz="1800" b="1" dirty="0">
                  <a:solidFill>
                    <a:schemeClr val="accent4">
                      <a:lumMod val="40000"/>
                      <a:lumOff val="60000"/>
                    </a:schemeClr>
                  </a:solidFill>
                  <a:latin typeface="楷体" panose="02010609060101010101" pitchFamily="49" charset="-122"/>
                  <a:ea typeface="楷体" panose="02010609060101010101" pitchFamily="49" charset="-122"/>
                  <a:sym typeface="+mn-ea"/>
                </a:rPr>
                <a:t>月</a:t>
              </a:r>
              <a:r>
                <a:rPr sz="1800" b="1" dirty="0">
                  <a:solidFill>
                    <a:schemeClr val="accent4">
                      <a:lumMod val="40000"/>
                      <a:lumOff val="60000"/>
                    </a:schemeClr>
                  </a:solidFill>
                  <a:latin typeface="楷体" panose="02010609060101010101" pitchFamily="49" charset="-122"/>
                  <a:ea typeface="楷体" panose="02010609060101010101" pitchFamily="49" charset="-122"/>
                </a:rPr>
                <a:t>PMI是51.</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8</a:t>
              </a:r>
              <a:r>
                <a:rPr sz="1800" b="1" dirty="0">
                  <a:solidFill>
                    <a:schemeClr val="accent4">
                      <a:lumMod val="40000"/>
                      <a:lumOff val="60000"/>
                    </a:schemeClr>
                  </a:solidFill>
                  <a:latin typeface="楷体" panose="02010609060101010101" pitchFamily="49" charset="-122"/>
                  <a:ea typeface="楷体" panose="02010609060101010101" pitchFamily="49" charset="-122"/>
                </a:rPr>
                <a:t>%，较上月</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回落</a:t>
              </a:r>
              <a:r>
                <a:rPr sz="1800" b="1" dirty="0">
                  <a:solidFill>
                    <a:schemeClr val="accent4">
                      <a:lumMod val="40000"/>
                      <a:lumOff val="60000"/>
                    </a:schemeClr>
                  </a:solidFill>
                  <a:latin typeface="楷体" panose="02010609060101010101" pitchFamily="49" charset="-122"/>
                  <a:ea typeface="楷体" panose="02010609060101010101" pitchFamily="49" charset="-122"/>
                </a:rPr>
                <a:t>0.2%</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a:t>
              </a:r>
              <a:r>
                <a:rPr sz="1800" b="1" dirty="0">
                  <a:solidFill>
                    <a:schemeClr val="accent4">
                      <a:lumMod val="40000"/>
                      <a:lumOff val="60000"/>
                    </a:schemeClr>
                  </a:solidFill>
                  <a:latin typeface="楷体" panose="02010609060101010101" pitchFamily="49" charset="-122"/>
                  <a:ea typeface="楷体" panose="02010609060101010101" pitchFamily="49" charset="-122"/>
                </a:rPr>
                <a:t>1</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2</a:t>
              </a:r>
              <a:r>
                <a:rPr sz="1800" b="1" dirty="0">
                  <a:solidFill>
                    <a:schemeClr val="accent4">
                      <a:lumMod val="40000"/>
                      <a:lumOff val="60000"/>
                    </a:schemeClr>
                  </a:solidFill>
                  <a:latin typeface="楷体" panose="02010609060101010101" pitchFamily="49" charset="-122"/>
                  <a:ea typeface="楷体" panose="02010609060101010101" pitchFamily="49" charset="-122"/>
                </a:rPr>
                <a:t>月全国规模以上工业增加值同比增长6.</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2</a:t>
              </a:r>
              <a:r>
                <a:rPr sz="1800" b="1" dirty="0">
                  <a:solidFill>
                    <a:schemeClr val="accent4">
                      <a:lumMod val="40000"/>
                      <a:lumOff val="60000"/>
                    </a:schemeClr>
                  </a:solidFill>
                  <a:latin typeface="楷体" panose="02010609060101010101" pitchFamily="49" charset="-122"/>
                  <a:ea typeface="楷体" panose="02010609060101010101" pitchFamily="49" charset="-122"/>
                </a:rPr>
                <a:t>%，较上月</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上涨</a:t>
              </a:r>
              <a:r>
                <a:rPr sz="1800" b="1" dirty="0">
                  <a:solidFill>
                    <a:schemeClr val="accent4">
                      <a:lumMod val="40000"/>
                      <a:lumOff val="60000"/>
                    </a:schemeClr>
                  </a:solidFill>
                  <a:latin typeface="楷体" panose="02010609060101010101" pitchFamily="49" charset="-122"/>
                  <a:ea typeface="楷体" panose="02010609060101010101" pitchFamily="49" charset="-122"/>
                </a:rPr>
                <a:t>0.1</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a:t>
              </a:r>
              <a:r>
                <a:rPr sz="1800" b="1" dirty="0">
                  <a:solidFill>
                    <a:schemeClr val="accent4">
                      <a:lumMod val="40000"/>
                      <a:lumOff val="60000"/>
                    </a:schemeClr>
                  </a:solidFill>
                  <a:latin typeface="楷体" panose="02010609060101010101" pitchFamily="49" charset="-122"/>
                  <a:ea typeface="楷体" panose="02010609060101010101" pitchFamily="49" charset="-122"/>
                </a:rPr>
                <a:t>1</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2</a:t>
              </a:r>
              <a:r>
                <a:rPr sz="1800" b="1" dirty="0">
                  <a:solidFill>
                    <a:schemeClr val="accent4">
                      <a:lumMod val="40000"/>
                      <a:lumOff val="60000"/>
                    </a:schemeClr>
                  </a:solidFill>
                  <a:latin typeface="楷体" panose="02010609060101010101" pitchFamily="49" charset="-122"/>
                  <a:ea typeface="楷体" panose="02010609060101010101" pitchFamily="49" charset="-122"/>
                </a:rPr>
                <a:t>月社会消费品零售总额同比名义增长</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9.4</a:t>
              </a:r>
              <a:r>
                <a:rPr sz="1800" b="1" dirty="0">
                  <a:solidFill>
                    <a:schemeClr val="accent4">
                      <a:lumMod val="40000"/>
                      <a:lumOff val="60000"/>
                    </a:schemeClr>
                  </a:solidFill>
                  <a:latin typeface="楷体" panose="02010609060101010101" pitchFamily="49" charset="-122"/>
                  <a:ea typeface="楷体" panose="02010609060101010101" pitchFamily="49" charset="-122"/>
                </a:rPr>
                <a:t>%，较上月</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回落</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rPr>
                <a:t>0.8</a:t>
              </a:r>
              <a:r>
                <a:rPr lang="en-US" sz="1800" b="1" dirty="0">
                  <a:solidFill>
                    <a:schemeClr val="accent4">
                      <a:lumMod val="40000"/>
                      <a:lumOff val="60000"/>
                    </a:schemeClr>
                  </a:solidFill>
                  <a:latin typeface="楷体" panose="02010609060101010101" pitchFamily="49" charset="-122"/>
                  <a:ea typeface="楷体" panose="02010609060101010101" pitchFamily="49" charset="-122"/>
                </a:rPr>
                <a:t>%</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rPr>
                <a:t>，各项数据涨跌互现，符</a:t>
              </a:r>
              <a:r>
                <a:rPr lang="zh-CN" sz="1800" b="1" dirty="0">
                  <a:solidFill>
                    <a:schemeClr val="accent4">
                      <a:lumMod val="40000"/>
                      <a:lumOff val="60000"/>
                    </a:schemeClr>
                  </a:solidFill>
                  <a:latin typeface="楷体" panose="02010609060101010101" pitchFamily="49" charset="-122"/>
                  <a:ea typeface="楷体" panose="02010609060101010101" pitchFamily="49" charset="-122"/>
                </a:rPr>
                <a:t>合市场预期</a:t>
              </a:r>
              <a:r>
                <a:rPr sz="1800" b="1" dirty="0">
                  <a:solidFill>
                    <a:schemeClr val="accent4">
                      <a:lumMod val="40000"/>
                      <a:lumOff val="60000"/>
                    </a:schemeClr>
                  </a:solidFill>
                  <a:latin typeface="楷体" panose="02010609060101010101" pitchFamily="49" charset="-122"/>
                  <a:ea typeface="楷体" panose="02010609060101010101" pitchFamily="49" charset="-122"/>
                </a:rPr>
                <a:t> 。</a:t>
              </a:r>
              <a:endParaRPr lang="zh-CN" altLang="en-US" b="1" dirty="0">
                <a:solidFill>
                  <a:srgbClr val="E6AD00"/>
                </a:solidFill>
                <a:latin typeface="微软雅黑" panose="020B0503020204020204" charset="-122"/>
                <a:ea typeface="微软雅黑" panose="020B0503020204020204" charset="-122"/>
              </a:endParaRPr>
            </a:p>
            <a:p>
              <a:pPr eaLnBrk="0" hangingPunct="0">
                <a:lnSpc>
                  <a:spcPct val="150000"/>
                </a:lnSpc>
              </a:pPr>
              <a:r>
                <a:rPr lang="zh-CN" altLang="en-US" b="1" dirty="0">
                  <a:solidFill>
                    <a:srgbClr val="E6AD00"/>
                  </a:solidFill>
                  <a:latin typeface="微软雅黑" panose="020B0503020204020204" charset="-122"/>
                  <a:ea typeface="微软雅黑" panose="020B0503020204020204" charset="-122"/>
                </a:rPr>
                <a:t>     </a:t>
              </a:r>
              <a:r>
                <a:rPr lang="zh-CN" altLang="en-US" b="1" dirty="0">
                  <a:solidFill>
                    <a:srgbClr val="D88603"/>
                  </a:solidFill>
                  <a:latin typeface="微软雅黑" panose="020B0503020204020204" charset="-122"/>
                  <a:ea typeface="微软雅黑" panose="020B0503020204020204" charset="-122"/>
                </a:rPr>
                <a:t>金融市场方面</a:t>
              </a:r>
              <a:r>
                <a:rPr lang="zh-CN" altLang="en-US" b="1" dirty="0">
                  <a:solidFill>
                    <a:srgbClr val="E6AD00"/>
                  </a:solidFill>
                  <a:latin typeface="微软雅黑" panose="020B0503020204020204" charset="-122"/>
                  <a:ea typeface="微软雅黑" panose="020B0503020204020204" charset="-122"/>
                </a:rPr>
                <a:t>：</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lt"/>
                </a:rPr>
                <a:t>货币环境整体中性，流动性偏紧，利率易上难下，现金类资产防御性显著，类固收产品收益维持高位震荡，债券市场短期仍有下行筑底风险。在权益类市场上，</a:t>
              </a:r>
              <a:r>
                <a:rPr lang="en-US" altLang="zh-CN" sz="1800" b="1" dirty="0">
                  <a:solidFill>
                    <a:schemeClr val="accent4">
                      <a:lumMod val="40000"/>
                      <a:lumOff val="60000"/>
                    </a:schemeClr>
                  </a:solidFill>
                  <a:latin typeface="楷体" panose="02010609060101010101" pitchFamily="49" charset="-122"/>
                  <a:ea typeface="楷体" panose="02010609060101010101" pitchFamily="49" charset="-122"/>
                  <a:sym typeface="+mn-lt"/>
                </a:rPr>
                <a:t>A</a:t>
              </a:r>
              <a:r>
                <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lt"/>
                </a:rPr>
                <a:t>股受益边际流动性改善，短期走势相对乐观；港股阶段涨幅较大，注意回落风险。大宗商品走势将继续分化。</a:t>
              </a:r>
              <a:endParaRPr lang="zh-CN" altLang="en-US" sz="1800" b="1" dirty="0">
                <a:solidFill>
                  <a:schemeClr val="accent4">
                    <a:lumMod val="40000"/>
                    <a:lumOff val="60000"/>
                  </a:schemeClr>
                </a:solidFill>
                <a:latin typeface="楷体" panose="02010609060101010101" pitchFamily="49" charset="-122"/>
                <a:ea typeface="楷体" panose="02010609060101010101" pitchFamily="49" charset="-122"/>
                <a:sym typeface="+mn-lt"/>
              </a:endParaRPr>
            </a:p>
          </p:txBody>
        </p:sp>
        <p:sp>
          <p:nvSpPr>
            <p:cNvPr id="18441" name="文本框 23"/>
            <p:cNvSpPr txBox="1">
              <a:spLocks noChangeArrowheads="1"/>
            </p:cNvSpPr>
            <p:nvPr/>
          </p:nvSpPr>
          <p:spPr bwMode="auto">
            <a:xfrm>
              <a:off x="1948514" y="1197334"/>
              <a:ext cx="554022" cy="460391"/>
            </a:xfrm>
            <a:prstGeom prst="rect">
              <a:avLst/>
            </a:prstGeom>
            <a:noFill/>
            <a:ln w="9525">
              <a:noFill/>
              <a:miter lim="800000"/>
            </a:ln>
          </p:spPr>
          <p:txBody>
            <a:bodyPr wrap="square">
              <a:spAutoFit/>
            </a:bodyPr>
            <a:lstStyle/>
            <a:p>
              <a:r>
                <a:rPr lang="zh-CN" altLang="en-US" sz="2400" b="1" dirty="0">
                  <a:solidFill>
                    <a:schemeClr val="bg1">
                      <a:lumMod val="95000"/>
                    </a:schemeClr>
                  </a:solidFill>
                  <a:latin typeface="微软雅黑" panose="020B0503020204020204" charset="-122"/>
                  <a:ea typeface="微软雅黑" panose="020B0503020204020204" charset="-122"/>
                  <a:sym typeface="+mn-ea"/>
                </a:rPr>
                <a:t>核心观点</a:t>
              </a:r>
              <a:endParaRPr lang="en-US" altLang="zh-CN" sz="2400" b="1" dirty="0">
                <a:solidFill>
                  <a:schemeClr val="bg1">
                    <a:lumMod val="95000"/>
                  </a:schemeClr>
                </a:solidFill>
                <a:latin typeface="微软雅黑" panose="020B0503020204020204" charset="-122"/>
                <a:ea typeface="微软雅黑" panose="020B0503020204020204" charset="-122"/>
                <a:sym typeface="+mn-ea"/>
              </a:endParaRPr>
            </a:p>
          </p:txBody>
        </p:sp>
      </p:grpSp>
      <p:pic>
        <p:nvPicPr>
          <p:cNvPr id="18437" name="Picture 2"/>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921350" y="347663"/>
            <a:ext cx="2409825" cy="614362"/>
          </a:xfrm>
          <a:prstGeom prst="rect">
            <a:avLst/>
          </a:prstGeom>
          <a:noFill/>
          <a:ln w="9525">
            <a:noFill/>
            <a:miter lim="800000"/>
            <a:headEnd/>
            <a:tailEnd/>
          </a:ln>
        </p:spPr>
      </p:pic>
      <p:sp>
        <p:nvSpPr>
          <p:cNvPr id="40" name="矩形 93"/>
          <p:cNvSpPr/>
          <p:nvPr/>
        </p:nvSpPr>
        <p:spPr>
          <a:xfrm>
            <a:off x="1133872" y="1425060"/>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11048246" y="652252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D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9885010" y="1342688"/>
            <a:ext cx="1198245" cy="343872"/>
            <a:chOff x="16254" y="1864"/>
            <a:chExt cx="1887" cy="792"/>
          </a:xfrm>
        </p:grpSpPr>
        <p:sp>
          <p:nvSpPr>
            <p:cNvPr id="16" name="矩形 15"/>
            <p:cNvSpPr/>
            <p:nvPr/>
          </p:nvSpPr>
          <p:spPr>
            <a:xfrm>
              <a:off x="16254" y="2315"/>
              <a:ext cx="360" cy="3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6754" y="2115"/>
              <a:ext cx="480" cy="53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386" y="1864"/>
              <a:ext cx="755" cy="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灯片编号占位符 8"/>
          <p:cNvSpPr>
            <a:spLocks noGrp="1"/>
          </p:cNvSpPr>
          <p:nvPr/>
        </p:nvSpPr>
        <p:spPr>
          <a:xfrm>
            <a:off x="11626215" y="6474460"/>
            <a:ext cx="505460" cy="365125"/>
          </a:xfrm>
          <a:prstGeom prst="rect">
            <a:avLst/>
          </a:prstGeom>
        </p:spPr>
        <p:txBody>
          <a:bodyPr vert="horz" lIns="91440" tIns="45720" rIns="91440" bIns="45720" rtlCol="0" anchor="ctr"/>
          <a:lstStyle>
            <a:defPPr>
              <a:defRPr lang="zh-CN"/>
            </a:defPPr>
            <a:lvl1pPr marL="0" algn="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570" y="1229994"/>
            <a:ext cx="12192635" cy="1513205"/>
          </a:xfrm>
          <a:prstGeom prst="rect">
            <a:avLst/>
          </a:prstGeom>
          <a:solidFill>
            <a:schemeClr val="tx2">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67680" y="576580"/>
            <a:ext cx="4022725" cy="583565"/>
          </a:xfrm>
          <a:prstGeom prst="rect">
            <a:avLst/>
          </a:prstGeom>
          <a:noFill/>
        </p:spPr>
        <p:txBody>
          <a:bodyPr wrap="square">
            <a:spAutoFit/>
          </a:bodyPr>
          <a:lstStyle/>
          <a:p>
            <a:pPr eaLnBrk="0" hangingPunct="0">
              <a:defRPr/>
            </a:pPr>
            <a:r>
              <a:rPr kumimoji="1" lang="zh-CN" altLang="en-US" sz="3200" b="1" dirty="0">
                <a:solidFill>
                  <a:srgbClr val="D88603"/>
                </a:solidFill>
                <a:latin typeface="新宋体" panose="02010609030101010101" charset="-122"/>
                <a:ea typeface="新宋体" panose="02010609030101010101" charset="-122"/>
              </a:rPr>
              <a:t>资产</a:t>
            </a:r>
            <a:r>
              <a:rPr kumimoji="1" lang="zh-CN" altLang="en-US" sz="3200" b="1">
                <a:solidFill>
                  <a:srgbClr val="D88603"/>
                </a:solidFill>
                <a:latin typeface="新宋体" panose="02010609030101010101" charset="-122"/>
                <a:ea typeface="新宋体" panose="02010609030101010101" charset="-122"/>
              </a:rPr>
              <a:t>配置框架</a:t>
            </a:r>
            <a:endParaRPr kumimoji="1" lang="zh-CN" altLang="en-US" sz="3200" b="1" dirty="0">
              <a:solidFill>
                <a:srgbClr val="D88603"/>
              </a:solidFill>
              <a:latin typeface="新宋体" panose="02010609030101010101" charset="-122"/>
              <a:ea typeface="新宋体" panose="02010609030101010101" charset="-122"/>
            </a:endParaRPr>
          </a:p>
        </p:txBody>
      </p:sp>
      <p:sp>
        <p:nvSpPr>
          <p:cNvPr id="21516" name="矩形 19"/>
          <p:cNvSpPr/>
          <p:nvPr/>
        </p:nvSpPr>
        <p:spPr>
          <a:xfrm>
            <a:off x="785460" y="1268730"/>
            <a:ext cx="10455725" cy="1418590"/>
          </a:xfrm>
          <a:prstGeom prst="rect">
            <a:avLst/>
          </a:prstGeom>
          <a:noFill/>
          <a:ln w="9525">
            <a:noFill/>
          </a:ln>
        </p:spPr>
        <p:txBody>
          <a:bodyPr wrap="square" lIns="91431" tIns="45716" rIns="91431" bIns="45716">
            <a:spAutoFit/>
          </a:bodyPr>
          <a:lstStyle/>
          <a:p>
            <a:pPr eaLnBrk="0" hangingPunct="0">
              <a:lnSpc>
                <a:spcPct val="130000"/>
              </a:lnSpc>
              <a:spcAft>
                <a:spcPts val="500"/>
              </a:spcAft>
            </a:pPr>
            <a:r>
              <a:rPr lang="zh-CN" altLang="en-US" sz="2000" b="1" dirty="0">
                <a:solidFill>
                  <a:srgbClr val="DE8F04"/>
                </a:solidFill>
                <a:latin typeface="微软雅黑" panose="020B0503020204020204" charset="-122"/>
                <a:ea typeface="微软雅黑" panose="020B0503020204020204" charset="-122"/>
                <a:sym typeface="+mn-ea"/>
              </a:rPr>
              <a:t>配置资产研究类别明细表</a:t>
            </a:r>
            <a:endParaRPr lang="zh-CN" altLang="en-US" sz="2000" b="1" dirty="0">
              <a:solidFill>
                <a:srgbClr val="DE8F04"/>
              </a:solidFill>
              <a:latin typeface="微软雅黑" panose="020B0503020204020204" charset="-122"/>
              <a:ea typeface="微软雅黑" panose="020B0503020204020204" charset="-122"/>
              <a:sym typeface="+mn-ea"/>
            </a:endParaRPr>
          </a:p>
          <a:p>
            <a:pPr marL="285750" indent="-285750" eaLnBrk="0" hangingPunct="0">
              <a:lnSpc>
                <a:spcPct val="130000"/>
              </a:lnSpc>
              <a:spcAft>
                <a:spcPts val="500"/>
              </a:spcAft>
              <a:buFont typeface="Wingdings" panose="05000000000000000000" pitchFamily="2" charset="2"/>
              <a:buChar char="u"/>
            </a:pPr>
            <a:r>
              <a:rPr lang="zh-CN" altLang="en-US" sz="2000" dirty="0">
                <a:solidFill>
                  <a:srgbClr val="FFC000"/>
                </a:solidFill>
                <a:latin typeface="楷体" panose="02010609060101010101" pitchFamily="49" charset="-122"/>
                <a:ea typeface="楷体" panose="02010609060101010101" pitchFamily="49" charset="-122"/>
                <a:sym typeface="+mn-ea"/>
              </a:rPr>
              <a:t>基础资产：现金类资产、类固收资产、债券、股票、大宗商品等</a:t>
            </a:r>
            <a:endParaRPr lang="zh-CN" altLang="en-US" sz="2000" dirty="0">
              <a:solidFill>
                <a:srgbClr val="FFC000"/>
              </a:solidFill>
              <a:latin typeface="楷体" panose="02010609060101010101" pitchFamily="49" charset="-122"/>
              <a:ea typeface="楷体" panose="02010609060101010101" pitchFamily="49" charset="-122"/>
              <a:sym typeface="+mn-ea"/>
            </a:endParaRPr>
          </a:p>
          <a:p>
            <a:pPr marL="285750" indent="-285750" eaLnBrk="0" hangingPunct="0">
              <a:lnSpc>
                <a:spcPct val="130000"/>
              </a:lnSpc>
              <a:spcAft>
                <a:spcPts val="500"/>
              </a:spcAft>
              <a:buFont typeface="Wingdings" panose="05000000000000000000" pitchFamily="2" charset="2"/>
              <a:buChar char="u"/>
            </a:pPr>
            <a:r>
              <a:rPr lang="zh-CN" altLang="en-US" sz="2000" dirty="0">
                <a:solidFill>
                  <a:srgbClr val="FFC000"/>
                </a:solidFill>
                <a:latin typeface="楷体" panose="02010609060101010101" pitchFamily="49" charset="-122"/>
                <a:ea typeface="楷体" panose="02010609060101010101" pitchFamily="49" charset="-122"/>
                <a:sym typeface="+mn-ea"/>
              </a:rPr>
              <a:t>将基础资产细分，共跟踪八类细分资产并选择对标指数</a:t>
            </a:r>
            <a:endParaRPr lang="zh-CN" altLang="en-US" sz="20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endParaRPr>
          </a:p>
        </p:txBody>
      </p:sp>
      <p:sp>
        <p:nvSpPr>
          <p:cNvPr id="5" name="矩形 4"/>
          <p:cNvSpPr/>
          <p:nvPr/>
        </p:nvSpPr>
        <p:spPr>
          <a:xfrm>
            <a:off x="632425" y="654685"/>
            <a:ext cx="144780" cy="376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graphicFrame>
        <p:nvGraphicFramePr>
          <p:cNvPr id="56" name="表格 55"/>
          <p:cNvGraphicFramePr>
            <a:graphicFrameLocks noGrp="1"/>
          </p:cNvGraphicFramePr>
          <p:nvPr/>
        </p:nvGraphicFramePr>
        <p:xfrm>
          <a:off x="2102450" y="2856264"/>
          <a:ext cx="7987030" cy="4431030"/>
        </p:xfrm>
        <a:graphic>
          <a:graphicData uri="http://schemas.openxmlformats.org/drawingml/2006/table">
            <a:tbl>
              <a:tblPr>
                <a:tableStyleId>{775DCB02-9BB8-47FD-8907-85C794F793BA}</a:tableStyleId>
              </a:tblPr>
              <a:tblGrid>
                <a:gridCol w="1129030"/>
                <a:gridCol w="3429000"/>
                <a:gridCol w="3429000"/>
              </a:tblGrid>
              <a:tr h="384810">
                <a:tc>
                  <a:txBody>
                    <a:bodyPr/>
                    <a:lstStyle/>
                    <a:p>
                      <a:pPr algn="ctr">
                        <a:spcAft>
                          <a:spcPts val="600"/>
                        </a:spcAft>
                      </a:pPr>
                      <a:r>
                        <a:rPr lang="zh-CN" sz="1800" b="1" kern="100" dirty="0">
                          <a:latin typeface="华文楷体" panose="02010600040101010101" charset="-122"/>
                          <a:ea typeface="华文楷体" panose="02010600040101010101" charset="-122"/>
                        </a:rPr>
                        <a:t>基础资产</a:t>
                      </a:r>
                      <a:endParaRPr lang="zh-CN" sz="1800" b="1"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b="1" kern="100" dirty="0">
                          <a:latin typeface="华文楷体" panose="02010600040101010101" charset="-122"/>
                          <a:ea typeface="华文楷体" panose="02010600040101010101" charset="-122"/>
                        </a:rPr>
                        <a:t>细分资产</a:t>
                      </a:r>
                      <a:endParaRPr lang="zh-CN" sz="1800" b="1"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b="1" kern="100" dirty="0">
                          <a:latin typeface="华文楷体" panose="02010600040101010101" charset="-122"/>
                          <a:ea typeface="华文楷体" panose="02010600040101010101" charset="-122"/>
                        </a:rPr>
                        <a:t>对标指数</a:t>
                      </a:r>
                      <a:endParaRPr lang="zh-CN" sz="1800" b="1" kern="100" dirty="0">
                        <a:latin typeface="华文楷体" panose="02010600040101010101" charset="-122"/>
                        <a:ea typeface="华文楷体" panose="02010600040101010101" charset="-122"/>
                      </a:endParaRPr>
                    </a:p>
                  </a:txBody>
                  <a:tcPr marL="68580" marR="68580" marT="0" marB="0" anchor="ctr"/>
                </a:tc>
              </a:tr>
              <a:tr h="395605">
                <a:tc>
                  <a:txBody>
                    <a:bodyPr/>
                    <a:lstStyle/>
                    <a:p>
                      <a:pPr algn="ctr">
                        <a:spcAft>
                          <a:spcPts val="600"/>
                        </a:spcAft>
                      </a:pPr>
                      <a:r>
                        <a:rPr lang="zh-CN" altLang="en-US" sz="1800" kern="100" dirty="0">
                          <a:latin typeface="华文楷体" panose="02010600040101010101" charset="-122"/>
                          <a:ea typeface="华文楷体" panose="02010600040101010101" charset="-122"/>
                        </a:rPr>
                        <a:t>现金类</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altLang="en-US" sz="1800" kern="100" dirty="0">
                          <a:latin typeface="华文楷体" panose="02010600040101010101" charset="-122"/>
                          <a:ea typeface="华文楷体" panose="02010600040101010101" charset="-122"/>
                        </a:rPr>
                        <a:t>货币基金</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altLang="en-US" sz="1800" kern="100" dirty="0">
                          <a:latin typeface="华文楷体" panose="02010600040101010101" charset="-122"/>
                          <a:ea typeface="华文楷体" panose="02010600040101010101" charset="-122"/>
                        </a:rPr>
                        <a:t>天天快车</a:t>
                      </a:r>
                      <a:endParaRPr lang="zh-CN" sz="1800" kern="100" dirty="0">
                        <a:latin typeface="华文楷体" panose="02010600040101010101" charset="-122"/>
                        <a:ea typeface="华文楷体" panose="02010600040101010101" charset="-122"/>
                      </a:endParaRPr>
                    </a:p>
                  </a:txBody>
                  <a:tcPr marL="68580" marR="68580" marT="0" marB="0" anchor="ctr"/>
                </a:tc>
              </a:tr>
              <a:tr h="395605">
                <a:tc>
                  <a:txBody>
                    <a:bodyPr/>
                    <a:p>
                      <a:pPr algn="ctr">
                        <a:spcAft>
                          <a:spcPts val="600"/>
                        </a:spcAft>
                        <a:buNone/>
                      </a:pPr>
                      <a:r>
                        <a:rPr lang="zh-CN" altLang="en-US" sz="1800" kern="100" dirty="0">
                          <a:latin typeface="华文楷体" panose="02010600040101010101" charset="-122"/>
                          <a:ea typeface="华文楷体" panose="02010600040101010101" charset="-122"/>
                          <a:sym typeface="+mn-ea"/>
                        </a:rPr>
                        <a:t>类固收</a:t>
                      </a:r>
                      <a:endParaRPr lang="zh-CN" altLang="en-US" sz="1800" kern="100" dirty="0">
                        <a:latin typeface="华文楷体" panose="02010600040101010101" charset="-122"/>
                        <a:ea typeface="华文楷体" panose="02010600040101010101" charset="-122"/>
                      </a:endParaRPr>
                    </a:p>
                  </a:txBody>
                  <a:tcPr marL="68580" marR="68580" marT="0" marB="0" anchor="ctr"/>
                </a:tc>
                <a:tc>
                  <a:txBody>
                    <a:bodyPr/>
                    <a:p>
                      <a:pPr algn="ctr">
                        <a:spcAft>
                          <a:spcPts val="600"/>
                        </a:spcAft>
                        <a:buNone/>
                      </a:pPr>
                      <a:r>
                        <a:rPr lang="zh-CN" altLang="en-US" sz="1800" kern="100" dirty="0">
                          <a:latin typeface="华文楷体" panose="02010600040101010101" charset="-122"/>
                          <a:ea typeface="华文楷体" panose="02010600040101010101" charset="-122"/>
                          <a:sym typeface="+mn-ea"/>
                        </a:rPr>
                        <a:t>融资类信托</a:t>
                      </a:r>
                      <a:endParaRPr lang="zh-CN" altLang="en-US" sz="1800" kern="100" dirty="0">
                        <a:latin typeface="华文楷体" panose="02010600040101010101" charset="-122"/>
                        <a:ea typeface="华文楷体" panose="02010600040101010101" charset="-122"/>
                      </a:endParaRPr>
                    </a:p>
                  </a:txBody>
                  <a:tcPr marL="68580" marR="68580" marT="0" marB="0" anchor="ctr"/>
                </a:tc>
                <a:tc>
                  <a:txBody>
                    <a:bodyPr/>
                    <a:p>
                      <a:pPr algn="ctr">
                        <a:spcAft>
                          <a:spcPts val="600"/>
                        </a:spcAft>
                        <a:buNone/>
                      </a:pPr>
                      <a:r>
                        <a:rPr lang="zh-CN" altLang="en-US" sz="1800" kern="100" dirty="0">
                          <a:latin typeface="华文楷体" panose="02010600040101010101" charset="-122"/>
                          <a:ea typeface="华文楷体" panose="02010600040101010101" charset="-122"/>
                          <a:sym typeface="+mn-ea"/>
                        </a:rPr>
                        <a:t>拟用信托融资平均收益</a:t>
                      </a:r>
                      <a:endParaRPr lang="zh-CN" altLang="en-US" sz="1800" kern="100" dirty="0">
                        <a:latin typeface="华文楷体" panose="02010600040101010101" charset="-122"/>
                        <a:ea typeface="华文楷体" panose="02010600040101010101" charset="-122"/>
                      </a:endParaRPr>
                    </a:p>
                  </a:txBody>
                  <a:tcPr marL="68580" marR="68580" marT="0" marB="0" anchor="ctr" anchorCtr="0"/>
                </a:tc>
              </a:tr>
              <a:tr h="385445">
                <a:tc rowSpan="2">
                  <a:txBody>
                    <a:bodyPr/>
                    <a:lstStyle/>
                    <a:p>
                      <a:pPr algn="ctr">
                        <a:spcAft>
                          <a:spcPts val="600"/>
                        </a:spcAft>
                      </a:pPr>
                      <a:r>
                        <a:rPr lang="zh-CN" altLang="en-US" sz="1800" kern="100" dirty="0">
                          <a:latin typeface="华文楷体" panose="02010600040101010101" charset="-122"/>
                          <a:ea typeface="华文楷体" panose="02010600040101010101" charset="-122"/>
                        </a:rPr>
                        <a:t>债券</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利率债</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中债总财富（总值）指数</a:t>
                      </a:r>
                      <a:endParaRPr lang="zh-CN" sz="1800" kern="100" dirty="0">
                        <a:latin typeface="华文楷体" panose="02010600040101010101" charset="-122"/>
                        <a:ea typeface="华文楷体" panose="02010600040101010101" charset="-122"/>
                      </a:endParaRPr>
                    </a:p>
                  </a:txBody>
                  <a:tcPr marL="68580" marR="68580" marT="0" marB="0" anchor="ctr"/>
                </a:tc>
              </a:tr>
              <a:tr h="539115">
                <a:tc vMerge="1">
                  <a:tcPr/>
                </a:tc>
                <a:tc>
                  <a:txBody>
                    <a:bodyPr/>
                    <a:lstStyle/>
                    <a:p>
                      <a:pPr algn="ctr">
                        <a:spcAft>
                          <a:spcPts val="600"/>
                        </a:spcAft>
                      </a:pPr>
                      <a:r>
                        <a:rPr lang="zh-CN" sz="1800" kern="100" dirty="0">
                          <a:latin typeface="华文楷体" panose="02010600040101010101" charset="-122"/>
                          <a:ea typeface="华文楷体" panose="02010600040101010101" charset="-122"/>
                        </a:rPr>
                        <a:t>信用债</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中债信用债总财富（总值）指数</a:t>
                      </a:r>
                      <a:endParaRPr lang="zh-CN" sz="1800" kern="100" dirty="0">
                        <a:latin typeface="华文楷体" panose="02010600040101010101" charset="-122"/>
                        <a:ea typeface="华文楷体" panose="02010600040101010101" charset="-122"/>
                      </a:endParaRPr>
                    </a:p>
                  </a:txBody>
                  <a:tcPr marL="68580" marR="68580" marT="0" marB="0" anchor="ctr"/>
                </a:tc>
              </a:tr>
              <a:tr h="385445">
                <a:tc rowSpan="2">
                  <a:txBody>
                    <a:bodyPr/>
                    <a:lstStyle/>
                    <a:p>
                      <a:pPr algn="ctr">
                        <a:spcAft>
                          <a:spcPts val="600"/>
                        </a:spcAft>
                      </a:pPr>
                      <a:r>
                        <a:rPr lang="zh-CN" altLang="en-US" sz="1800" kern="100" dirty="0">
                          <a:latin typeface="华文楷体" panose="02010600040101010101" charset="-122"/>
                          <a:ea typeface="华文楷体" panose="02010600040101010101" charset="-122"/>
                        </a:rPr>
                        <a:t>股票</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en-US" sz="1800" kern="100" dirty="0">
                          <a:latin typeface="华文楷体" panose="02010600040101010101" charset="-122"/>
                          <a:ea typeface="华文楷体" panose="02010600040101010101" charset="-122"/>
                        </a:rPr>
                        <a:t>A</a:t>
                      </a:r>
                      <a:r>
                        <a:rPr lang="zh-CN" sz="1800" kern="100" dirty="0">
                          <a:latin typeface="华文楷体" panose="02010600040101010101" charset="-122"/>
                          <a:ea typeface="华文楷体" panose="02010600040101010101" charset="-122"/>
                        </a:rPr>
                        <a:t>股</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a:latin typeface="华文楷体" panose="02010600040101010101" charset="-122"/>
                          <a:ea typeface="华文楷体" panose="02010600040101010101" charset="-122"/>
                        </a:rPr>
                        <a:t>中证</a:t>
                      </a:r>
                      <a:r>
                        <a:rPr lang="en-US" sz="1800" kern="100">
                          <a:latin typeface="华文楷体" panose="02010600040101010101" charset="-122"/>
                          <a:ea typeface="华文楷体" panose="02010600040101010101" charset="-122"/>
                        </a:rPr>
                        <a:t>800</a:t>
                      </a:r>
                      <a:endParaRPr lang="en-US" sz="1800" kern="100">
                        <a:latin typeface="华文楷体" panose="02010600040101010101" charset="-122"/>
                        <a:ea typeface="华文楷体" panose="02010600040101010101" charset="-122"/>
                      </a:endParaRPr>
                    </a:p>
                  </a:txBody>
                  <a:tcPr marL="68580" marR="68580" marT="0" marB="0" anchor="ctr"/>
                </a:tc>
              </a:tr>
              <a:tr h="384810">
                <a:tc vMerge="1">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港股</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a:latin typeface="华文楷体" panose="02010600040101010101" charset="-122"/>
                          <a:ea typeface="华文楷体" panose="02010600040101010101" charset="-122"/>
                        </a:rPr>
                        <a:t>恒生指数</a:t>
                      </a:r>
                      <a:endParaRPr lang="zh-CN" sz="1800" kern="100">
                        <a:latin typeface="华文楷体" panose="02010600040101010101" charset="-122"/>
                        <a:ea typeface="华文楷体" panose="02010600040101010101" charset="-122"/>
                      </a:endParaRPr>
                    </a:p>
                  </a:txBody>
                  <a:tcPr marL="68580" marR="68580" marT="0" marB="0" anchor="ctr"/>
                </a:tc>
              </a:tr>
              <a:tr h="384810">
                <a:tc rowSpan="2">
                  <a:txBody>
                    <a:bodyPr/>
                    <a:lstStyle/>
                    <a:p>
                      <a:pPr algn="ctr">
                        <a:spcAft>
                          <a:spcPts val="600"/>
                        </a:spcAft>
                      </a:pPr>
                      <a:r>
                        <a:rPr lang="zh-CN" sz="1800" kern="100" dirty="0">
                          <a:latin typeface="华文楷体" panose="02010600040101010101" charset="-122"/>
                          <a:ea typeface="华文楷体" panose="02010600040101010101" charset="-122"/>
                        </a:rPr>
                        <a:t>商品</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原油</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zh-CN" sz="1800" kern="100" dirty="0">
                          <a:latin typeface="华文楷体" panose="02010600040101010101" charset="-122"/>
                          <a:ea typeface="华文楷体" panose="02010600040101010101" charset="-122"/>
                        </a:rPr>
                        <a:t>布伦特原油价格指数</a:t>
                      </a:r>
                      <a:endParaRPr lang="zh-CN" sz="1800" kern="100" dirty="0">
                        <a:latin typeface="华文楷体" panose="02010600040101010101" charset="-122"/>
                        <a:ea typeface="华文楷体" panose="02010600040101010101" charset="-122"/>
                      </a:endParaRPr>
                    </a:p>
                  </a:txBody>
                  <a:tcPr marL="68580" marR="68580" marT="0" marB="0" anchor="ctr"/>
                </a:tc>
              </a:tr>
              <a:tr h="384810">
                <a:tc vMerge="1">
                  <a:tcPr/>
                </a:tc>
                <a:tc>
                  <a:txBody>
                    <a:bodyPr/>
                    <a:lstStyle/>
                    <a:p>
                      <a:pPr algn="ctr">
                        <a:spcAft>
                          <a:spcPts val="600"/>
                        </a:spcAft>
                      </a:pPr>
                      <a:r>
                        <a:rPr lang="zh-CN" sz="1800" kern="100" dirty="0">
                          <a:latin typeface="华文楷体" panose="02010600040101010101" charset="-122"/>
                          <a:ea typeface="华文楷体" panose="02010600040101010101" charset="-122"/>
                        </a:rPr>
                        <a:t>黄金</a:t>
                      </a:r>
                      <a:endParaRPr lang="zh-CN" sz="1800" kern="100" dirty="0">
                        <a:latin typeface="华文楷体" panose="02010600040101010101" charset="-122"/>
                        <a:ea typeface="华文楷体" panose="02010600040101010101" charset="-122"/>
                      </a:endParaRPr>
                    </a:p>
                  </a:txBody>
                  <a:tcPr marL="68580" marR="68580" marT="0" marB="0" anchor="ctr"/>
                </a:tc>
                <a:tc>
                  <a:txBody>
                    <a:bodyPr/>
                    <a:lstStyle/>
                    <a:p>
                      <a:pPr algn="ctr">
                        <a:spcAft>
                          <a:spcPts val="600"/>
                        </a:spcAft>
                      </a:pPr>
                      <a:r>
                        <a:rPr lang="en-US" sz="1800" kern="100" dirty="0">
                          <a:latin typeface="华文楷体" panose="02010600040101010101" charset="-122"/>
                          <a:ea typeface="华文楷体" panose="02010600040101010101" charset="-122"/>
                        </a:rPr>
                        <a:t>COMEX</a:t>
                      </a:r>
                      <a:r>
                        <a:rPr lang="zh-CN" sz="1800" kern="100" dirty="0">
                          <a:latin typeface="华文楷体" panose="02010600040101010101" charset="-122"/>
                          <a:ea typeface="华文楷体" panose="02010600040101010101" charset="-122"/>
                        </a:rPr>
                        <a:t>黄金价格指数</a:t>
                      </a:r>
                      <a:endParaRPr lang="zh-CN" sz="1800" kern="100" dirty="0">
                        <a:latin typeface="华文楷体" panose="02010600040101010101" charset="-122"/>
                        <a:ea typeface="华文楷体" panose="02010600040101010101" charset="-122"/>
                      </a:endParaRPr>
                    </a:p>
                  </a:txBody>
                  <a:tcPr marL="68580" marR="68580" marT="0" marB="0" anchor="ctr"/>
                </a:tc>
              </a:tr>
            </a:tbl>
          </a:graphicData>
        </a:graphic>
      </p:graphicFrame>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516"/>
                                        </p:tgtEl>
                                        <p:attrNameLst>
                                          <p:attrName>style.visibility</p:attrName>
                                        </p:attrNameLst>
                                      </p:cBhvr>
                                      <p:to>
                                        <p:strVal val="visible"/>
                                      </p:to>
                                    </p:set>
                                    <p:animEffect filter="randombar(horizontal)">
                                      <p:cBhvr>
                                        <p:cTn id="7" dur="75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430" y="1343660"/>
            <a:ext cx="12192000" cy="2555875"/>
          </a:xfrm>
          <a:prstGeom prst="rect">
            <a:avLst/>
          </a:prstGeom>
          <a:solidFill>
            <a:schemeClr val="tx2">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 name="文本框 2"/>
          <p:cNvSpPr txBox="1"/>
          <p:nvPr/>
        </p:nvSpPr>
        <p:spPr>
          <a:xfrm>
            <a:off x="768240" y="576729"/>
            <a:ext cx="4842258" cy="583565"/>
          </a:xfrm>
          <a:prstGeom prst="rect">
            <a:avLst/>
          </a:prstGeom>
          <a:noFill/>
        </p:spPr>
        <p:txBody>
          <a:bodyPr wrap="square">
            <a:spAutoFit/>
          </a:bodyPr>
          <a:lstStyle/>
          <a:p>
            <a:pPr eaLnBrk="0" hangingPunct="0">
              <a:defRPr/>
            </a:pPr>
            <a:r>
              <a:rPr kumimoji="1" lang="zh-CN" altLang="en-US" sz="3200" b="1" dirty="0">
                <a:solidFill>
                  <a:srgbClr val="D88603"/>
                </a:solidFill>
                <a:latin typeface="新宋体" panose="02010609030101010101" charset="-122"/>
                <a:ea typeface="新宋体" panose="02010609030101010101" charset="-122"/>
              </a:rPr>
              <a:t>五大类资产配置建议</a:t>
            </a:r>
            <a:endParaRPr kumimoji="1" lang="zh-CN" altLang="en-US" sz="3200" b="1" dirty="0">
              <a:solidFill>
                <a:srgbClr val="D88603"/>
              </a:solidFill>
              <a:latin typeface="新宋体" panose="02010609030101010101" charset="-122"/>
              <a:ea typeface="新宋体" panose="02010609030101010101" charset="-122"/>
            </a:endParaRPr>
          </a:p>
        </p:txBody>
      </p:sp>
      <p:sp>
        <p:nvSpPr>
          <p:cNvPr id="5" name="矩形 4"/>
          <p:cNvSpPr/>
          <p:nvPr/>
        </p:nvSpPr>
        <p:spPr>
          <a:xfrm>
            <a:off x="632992" y="654829"/>
            <a:ext cx="144772" cy="3765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kern="0">
              <a:solidFill>
                <a:sysClr val="windowText" lastClr="000000"/>
              </a:solidFill>
            </a:endParaRPr>
          </a:p>
        </p:txBody>
      </p:sp>
      <p:sp>
        <p:nvSpPr>
          <p:cNvPr id="7" name="矩形 19"/>
          <p:cNvSpPr/>
          <p:nvPr/>
        </p:nvSpPr>
        <p:spPr>
          <a:xfrm>
            <a:off x="633095" y="1222375"/>
            <a:ext cx="11265535" cy="2305685"/>
          </a:xfrm>
          <a:prstGeom prst="rect">
            <a:avLst/>
          </a:prstGeom>
          <a:noFill/>
          <a:ln w="9525">
            <a:noFill/>
          </a:ln>
        </p:spPr>
        <p:txBody>
          <a:bodyPr wrap="square" lIns="91426" tIns="45713" rIns="91426" bIns="45713">
            <a:spAutoFit/>
          </a:bodyPr>
          <a:lstStyle/>
          <a:p>
            <a:pPr indent="0" algn="l" fontAlgn="base">
              <a:lnSpc>
                <a:spcPct val="200000"/>
              </a:lnSpc>
              <a:spcBef>
                <a:spcPct val="20000"/>
              </a:spcBef>
              <a:spcAft>
                <a:spcPct val="0"/>
              </a:spcAft>
              <a:buClr>
                <a:srgbClr val="FF0000"/>
              </a:buClr>
              <a:buSzPct val="90000"/>
              <a:buFont typeface="Wingdings" panose="05000000000000000000" pitchFamily="2" charset="2"/>
              <a:buNone/>
              <a:defRPr/>
            </a:pPr>
            <a:r>
              <a:rPr lang="en-US"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2017</a:t>
            </a:r>
            <a:r>
              <a:rPr lang="zh-CN" altLang="en-US"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年</a:t>
            </a:r>
            <a:r>
              <a:rPr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四季度GDP增速6.8%，全年增速达到6.9%,这是2010年以来首次回升，好于</a:t>
            </a:r>
            <a:r>
              <a:rPr lang="zh-CN"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市场</a:t>
            </a:r>
            <a:r>
              <a:rPr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预期</a:t>
            </a:r>
            <a:r>
              <a:rPr lang="zh-CN"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，表明中国经济总体稳健，有韧性</a:t>
            </a:r>
            <a:r>
              <a:rPr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。节前央行放水，短期流动性边际改善等利好因素刺激</a:t>
            </a:r>
            <a:r>
              <a:rPr lang="zh-CN"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权益</a:t>
            </a:r>
            <a:r>
              <a:rPr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类资产震荡走高，市场风险偏好提升。故2月份下调现金类资产配置比例5%，同时上调权益类资产配置比例5%。</a:t>
            </a:r>
            <a:r>
              <a:rPr lang="zh-CN"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债券市场短期仍有下行筑底风险，但考虑到无风险收益具备一定投资价值，并且配置比例较低，故不做调整，</a:t>
            </a:r>
            <a:r>
              <a:rPr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其他资产配置比例</a:t>
            </a:r>
            <a:r>
              <a:rPr lang="zh-CN"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亦</a:t>
            </a:r>
            <a:r>
              <a:rPr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rPr>
              <a:t>维持不变。</a:t>
            </a:r>
            <a:endParaRPr sz="1800" b="1" dirty="0">
              <a:solidFill>
                <a:schemeClr val="accent4">
                  <a:lumMod val="60000"/>
                  <a:lumOff val="40000"/>
                </a:schemeClr>
              </a:solidFill>
              <a:latin typeface="楷体" panose="02010609060101010101" pitchFamily="49" charset="-122"/>
              <a:ea typeface="楷体" panose="02010609060101010101" pitchFamily="49" charset="-122"/>
              <a:cs typeface="方正兰亭黑_GBK"/>
              <a:sym typeface="+mn-ea"/>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graphicFrame>
        <p:nvGraphicFramePr>
          <p:cNvPr id="2" name="图表 1"/>
          <p:cNvGraphicFramePr/>
          <p:nvPr/>
        </p:nvGraphicFramePr>
        <p:xfrm>
          <a:off x="6815455" y="4083050"/>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图表 7"/>
          <p:cNvGraphicFramePr/>
          <p:nvPr/>
        </p:nvGraphicFramePr>
        <p:xfrm>
          <a:off x="-180975" y="4096385"/>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3139440" y="408305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filter="randombar(horizont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8240" y="576729"/>
            <a:ext cx="4842258" cy="583565"/>
          </a:xfrm>
          <a:prstGeom prst="rect">
            <a:avLst/>
          </a:prstGeom>
          <a:noFill/>
        </p:spPr>
        <p:txBody>
          <a:bodyPr wrap="square">
            <a:spAutoFit/>
          </a:bodyPr>
          <a:lstStyle/>
          <a:p>
            <a:pPr eaLnBrk="0" hangingPunct="0">
              <a:defRPr/>
            </a:pPr>
            <a:r>
              <a:rPr kumimoji="1" lang="zh-CN" altLang="en-US" sz="3200" b="1" dirty="0">
                <a:solidFill>
                  <a:srgbClr val="D88603"/>
                </a:solidFill>
                <a:latin typeface="新宋体" panose="02010609030101010101" charset="-122"/>
                <a:ea typeface="新宋体" panose="02010609030101010101" charset="-122"/>
              </a:rPr>
              <a:t>五大类资产配置建议</a:t>
            </a:r>
            <a:endParaRPr kumimoji="1" lang="zh-CN" altLang="en-US" sz="3200" b="1" dirty="0">
              <a:solidFill>
                <a:srgbClr val="D88603"/>
              </a:solidFill>
              <a:latin typeface="新宋体" panose="02010609030101010101" charset="-122"/>
              <a:ea typeface="新宋体" panose="02010609030101010101" charset="-122"/>
            </a:endParaRPr>
          </a:p>
        </p:txBody>
      </p:sp>
      <p:sp>
        <p:nvSpPr>
          <p:cNvPr id="5" name="矩形 4"/>
          <p:cNvSpPr/>
          <p:nvPr/>
        </p:nvSpPr>
        <p:spPr>
          <a:xfrm>
            <a:off x="632992" y="654829"/>
            <a:ext cx="144772" cy="3765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kern="0">
              <a:solidFill>
                <a:sysClr val="windowText" lastClr="000000"/>
              </a:solidFill>
            </a:endParaRPr>
          </a:p>
        </p:txBody>
      </p:sp>
      <p:sp>
        <p:nvSpPr>
          <p:cNvPr id="27" name="文本框 26"/>
          <p:cNvSpPr txBox="1"/>
          <p:nvPr/>
        </p:nvSpPr>
        <p:spPr>
          <a:xfrm>
            <a:off x="1776695" y="1392555"/>
            <a:ext cx="3738880" cy="491490"/>
          </a:xfrm>
          <a:prstGeom prst="rect">
            <a:avLst/>
          </a:prstGeom>
          <a:noFill/>
        </p:spPr>
        <p:txBody>
          <a:bodyPr wrap="none" rtlCol="0" anchor="t">
            <a:spAutoFit/>
          </a:bodyPr>
          <a:lstStyle/>
          <a:p>
            <a:pPr eaLnBrk="0" hangingPunct="0">
              <a:lnSpc>
                <a:spcPct val="130000"/>
              </a:lnSpc>
              <a:spcAft>
                <a:spcPts val="500"/>
              </a:spcAft>
            </a:pPr>
            <a:r>
              <a:rPr lang="zh-CN" altLang="en-US" sz="2000" b="1" dirty="0">
                <a:solidFill>
                  <a:srgbClr val="FFC000"/>
                </a:solidFill>
                <a:latin typeface="微软雅黑" panose="020B0503020204020204" charset="-122"/>
                <a:ea typeface="微软雅黑" panose="020B0503020204020204" charset="-122"/>
              </a:rPr>
              <a:t>五大类资产配置观点变化明细表</a:t>
            </a:r>
            <a:endParaRPr lang="zh-CN" altLang="en-US" sz="2000" b="1" dirty="0">
              <a:solidFill>
                <a:srgbClr val="FFC000"/>
              </a:solidFill>
              <a:latin typeface="微软雅黑" panose="020B0503020204020204" charset="-122"/>
              <a:ea typeface="微软雅黑" panose="020B0503020204020204" charset="-122"/>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6" name="图片 5" descr="QQ截图20180123160814"/>
          <p:cNvPicPr>
            <a:picLocks noChangeAspect="1"/>
          </p:cNvPicPr>
          <p:nvPr/>
        </p:nvPicPr>
        <p:blipFill>
          <a:blip r:embed="rId1"/>
          <a:stretch>
            <a:fillRect/>
          </a:stretch>
        </p:blipFill>
        <p:spPr>
          <a:xfrm>
            <a:off x="1776730" y="1964690"/>
            <a:ext cx="8404860" cy="4700905"/>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70" y="1076960"/>
            <a:ext cx="12205970" cy="808990"/>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 name="文本框 4"/>
          <p:cNvSpPr txBox="1"/>
          <p:nvPr/>
        </p:nvSpPr>
        <p:spPr bwMode="auto">
          <a:xfrm>
            <a:off x="793715" y="1165225"/>
            <a:ext cx="8973185" cy="491490"/>
          </a:xfrm>
          <a:prstGeom prst="rect">
            <a:avLst/>
          </a:prstGeom>
          <a:noFill/>
        </p:spPr>
        <p:txBody>
          <a:bodyPr wrap="square">
            <a:spAutoFit/>
          </a:bodyPr>
          <a:lstStyle/>
          <a:p>
            <a:pPr eaLnBrk="0" hangingPunct="0">
              <a:lnSpc>
                <a:spcPct val="130000"/>
              </a:lnSpc>
              <a:spcAft>
                <a:spcPts val="500"/>
              </a:spcAft>
              <a:defRPr/>
            </a:pPr>
            <a:r>
              <a:rPr lang="zh-CN" altLang="en-US" sz="2000" b="1" dirty="0">
                <a:solidFill>
                  <a:srgbClr val="FFC000"/>
                </a:solidFill>
                <a:latin typeface="微软雅黑" panose="020B0503020204020204" charset="-122"/>
                <a:ea typeface="微软雅黑" panose="020B0503020204020204" charset="-122"/>
                <a:sym typeface="+mn-ea"/>
              </a:rPr>
              <a:t>货币：货币偏紧，利率易上难下</a:t>
            </a:r>
            <a:endParaRPr lang="zh-CN" altLang="en-US" sz="2000" b="1" dirty="0">
              <a:solidFill>
                <a:srgbClr val="FFC000"/>
              </a:solidFill>
              <a:latin typeface="微软雅黑" panose="020B0503020204020204" charset="-122"/>
              <a:ea typeface="微软雅黑" panose="020B0503020204020204" charset="-122"/>
              <a:sym typeface="+mn-ea"/>
            </a:endParaRPr>
          </a:p>
        </p:txBody>
      </p:sp>
      <p:grpSp>
        <p:nvGrpSpPr>
          <p:cNvPr id="6" name="组合 14"/>
          <p:cNvGrpSpPr/>
          <p:nvPr/>
        </p:nvGrpSpPr>
        <p:grpSpPr>
          <a:xfrm>
            <a:off x="536388" y="1027345"/>
            <a:ext cx="11405870" cy="2497455"/>
            <a:chOff x="4946779" y="0"/>
            <a:chExt cx="7234324" cy="2497455"/>
          </a:xfrm>
          <a:noFill/>
        </p:grpSpPr>
        <p:sp>
          <p:nvSpPr>
            <p:cNvPr id="10" name="矩形 9"/>
            <p:cNvSpPr/>
            <p:nvPr/>
          </p:nvSpPr>
          <p:spPr>
            <a:xfrm>
              <a:off x="7318375" y="0"/>
              <a:ext cx="4862513" cy="7506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00000"/>
                </a:lnSpc>
                <a:spcBef>
                  <a:spcPts val="0"/>
                </a:spcBef>
                <a:spcAft>
                  <a:spcPts val="0"/>
                </a:spcAft>
                <a:defRPr/>
              </a:pPr>
              <a:endParaRPr lang="zh-CN" altLang="en-US" sz="100" kern="0">
                <a:solidFill>
                  <a:srgbClr val="E6AD00"/>
                </a:solidFill>
              </a:endParaRPr>
            </a:p>
          </p:txBody>
        </p:sp>
        <p:sp>
          <p:nvSpPr>
            <p:cNvPr id="13" name="文本框 12"/>
            <p:cNvSpPr txBox="1"/>
            <p:nvPr/>
          </p:nvSpPr>
          <p:spPr>
            <a:xfrm>
              <a:off x="4946779" y="842010"/>
              <a:ext cx="7234324" cy="1655445"/>
            </a:xfrm>
            <a:prstGeom prst="rect">
              <a:avLst/>
            </a:prstGeom>
            <a:grpFill/>
            <a:ln>
              <a:noFill/>
            </a:ln>
          </p:spPr>
          <p:txBody>
            <a:bodyPr wrap="square">
              <a:spAutoFit/>
            </a:bodyPr>
            <a:lstStyle/>
            <a:p>
              <a:pPr marL="0" lvl="2" indent="0" algn="l" eaLnBrk="0" hangingPunct="0">
                <a:lnSpc>
                  <a:spcPct val="100000"/>
                </a:lnSpc>
                <a:spcBef>
                  <a:spcPct val="65000"/>
                </a:spcBef>
                <a:buClr>
                  <a:srgbClr val="CC3300"/>
                </a:buClr>
                <a:buSzPct val="85000"/>
                <a:buFont typeface="Wingdings" panose="05000000000000000000" charset="0"/>
                <a:buNone/>
                <a:defRPr/>
              </a:pPr>
              <a:r>
                <a:rPr kumimoji="1" lang="zh-CN" altLang="en-US"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国</a:t>
              </a:r>
              <a:r>
                <a:rPr kumimoji="1" lang="zh-CN" alt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际环境</a:t>
              </a:r>
              <a:r>
                <a:rPr kumimoji="1" lang="zh-CN" alt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r>
                <a:rPr kumimoji="1" lang="zh-CN"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随着美联储加息的稳步推进，越来越多的央行将加入收紧“俱乐部”，全球正式进入收紧时代。在全球收紧货币政策初期，金融环境相对宽松，市场表现平稳，但随着货币环境持续收紧，利率上升的边际影响递增，全球资产价格将面临重新定价，全球金融市场压力将随之上升。</a:t>
              </a:r>
              <a:endParaRPr kumimoji="1" lang="zh-CN"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a:p>
              <a:pPr marL="0" lvl="2" indent="0" algn="l" eaLnBrk="0" hangingPunct="0">
                <a:lnSpc>
                  <a:spcPct val="100000"/>
                </a:lnSpc>
                <a:spcBef>
                  <a:spcPct val="65000"/>
                </a:spcBef>
                <a:buClr>
                  <a:srgbClr val="CC3300"/>
                </a:buClr>
                <a:buSzPct val="85000"/>
                <a:buFont typeface="Wingdings" panose="05000000000000000000" charset="0"/>
                <a:buNone/>
                <a:defRPr/>
              </a:pPr>
              <a:r>
                <a:rPr kumimoji="1" lang="zh-CN"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a:t>
              </a:r>
              <a:r>
                <a:rPr kumimoji="1" lang="zh-CN" alt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国内环</a:t>
              </a:r>
              <a:r>
                <a:rPr kumimoji="1" lang="zh-CN" altLang="en-US"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lt"/>
                </a:rPr>
                <a:t>境</a:t>
              </a:r>
              <a:r>
                <a:rPr kumimoji="1" lang="zh-CN" altLang="zh-CN" sz="1800" b="1"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a:t>
              </a:r>
              <a:r>
                <a:rPr kumimoji="1" lang="zh-CN"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rPr>
                <a:t>从货币供应量来看，2017年紧缩效果不断加强，2017年12月M2同比增速为8.2%，低于市场预期，增速创历史新低。从不同层次货币供应量来看，M0增速小于M2增速小于M1增速，央行从源头上主动收缩效应显著；</a:t>
              </a:r>
              <a:endParaRPr kumimoji="1" lang="zh-CN" altLang="zh-CN" sz="1800" kern="0" dirty="0">
                <a:solidFill>
                  <a:schemeClr val="accent4">
                    <a:lumMod val="60000"/>
                    <a:lumOff val="40000"/>
                  </a:schemeClr>
                </a:solidFill>
                <a:latin typeface="楷体" panose="02010609060101010101" pitchFamily="49" charset="-122"/>
                <a:ea typeface="楷体" panose="02010609060101010101" pitchFamily="49" charset="-122"/>
                <a:cs typeface="+mn-ea"/>
                <a:sym typeface="+mn-ea"/>
              </a:endParaRPr>
            </a:p>
          </p:txBody>
        </p:sp>
      </p:grpSp>
      <p:sp>
        <p:nvSpPr>
          <p:cNvPr id="16" name="文本框 15"/>
          <p:cNvSpPr txBox="1"/>
          <p:nvPr/>
        </p:nvSpPr>
        <p:spPr>
          <a:xfrm>
            <a:off x="757520" y="464820"/>
            <a:ext cx="2261235" cy="583565"/>
          </a:xfrm>
          <a:prstGeom prst="rect">
            <a:avLst/>
          </a:prstGeom>
          <a:noFill/>
        </p:spPr>
        <p:txBody>
          <a:bodyPr wrap="square">
            <a:spAutoFit/>
          </a:bodyPr>
          <a:lstStyle/>
          <a:p>
            <a:r>
              <a:rPr lang="zh-CN" altLang="en-US" sz="3200" b="1" dirty="0">
                <a:ln>
                  <a:noFill/>
                </a:ln>
                <a:solidFill>
                  <a:srgbClr val="EC9704"/>
                </a:solidFill>
                <a:latin typeface="隶书" panose="02010509060101010101" pitchFamily="49" charset="-122"/>
              </a:rPr>
              <a:t>现金类资产</a:t>
            </a:r>
            <a:endParaRPr lang="zh-CN" altLang="en-US" sz="3200" b="1" dirty="0">
              <a:ln>
                <a:noFill/>
              </a:ln>
              <a:solidFill>
                <a:srgbClr val="EC9704"/>
              </a:solidFill>
              <a:latin typeface="隶书" panose="02010509060101010101" pitchFamily="49" charset="-122"/>
            </a:endParaRPr>
          </a:p>
        </p:txBody>
      </p:sp>
      <p:sp>
        <p:nvSpPr>
          <p:cNvPr id="2" name="矩形 1"/>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9" name="灯片编号占位符 8"/>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sp>
        <p:nvSpPr>
          <p:cNvPr id="19" name="文本框 7"/>
          <p:cNvSpPr txBox="1">
            <a:spLocks noChangeArrowheads="1"/>
          </p:cNvSpPr>
          <p:nvPr/>
        </p:nvSpPr>
        <p:spPr bwMode="auto">
          <a:xfrm>
            <a:off x="7584440" y="6425565"/>
            <a:ext cx="2385060" cy="414020"/>
          </a:xfrm>
          <a:prstGeom prst="rect">
            <a:avLst/>
          </a:prstGeom>
          <a:noFill/>
          <a:ln w="9525">
            <a:noFill/>
            <a:miter lim="800000"/>
          </a:ln>
        </p:spPr>
        <p:txBody>
          <a:bodyPr wrap="square">
            <a:spAutoFit/>
          </a:bodyPr>
          <a:p>
            <a:pPr>
              <a:lnSpc>
                <a:spcPct val="150000"/>
              </a:lnSpc>
            </a:pPr>
            <a:r>
              <a:rPr lang="en-US" altLang="zh-CN" sz="1400" dirty="0" smtClean="0">
                <a:solidFill>
                  <a:schemeClr val="bg1"/>
                </a:solidFill>
                <a:latin typeface="楷体" panose="02010609060101010101" pitchFamily="49" charset="-122"/>
                <a:ea typeface="楷体" panose="02010609060101010101" pitchFamily="49" charset="-122"/>
              </a:rPr>
              <a:t>M2</a:t>
            </a:r>
            <a:r>
              <a:rPr lang="zh-CN" altLang="en-US" sz="1400" dirty="0" smtClean="0">
                <a:solidFill>
                  <a:schemeClr val="bg1"/>
                </a:solidFill>
                <a:latin typeface="楷体" panose="02010609060101010101" pitchFamily="49" charset="-122"/>
                <a:ea typeface="楷体" panose="02010609060101010101" pitchFamily="49" charset="-122"/>
              </a:rPr>
              <a:t>增速年度同比走势（</a:t>
            </a:r>
            <a:r>
              <a:rPr lang="en-US" altLang="zh-CN" sz="1400" dirty="0" smtClean="0">
                <a:solidFill>
                  <a:schemeClr val="bg1"/>
                </a:solidFill>
                <a:latin typeface="楷体" panose="02010609060101010101" pitchFamily="49" charset="-122"/>
                <a:ea typeface="楷体" panose="02010609060101010101" pitchFamily="49" charset="-122"/>
              </a:rPr>
              <a:t>%</a:t>
            </a:r>
            <a:r>
              <a:rPr lang="zh-CN" altLang="en-US" sz="1400" dirty="0" smtClean="0">
                <a:solidFill>
                  <a:schemeClr val="bg1"/>
                </a:solidFill>
                <a:latin typeface="楷体" panose="02010609060101010101" pitchFamily="49" charset="-122"/>
                <a:ea typeface="楷体" panose="02010609060101010101" pitchFamily="49" charset="-122"/>
              </a:rPr>
              <a:t>）</a:t>
            </a:r>
            <a:endParaRPr lang="zh-CN" altLang="en-US" sz="1400" dirty="0" smtClean="0">
              <a:solidFill>
                <a:schemeClr val="bg1"/>
              </a:solidFill>
              <a:latin typeface="楷体" panose="02010609060101010101" pitchFamily="49" charset="-122"/>
              <a:ea typeface="楷体" panose="02010609060101010101" pitchFamily="49" charset="-122"/>
            </a:endParaRPr>
          </a:p>
        </p:txBody>
      </p:sp>
      <p:pic>
        <p:nvPicPr>
          <p:cNvPr id="3" name="图片 2" descr="QQ截图20180123121552"/>
          <p:cNvPicPr>
            <a:picLocks noChangeAspect="1"/>
          </p:cNvPicPr>
          <p:nvPr/>
        </p:nvPicPr>
        <p:blipFill>
          <a:blip r:embed="rId1"/>
          <a:stretch>
            <a:fillRect/>
          </a:stretch>
        </p:blipFill>
        <p:spPr>
          <a:xfrm>
            <a:off x="5734050" y="3738880"/>
            <a:ext cx="5528945" cy="2734310"/>
          </a:xfrm>
          <a:prstGeom prst="rect">
            <a:avLst/>
          </a:prstGeom>
        </p:spPr>
      </p:pic>
      <p:pic>
        <p:nvPicPr>
          <p:cNvPr id="1026" name="Picture 2" descr="C:\Users\sihj\Desktop\财富指数\2018年1月\图片\目标利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95" y="3738880"/>
            <a:ext cx="4311015" cy="273558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7"/>
          <p:cNvSpPr txBox="1">
            <a:spLocks noChangeArrowheads="1"/>
          </p:cNvSpPr>
          <p:nvPr/>
        </p:nvSpPr>
        <p:spPr bwMode="auto">
          <a:xfrm>
            <a:off x="2308860" y="6425565"/>
            <a:ext cx="2036445" cy="414020"/>
          </a:xfrm>
          <a:prstGeom prst="rect">
            <a:avLst/>
          </a:prstGeom>
          <a:noFill/>
          <a:ln w="9525">
            <a:noFill/>
            <a:miter lim="800000"/>
          </a:ln>
        </p:spPr>
        <p:txBody>
          <a:bodyPr wrap="square">
            <a:spAutoFit/>
          </a:bodyPr>
          <a:p>
            <a:pPr>
              <a:lnSpc>
                <a:spcPct val="150000"/>
              </a:lnSpc>
            </a:pPr>
            <a:r>
              <a:rPr lang="zh-CN" altLang="en-US" sz="1400" dirty="0" smtClean="0">
                <a:solidFill>
                  <a:schemeClr val="bg1"/>
                </a:solidFill>
                <a:latin typeface="楷体" panose="02010609060101010101" pitchFamily="49" charset="-122"/>
                <a:ea typeface="楷体" panose="02010609060101010101" pitchFamily="49" charset="-122"/>
              </a:rPr>
              <a:t>各国利率走势（</a:t>
            </a:r>
            <a:r>
              <a:rPr lang="en-US" altLang="zh-CN" sz="1400" dirty="0" smtClean="0">
                <a:solidFill>
                  <a:schemeClr val="bg1"/>
                </a:solidFill>
                <a:latin typeface="楷体" panose="02010609060101010101" pitchFamily="49" charset="-122"/>
                <a:ea typeface="楷体" panose="02010609060101010101" pitchFamily="49" charset="-122"/>
              </a:rPr>
              <a:t>%</a:t>
            </a:r>
            <a:r>
              <a:rPr lang="zh-CN" altLang="en-US" sz="1400" dirty="0" smtClean="0">
                <a:solidFill>
                  <a:schemeClr val="bg1"/>
                </a:solidFill>
                <a:latin typeface="楷体" panose="02010609060101010101" pitchFamily="49" charset="-122"/>
                <a:ea typeface="楷体" panose="02010609060101010101" pitchFamily="49" charset="-122"/>
              </a:rPr>
              <a:t>）</a:t>
            </a:r>
            <a:endParaRPr lang="zh-CN" altLang="en-US" sz="1400" dirty="0" smtClean="0">
              <a:solidFill>
                <a:schemeClr val="bg1"/>
              </a:solidFill>
              <a:latin typeface="楷体" panose="02010609060101010101" pitchFamily="49" charset="-122"/>
              <a:ea typeface="楷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65" y="0"/>
            <a:ext cx="12192000" cy="3881438"/>
          </a:xfrm>
          <a:prstGeom prst="rect">
            <a:avLst/>
          </a:prstGeom>
          <a:solidFill>
            <a:srgbClr val="292929">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文本框 56"/>
          <p:cNvSpPr txBox="1"/>
          <p:nvPr/>
        </p:nvSpPr>
        <p:spPr>
          <a:xfrm>
            <a:off x="900430" y="4670425"/>
            <a:ext cx="10847705" cy="1337945"/>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eaLnBrk="0" hangingPunct="0">
              <a:lnSpc>
                <a:spcPct val="150000"/>
              </a:lnSpc>
              <a:defRPr/>
            </a:pPr>
            <a:r>
              <a:rPr lang="zh-CN" altLang="en-US" sz="1800" b="1" dirty="0">
                <a:solidFill>
                  <a:schemeClr val="accent4">
                    <a:lumMod val="60000"/>
                    <a:lumOff val="40000"/>
                  </a:schemeClr>
                </a:solidFill>
                <a:latin typeface="楷体" panose="02010609060101010101" pitchFamily="49" charset="-122"/>
                <a:ea typeface="楷体" panose="02010609060101010101" pitchFamily="49" charset="-122"/>
              </a:rPr>
              <a:t>现金类资产流动性好、安全性高，配置一定比例的现金类资产，既能获得确定性的收益，又能保留投资选择权，把握期间出现的投资轮动机会，进一步提高整体收益率。</a:t>
            </a:r>
            <a:endParaRPr lang="zh-CN" altLang="en-US" sz="2000" b="1" kern="100" dirty="0">
              <a:solidFill>
                <a:schemeClr val="accent4">
                  <a:lumMod val="60000"/>
                  <a:lumOff val="40000"/>
                </a:schemeClr>
              </a:solidFill>
              <a:latin typeface="楷体" panose="02010609060101010101" pitchFamily="49" charset="-122"/>
              <a:ea typeface="楷体" panose="02010609060101010101" pitchFamily="49" charset="-122"/>
            </a:endParaRPr>
          </a:p>
          <a:p>
            <a:pPr eaLnBrk="0" hangingPunct="0">
              <a:lnSpc>
                <a:spcPct val="150000"/>
              </a:lnSpc>
              <a:defRPr/>
            </a:pPr>
            <a:r>
              <a:rPr lang="zh-CN" altLang="en-US" sz="1800" b="1" u="sng" kern="100" dirty="0">
                <a:solidFill>
                  <a:srgbClr val="EC9704"/>
                </a:solidFill>
                <a:latin typeface="楷体" panose="02010609060101010101" pitchFamily="49" charset="-122"/>
                <a:ea typeface="楷体" panose="02010609060101010101" pitchFamily="49" charset="-122"/>
                <a:sym typeface="+mn-ea"/>
              </a:rPr>
              <a:t>鉴于权益类市场回暖，投资者风险偏好回升，建议适当下调现金类资产配置比例。</a:t>
            </a:r>
            <a:endParaRPr lang="zh-CN" altLang="en-US" sz="1800" b="1" u="sng" kern="100" dirty="0">
              <a:solidFill>
                <a:srgbClr val="EC9704"/>
              </a:solidFill>
              <a:latin typeface="楷体" panose="02010609060101010101" pitchFamily="49" charset="-122"/>
              <a:ea typeface="楷体" panose="02010609060101010101" pitchFamily="49" charset="-122"/>
              <a:sym typeface="+mn-ea"/>
            </a:endParaRPr>
          </a:p>
        </p:txBody>
      </p:sp>
      <p:grpSp>
        <p:nvGrpSpPr>
          <p:cNvPr id="7" name="组合 6"/>
          <p:cNvGrpSpPr/>
          <p:nvPr/>
        </p:nvGrpSpPr>
        <p:grpSpPr>
          <a:xfrm>
            <a:off x="726405" y="4102100"/>
            <a:ext cx="3191561" cy="516255"/>
            <a:chOff x="4903" y="6537"/>
            <a:chExt cx="4353" cy="813"/>
          </a:xfrm>
        </p:grpSpPr>
        <p:sp>
          <p:nvSpPr>
            <p:cNvPr id="12" name="矩形 11"/>
            <p:cNvSpPr/>
            <p:nvPr/>
          </p:nvSpPr>
          <p:spPr>
            <a:xfrm>
              <a:off x="4903" y="6537"/>
              <a:ext cx="4352" cy="813"/>
            </a:xfrm>
            <a:prstGeom prst="rect">
              <a:avLst/>
            </a:prstGeom>
            <a:solidFill>
              <a:schemeClr val="bg1">
                <a:lumMod val="6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rgbClr val="A5A5A5"/>
                </a:solidFill>
              </a:endParaRPr>
            </a:p>
          </p:txBody>
        </p:sp>
        <p:sp>
          <p:nvSpPr>
            <p:cNvPr id="21517" name="文本框 12"/>
            <p:cNvSpPr txBox="1">
              <a:spLocks noChangeArrowheads="1"/>
            </p:cNvSpPr>
            <p:nvPr/>
          </p:nvSpPr>
          <p:spPr bwMode="auto">
            <a:xfrm>
              <a:off x="4903" y="6582"/>
              <a:ext cx="4353" cy="725"/>
            </a:xfrm>
            <a:prstGeom prst="rect">
              <a:avLst/>
            </a:prstGeom>
            <a:noFill/>
            <a:ln w="9525">
              <a:noFill/>
              <a:miter lim="800000"/>
            </a:ln>
          </p:spPr>
          <p:txBody>
            <a:bodyPr wrap="square">
              <a:spAutoFit/>
            </a:bodyPr>
            <a:lstStyle/>
            <a:p>
              <a:pPr algn="ctr"/>
              <a:r>
                <a:rPr lang="zh-CN" altLang="en-US" sz="2400" b="1">
                  <a:solidFill>
                    <a:srgbClr val="DE8F04"/>
                  </a:solidFill>
                  <a:latin typeface="微软雅黑" panose="020B0503020204020204" charset="-122"/>
                  <a:ea typeface="微软雅黑" panose="020B0503020204020204" charset="-122"/>
                  <a:sym typeface="+mn-ea"/>
                </a:rPr>
                <a:t>现金类资产</a:t>
              </a:r>
              <a:r>
                <a:rPr lang="en-US" altLang="zh-CN" sz="2400" b="1">
                  <a:solidFill>
                    <a:srgbClr val="DE8F04"/>
                  </a:solidFill>
                  <a:latin typeface="微软雅黑" panose="020B0503020204020204" charset="-122"/>
                  <a:ea typeface="微软雅黑" panose="020B0503020204020204" charset="-122"/>
                  <a:sym typeface="+mn-ea"/>
                </a:rPr>
                <a:t>配置策略</a:t>
              </a:r>
              <a:endParaRPr lang="en-US" altLang="zh-CN" sz="2400" b="1">
                <a:solidFill>
                  <a:srgbClr val="DE8F04"/>
                </a:solidFill>
                <a:latin typeface="微软雅黑" panose="020B0503020204020204" charset="-122"/>
                <a:ea typeface="微软雅黑" panose="020B0503020204020204" charset="-122"/>
                <a:sym typeface="+mn-ea"/>
              </a:endParaRPr>
            </a:p>
          </p:txBody>
        </p:sp>
      </p:grpSp>
      <p:sp>
        <p:nvSpPr>
          <p:cNvPr id="16" name="文本框 15"/>
          <p:cNvSpPr txBox="1"/>
          <p:nvPr/>
        </p:nvSpPr>
        <p:spPr>
          <a:xfrm>
            <a:off x="506060" y="339090"/>
            <a:ext cx="2261235" cy="583565"/>
          </a:xfrm>
          <a:prstGeom prst="rect">
            <a:avLst/>
          </a:prstGeom>
          <a:noFill/>
        </p:spPr>
        <p:txBody>
          <a:bodyPr wrap="square">
            <a:spAutoFit/>
          </a:bodyPr>
          <a:lstStyle/>
          <a:p>
            <a:r>
              <a:rPr lang="zh-CN" altLang="en-US" sz="3200" b="1" dirty="0">
                <a:ln>
                  <a:noFill/>
                </a:ln>
                <a:solidFill>
                  <a:srgbClr val="EC9704"/>
                </a:solidFill>
                <a:latin typeface="隶书" panose="02010509060101010101" pitchFamily="49" charset="-122"/>
              </a:rPr>
              <a:t>现金类资产</a:t>
            </a:r>
            <a:endParaRPr lang="zh-CN" altLang="en-US" sz="3200" b="1" dirty="0">
              <a:ln>
                <a:noFill/>
              </a:ln>
              <a:solidFill>
                <a:srgbClr val="EC9704"/>
              </a:solidFill>
              <a:latin typeface="隶书" panose="02010509060101010101" pitchFamily="49" charset="-122"/>
            </a:endParaRPr>
          </a:p>
        </p:txBody>
      </p:sp>
      <p:sp>
        <p:nvSpPr>
          <p:cNvPr id="5" name="矩形 4"/>
          <p:cNvSpPr/>
          <p:nvPr/>
        </p:nvSpPr>
        <p:spPr>
          <a:xfrm>
            <a:off x="373345" y="42481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33810" name="矩形 26"/>
          <p:cNvSpPr>
            <a:spLocks noChangeArrowheads="1"/>
          </p:cNvSpPr>
          <p:nvPr/>
        </p:nvSpPr>
        <p:spPr bwMode="auto">
          <a:xfrm>
            <a:off x="7335485" y="338773"/>
            <a:ext cx="4856480" cy="337185"/>
          </a:xfrm>
          <a:prstGeom prst="rect">
            <a:avLst/>
          </a:prstGeom>
          <a:noFill/>
          <a:ln w="9525">
            <a:noFill/>
            <a:miter lim="800000"/>
          </a:ln>
        </p:spPr>
        <p:txBody>
          <a:bodyPr wrap="none">
            <a:spAutoFit/>
          </a:bodyPr>
          <a:lstStyle/>
          <a:p>
            <a:pPr eaLnBrk="0" hangingPunct="0"/>
            <a:r>
              <a:rPr lang="zh-CN" altLang="en-US" sz="1600">
                <a:solidFill>
                  <a:schemeClr val="accent4">
                    <a:lumMod val="40000"/>
                    <a:lumOff val="60000"/>
                  </a:schemeClr>
                </a:solidFill>
                <a:latin typeface="华文楷体" panose="02010600040101010101" charset="-122"/>
                <a:sym typeface="+mn-ea"/>
              </a:rPr>
              <a:t>★：次要配置；★★：一般配置；★★★：重点配置</a:t>
            </a:r>
            <a:endParaRPr lang="zh-CN" altLang="en-US" sz="1600">
              <a:solidFill>
                <a:schemeClr val="accent4">
                  <a:lumMod val="40000"/>
                  <a:lumOff val="60000"/>
                </a:schemeClr>
              </a:solidFill>
              <a:latin typeface="华文楷体" panose="02010600040101010101" charset="-122"/>
              <a:sym typeface="+mn-ea"/>
            </a:endParaRPr>
          </a:p>
        </p:txBody>
      </p:sp>
      <p:sp>
        <p:nvSpPr>
          <p:cNvPr id="14" name="灯片编号占位符 13"/>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grpSp>
        <p:nvGrpSpPr>
          <p:cNvPr id="64" name="组合 63"/>
          <p:cNvGrpSpPr/>
          <p:nvPr>
            <p:custDataLst>
              <p:tags r:id="rId1"/>
            </p:custDataLst>
          </p:nvPr>
        </p:nvGrpSpPr>
        <p:grpSpPr>
          <a:xfrm>
            <a:off x="1500458" y="1559594"/>
            <a:ext cx="1491260" cy="1737595"/>
            <a:chOff x="2247649" y="3074704"/>
            <a:chExt cx="1343026" cy="1564875"/>
          </a:xfrm>
        </p:grpSpPr>
        <p:sp>
          <p:nvSpPr>
            <p:cNvPr id="66" name="任意多边形 65"/>
            <p:cNvSpPr/>
            <p:nvPr>
              <p:custDataLst>
                <p:tags r:id="rId2"/>
              </p:custDataLst>
            </p:nvPr>
          </p:nvSpPr>
          <p:spPr>
            <a:xfrm>
              <a:off x="2247649" y="3074704"/>
              <a:ext cx="1343026" cy="975800"/>
            </a:xfrm>
            <a:custGeom>
              <a:avLst/>
              <a:gdLst>
                <a:gd name="connsiteX0" fmla="*/ 671514 w 1343026"/>
                <a:gd name="connsiteY0" fmla="*/ 0 h 975800"/>
                <a:gd name="connsiteX1" fmla="*/ 1343026 w 1343026"/>
                <a:gd name="connsiteY1" fmla="*/ 338444 h 975800"/>
                <a:gd name="connsiteX2" fmla="*/ 1343026 w 1343026"/>
                <a:gd name="connsiteY2" fmla="*/ 851193 h 975800"/>
                <a:gd name="connsiteX3" fmla="*/ 1218419 w 1343026"/>
                <a:gd name="connsiteY3" fmla="*/ 975800 h 975800"/>
                <a:gd name="connsiteX4" fmla="*/ 124607 w 1343026"/>
                <a:gd name="connsiteY4" fmla="*/ 975800 h 975800"/>
                <a:gd name="connsiteX5" fmla="*/ 0 w 1343026"/>
                <a:gd name="connsiteY5" fmla="*/ 851193 h 975800"/>
                <a:gd name="connsiteX6" fmla="*/ 0 w 1343026"/>
                <a:gd name="connsiteY6" fmla="*/ 338445 h 97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975800">
                  <a:moveTo>
                    <a:pt x="671514" y="0"/>
                  </a:moveTo>
                  <a:lnTo>
                    <a:pt x="1343026" y="338444"/>
                  </a:lnTo>
                  <a:lnTo>
                    <a:pt x="1343026" y="851193"/>
                  </a:lnTo>
                  <a:lnTo>
                    <a:pt x="1218419" y="975800"/>
                  </a:lnTo>
                  <a:lnTo>
                    <a:pt x="124607" y="975800"/>
                  </a:lnTo>
                  <a:lnTo>
                    <a:pt x="0" y="851193"/>
                  </a:lnTo>
                  <a:lnTo>
                    <a:pt x="0" y="338445"/>
                  </a:lnTo>
                  <a:close/>
                </a:path>
              </a:pathLst>
            </a:custGeom>
            <a:solidFill>
              <a:schemeClr val="accent1"/>
            </a:solidFill>
          </p:spPr>
          <p:txBody>
            <a:bodyPr rot="0" spcFirstLastPara="0" vertOverflow="overflow" horzOverflow="overflow" vert="horz" wrap="square" lIns="91440" tIns="252000" rIns="91440" bIns="45720" numCol="1" spcCol="0" rtlCol="0" fromWordArt="0" anchor="ctr" anchorCtr="0" forceAA="0" compatLnSpc="1">
              <a:normAutofit/>
            </a:bodyPr>
            <a:p>
              <a:pPr algn="ctr"/>
              <a:r>
                <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rPr>
                <a:t>银行存款</a:t>
              </a:r>
              <a:endPar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endParaRPr>
            </a:p>
          </p:txBody>
        </p:sp>
        <p:sp>
          <p:nvSpPr>
            <p:cNvPr id="68" name="任意多边形 67"/>
            <p:cNvSpPr/>
            <p:nvPr>
              <p:custDataLst>
                <p:tags r:id="rId3"/>
              </p:custDataLst>
            </p:nvPr>
          </p:nvSpPr>
          <p:spPr>
            <a:xfrm>
              <a:off x="2247649" y="4069810"/>
              <a:ext cx="1343026" cy="569769"/>
            </a:xfrm>
            <a:custGeom>
              <a:avLst/>
              <a:gdLst>
                <a:gd name="connsiteX0" fmla="*/ 124607 w 1343026"/>
                <a:gd name="connsiteY0" fmla="*/ 0 h 569769"/>
                <a:gd name="connsiteX1" fmla="*/ 1218419 w 1343026"/>
                <a:gd name="connsiteY1" fmla="*/ 0 h 569769"/>
                <a:gd name="connsiteX2" fmla="*/ 1343026 w 1343026"/>
                <a:gd name="connsiteY2" fmla="*/ 124607 h 569769"/>
                <a:gd name="connsiteX3" fmla="*/ 1343026 w 1343026"/>
                <a:gd name="connsiteY3" fmla="*/ 231325 h 569769"/>
                <a:gd name="connsiteX4" fmla="*/ 671514 w 1343026"/>
                <a:gd name="connsiteY4" fmla="*/ 569769 h 569769"/>
                <a:gd name="connsiteX5" fmla="*/ 0 w 1343026"/>
                <a:gd name="connsiteY5" fmla="*/ 231324 h 569769"/>
                <a:gd name="connsiteX6" fmla="*/ 0 w 1343026"/>
                <a:gd name="connsiteY6" fmla="*/ 124607 h 5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569769">
                  <a:moveTo>
                    <a:pt x="124607" y="0"/>
                  </a:moveTo>
                  <a:lnTo>
                    <a:pt x="1218419" y="0"/>
                  </a:lnTo>
                  <a:lnTo>
                    <a:pt x="1343026" y="124607"/>
                  </a:lnTo>
                  <a:lnTo>
                    <a:pt x="1343026" y="231325"/>
                  </a:lnTo>
                  <a:lnTo>
                    <a:pt x="671514" y="569769"/>
                  </a:lnTo>
                  <a:lnTo>
                    <a:pt x="0" y="231324"/>
                  </a:lnTo>
                  <a:lnTo>
                    <a:pt x="0" y="124607"/>
                  </a:lnTo>
                  <a:close/>
                </a:path>
              </a:pathLst>
            </a:custGeom>
            <a:solidFill>
              <a:schemeClr val="accent1">
                <a:lumMod val="60000"/>
                <a:lumOff val="40000"/>
              </a:schemeClr>
            </a:solidFill>
          </p:spPr>
          <p:txBody>
            <a:bodyPr rot="0" spcFirstLastPara="0" vertOverflow="overflow" horzOverflow="overflow" vert="horz" wrap="square" lIns="91440" tIns="45720" rIns="91440" bIns="144000" numCol="1" spcCol="0" rtlCol="0" fromWordArt="0" anchor="ctr" anchorCtr="0" forceAA="0" compatLnSpc="1">
              <a:normAutofit lnSpcReduction="10000"/>
            </a:bodyPr>
            <a:p>
              <a:pPr algn="ctr">
                <a:lnSpc>
                  <a:spcPct val="130000"/>
                </a:lnSpc>
              </a:pPr>
              <a:r>
                <a:rPr lang="zh-CN" altLang="en-US" sz="2400" b="1" dirty="0" smtClean="0">
                  <a:solidFill>
                    <a:srgbClr val="C40EC8"/>
                  </a:solidFill>
                  <a:latin typeface="华文楷体" panose="02010600040101010101" charset="-122"/>
                  <a:ea typeface="华文楷体" panose="02010600040101010101" charset="-122"/>
                  <a:sym typeface="+mn-ea"/>
                </a:rPr>
                <a:t>★★</a:t>
              </a:r>
              <a:endParaRPr lang="zh-CN" altLang="en-US" sz="2400" b="1" kern="0" dirty="0">
                <a:solidFill>
                  <a:schemeClr val="bg1"/>
                </a:solidFill>
                <a:sym typeface="Arial" panose="020B0604020202020204" pitchFamily="34" charset="0"/>
              </a:endParaRPr>
            </a:p>
          </p:txBody>
        </p:sp>
      </p:grpSp>
      <p:grpSp>
        <p:nvGrpSpPr>
          <p:cNvPr id="69" name="组合 68"/>
          <p:cNvGrpSpPr/>
          <p:nvPr>
            <p:custDataLst>
              <p:tags r:id="rId4"/>
            </p:custDataLst>
          </p:nvPr>
        </p:nvGrpSpPr>
        <p:grpSpPr>
          <a:xfrm>
            <a:off x="4191809" y="1559594"/>
            <a:ext cx="1491260" cy="1737595"/>
            <a:chOff x="2247649" y="3074704"/>
            <a:chExt cx="1343026" cy="1564875"/>
          </a:xfrm>
        </p:grpSpPr>
        <p:sp>
          <p:nvSpPr>
            <p:cNvPr id="73" name="任意多边形 72"/>
            <p:cNvSpPr/>
            <p:nvPr>
              <p:custDataLst>
                <p:tags r:id="rId5"/>
              </p:custDataLst>
            </p:nvPr>
          </p:nvSpPr>
          <p:spPr>
            <a:xfrm>
              <a:off x="2247649" y="3074704"/>
              <a:ext cx="1343026" cy="975800"/>
            </a:xfrm>
            <a:custGeom>
              <a:avLst/>
              <a:gdLst>
                <a:gd name="connsiteX0" fmla="*/ 671514 w 1343026"/>
                <a:gd name="connsiteY0" fmla="*/ 0 h 975800"/>
                <a:gd name="connsiteX1" fmla="*/ 1343026 w 1343026"/>
                <a:gd name="connsiteY1" fmla="*/ 338444 h 975800"/>
                <a:gd name="connsiteX2" fmla="*/ 1343026 w 1343026"/>
                <a:gd name="connsiteY2" fmla="*/ 851193 h 975800"/>
                <a:gd name="connsiteX3" fmla="*/ 1218419 w 1343026"/>
                <a:gd name="connsiteY3" fmla="*/ 975800 h 975800"/>
                <a:gd name="connsiteX4" fmla="*/ 124607 w 1343026"/>
                <a:gd name="connsiteY4" fmla="*/ 975800 h 975800"/>
                <a:gd name="connsiteX5" fmla="*/ 0 w 1343026"/>
                <a:gd name="connsiteY5" fmla="*/ 851193 h 975800"/>
                <a:gd name="connsiteX6" fmla="*/ 0 w 1343026"/>
                <a:gd name="connsiteY6" fmla="*/ 338445 h 97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975800">
                  <a:moveTo>
                    <a:pt x="671514" y="0"/>
                  </a:moveTo>
                  <a:lnTo>
                    <a:pt x="1343026" y="338444"/>
                  </a:lnTo>
                  <a:lnTo>
                    <a:pt x="1343026" y="851193"/>
                  </a:lnTo>
                  <a:lnTo>
                    <a:pt x="1218419" y="975800"/>
                  </a:lnTo>
                  <a:lnTo>
                    <a:pt x="124607" y="975800"/>
                  </a:lnTo>
                  <a:lnTo>
                    <a:pt x="0" y="851193"/>
                  </a:lnTo>
                  <a:lnTo>
                    <a:pt x="0" y="338445"/>
                  </a:lnTo>
                  <a:close/>
                </a:path>
              </a:pathLst>
            </a:custGeom>
            <a:solidFill>
              <a:schemeClr val="accent2"/>
            </a:solidFill>
          </p:spPr>
          <p:txBody>
            <a:bodyPr rot="0" spcFirstLastPara="0" vertOverflow="overflow" horzOverflow="overflow" vert="horz" wrap="square" lIns="91440" tIns="252000" rIns="91440" bIns="45720" numCol="1" spcCol="0" rtlCol="0" fromWordArt="0" anchor="ctr" anchorCtr="0" forceAA="0" compatLnSpc="1">
              <a:normAutofit/>
            </a:bodyPr>
            <a:p>
              <a:pPr algn="ctr"/>
              <a:r>
                <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rPr>
                <a:t>大额存单</a:t>
              </a:r>
              <a:endPar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endParaRPr>
            </a:p>
          </p:txBody>
        </p:sp>
        <p:sp>
          <p:nvSpPr>
            <p:cNvPr id="75" name="任意多边形 74"/>
            <p:cNvSpPr/>
            <p:nvPr>
              <p:custDataLst>
                <p:tags r:id="rId6"/>
              </p:custDataLst>
            </p:nvPr>
          </p:nvSpPr>
          <p:spPr>
            <a:xfrm>
              <a:off x="2247649" y="4069810"/>
              <a:ext cx="1343026" cy="569769"/>
            </a:xfrm>
            <a:custGeom>
              <a:avLst/>
              <a:gdLst>
                <a:gd name="connsiteX0" fmla="*/ 124607 w 1343026"/>
                <a:gd name="connsiteY0" fmla="*/ 0 h 569769"/>
                <a:gd name="connsiteX1" fmla="*/ 1218419 w 1343026"/>
                <a:gd name="connsiteY1" fmla="*/ 0 h 569769"/>
                <a:gd name="connsiteX2" fmla="*/ 1343026 w 1343026"/>
                <a:gd name="connsiteY2" fmla="*/ 124607 h 569769"/>
                <a:gd name="connsiteX3" fmla="*/ 1343026 w 1343026"/>
                <a:gd name="connsiteY3" fmla="*/ 231325 h 569769"/>
                <a:gd name="connsiteX4" fmla="*/ 671514 w 1343026"/>
                <a:gd name="connsiteY4" fmla="*/ 569769 h 569769"/>
                <a:gd name="connsiteX5" fmla="*/ 0 w 1343026"/>
                <a:gd name="connsiteY5" fmla="*/ 231324 h 569769"/>
                <a:gd name="connsiteX6" fmla="*/ 0 w 1343026"/>
                <a:gd name="connsiteY6" fmla="*/ 124607 h 5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569769">
                  <a:moveTo>
                    <a:pt x="124607" y="0"/>
                  </a:moveTo>
                  <a:lnTo>
                    <a:pt x="1218419" y="0"/>
                  </a:lnTo>
                  <a:lnTo>
                    <a:pt x="1343026" y="124607"/>
                  </a:lnTo>
                  <a:lnTo>
                    <a:pt x="1343026" y="231325"/>
                  </a:lnTo>
                  <a:lnTo>
                    <a:pt x="671514" y="569769"/>
                  </a:lnTo>
                  <a:lnTo>
                    <a:pt x="0" y="231324"/>
                  </a:lnTo>
                  <a:lnTo>
                    <a:pt x="0" y="124607"/>
                  </a:lnTo>
                  <a:close/>
                </a:path>
              </a:pathLst>
            </a:custGeom>
            <a:solidFill>
              <a:schemeClr val="accent2">
                <a:lumMod val="60000"/>
                <a:lumOff val="40000"/>
              </a:schemeClr>
            </a:solidFill>
          </p:spPr>
          <p:txBody>
            <a:bodyPr rot="0" spcFirstLastPara="0" vertOverflow="overflow" horzOverflow="overflow" vert="horz" wrap="square" lIns="91440" tIns="45720" rIns="91440" bIns="144000" numCol="1" spcCol="0" rtlCol="0" fromWordArt="0" anchor="ctr" anchorCtr="0" forceAA="0" compatLnSpc="1">
              <a:normAutofit fontScale="92500"/>
            </a:bodyPr>
            <a:p>
              <a:pPr algn="ctr">
                <a:lnSpc>
                  <a:spcPct val="130000"/>
                </a:lnSpc>
              </a:pPr>
              <a:r>
                <a:rPr lang="zh-CN" altLang="en-US" sz="2400" b="1" dirty="0" smtClean="0">
                  <a:solidFill>
                    <a:srgbClr val="C40EC8"/>
                  </a:solidFill>
                  <a:latin typeface="华文楷体" panose="02010600040101010101" charset="-122"/>
                  <a:ea typeface="华文楷体" panose="02010600040101010101" charset="-122"/>
                  <a:sym typeface="+mn-ea"/>
                </a:rPr>
                <a:t>★★</a:t>
              </a:r>
              <a:endParaRPr lang="zh-CN" altLang="en-US" sz="2400" b="1" kern="0" dirty="0">
                <a:solidFill>
                  <a:schemeClr val="bg1"/>
                </a:solidFill>
                <a:sym typeface="Arial" panose="020B0604020202020204" pitchFamily="34" charset="0"/>
              </a:endParaRPr>
            </a:p>
          </p:txBody>
        </p:sp>
      </p:grpSp>
      <p:grpSp>
        <p:nvGrpSpPr>
          <p:cNvPr id="76" name="组合 75"/>
          <p:cNvGrpSpPr/>
          <p:nvPr>
            <p:custDataLst>
              <p:tags r:id="rId7"/>
            </p:custDataLst>
          </p:nvPr>
        </p:nvGrpSpPr>
        <p:grpSpPr>
          <a:xfrm>
            <a:off x="6883160" y="1559594"/>
            <a:ext cx="1491260" cy="1737595"/>
            <a:chOff x="2247649" y="3074704"/>
            <a:chExt cx="1343026" cy="1564875"/>
          </a:xfrm>
        </p:grpSpPr>
        <p:sp>
          <p:nvSpPr>
            <p:cNvPr id="77" name="任意多边形 76"/>
            <p:cNvSpPr/>
            <p:nvPr>
              <p:custDataLst>
                <p:tags r:id="rId8"/>
              </p:custDataLst>
            </p:nvPr>
          </p:nvSpPr>
          <p:spPr>
            <a:xfrm>
              <a:off x="2247649" y="3074704"/>
              <a:ext cx="1343026" cy="975800"/>
            </a:xfrm>
            <a:custGeom>
              <a:avLst/>
              <a:gdLst>
                <a:gd name="connsiteX0" fmla="*/ 671514 w 1343026"/>
                <a:gd name="connsiteY0" fmla="*/ 0 h 975800"/>
                <a:gd name="connsiteX1" fmla="*/ 1343026 w 1343026"/>
                <a:gd name="connsiteY1" fmla="*/ 338444 h 975800"/>
                <a:gd name="connsiteX2" fmla="*/ 1343026 w 1343026"/>
                <a:gd name="connsiteY2" fmla="*/ 851193 h 975800"/>
                <a:gd name="connsiteX3" fmla="*/ 1218419 w 1343026"/>
                <a:gd name="connsiteY3" fmla="*/ 975800 h 975800"/>
                <a:gd name="connsiteX4" fmla="*/ 124607 w 1343026"/>
                <a:gd name="connsiteY4" fmla="*/ 975800 h 975800"/>
                <a:gd name="connsiteX5" fmla="*/ 0 w 1343026"/>
                <a:gd name="connsiteY5" fmla="*/ 851193 h 975800"/>
                <a:gd name="connsiteX6" fmla="*/ 0 w 1343026"/>
                <a:gd name="connsiteY6" fmla="*/ 338445 h 97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975800">
                  <a:moveTo>
                    <a:pt x="671514" y="0"/>
                  </a:moveTo>
                  <a:lnTo>
                    <a:pt x="1343026" y="338444"/>
                  </a:lnTo>
                  <a:lnTo>
                    <a:pt x="1343026" y="851193"/>
                  </a:lnTo>
                  <a:lnTo>
                    <a:pt x="1218419" y="975800"/>
                  </a:lnTo>
                  <a:lnTo>
                    <a:pt x="124607" y="975800"/>
                  </a:lnTo>
                  <a:lnTo>
                    <a:pt x="0" y="851193"/>
                  </a:lnTo>
                  <a:lnTo>
                    <a:pt x="0" y="338445"/>
                  </a:lnTo>
                  <a:close/>
                </a:path>
              </a:pathLst>
            </a:custGeom>
            <a:solidFill>
              <a:schemeClr val="accent3"/>
            </a:solidFill>
          </p:spPr>
          <p:txBody>
            <a:bodyPr rot="0" spcFirstLastPara="0" vertOverflow="overflow" horzOverflow="overflow" vert="horz" wrap="square" lIns="91440" tIns="252000" rIns="91440" bIns="45720" numCol="1" spcCol="0" rtlCol="0" fromWordArt="0" anchor="ctr" anchorCtr="0" forceAA="0" compatLnSpc="1">
              <a:normAutofit/>
            </a:bodyPr>
            <a:p>
              <a:pPr algn="ctr"/>
              <a:r>
                <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rPr>
                <a:t>货币基金</a:t>
              </a:r>
              <a:endPar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endParaRPr>
            </a:p>
          </p:txBody>
        </p:sp>
        <p:sp>
          <p:nvSpPr>
            <p:cNvPr id="78" name="任意多边形 77"/>
            <p:cNvSpPr/>
            <p:nvPr>
              <p:custDataLst>
                <p:tags r:id="rId9"/>
              </p:custDataLst>
            </p:nvPr>
          </p:nvSpPr>
          <p:spPr>
            <a:xfrm>
              <a:off x="2247649" y="4069810"/>
              <a:ext cx="1343026" cy="569769"/>
            </a:xfrm>
            <a:custGeom>
              <a:avLst/>
              <a:gdLst>
                <a:gd name="connsiteX0" fmla="*/ 124607 w 1343026"/>
                <a:gd name="connsiteY0" fmla="*/ 0 h 569769"/>
                <a:gd name="connsiteX1" fmla="*/ 1218419 w 1343026"/>
                <a:gd name="connsiteY1" fmla="*/ 0 h 569769"/>
                <a:gd name="connsiteX2" fmla="*/ 1343026 w 1343026"/>
                <a:gd name="connsiteY2" fmla="*/ 124607 h 569769"/>
                <a:gd name="connsiteX3" fmla="*/ 1343026 w 1343026"/>
                <a:gd name="connsiteY3" fmla="*/ 231325 h 569769"/>
                <a:gd name="connsiteX4" fmla="*/ 671514 w 1343026"/>
                <a:gd name="connsiteY4" fmla="*/ 569769 h 569769"/>
                <a:gd name="connsiteX5" fmla="*/ 0 w 1343026"/>
                <a:gd name="connsiteY5" fmla="*/ 231324 h 569769"/>
                <a:gd name="connsiteX6" fmla="*/ 0 w 1343026"/>
                <a:gd name="connsiteY6" fmla="*/ 124607 h 5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569769">
                  <a:moveTo>
                    <a:pt x="124607" y="0"/>
                  </a:moveTo>
                  <a:lnTo>
                    <a:pt x="1218419" y="0"/>
                  </a:lnTo>
                  <a:lnTo>
                    <a:pt x="1343026" y="124607"/>
                  </a:lnTo>
                  <a:lnTo>
                    <a:pt x="1343026" y="231325"/>
                  </a:lnTo>
                  <a:lnTo>
                    <a:pt x="671514" y="569769"/>
                  </a:lnTo>
                  <a:lnTo>
                    <a:pt x="0" y="231324"/>
                  </a:lnTo>
                  <a:lnTo>
                    <a:pt x="0" y="124607"/>
                  </a:lnTo>
                  <a:close/>
                </a:path>
              </a:pathLst>
            </a:custGeom>
            <a:solidFill>
              <a:schemeClr val="accent3">
                <a:lumMod val="60000"/>
                <a:lumOff val="40000"/>
              </a:schemeClr>
            </a:solidFill>
          </p:spPr>
          <p:txBody>
            <a:bodyPr rot="0" spcFirstLastPara="0" vertOverflow="overflow" horzOverflow="overflow" vert="horz" wrap="square" lIns="91440" tIns="45720" rIns="91440" bIns="144000" numCol="1" spcCol="0" rtlCol="0" fromWordArt="0" anchor="ctr" anchorCtr="0" forceAA="0" compatLnSpc="1">
              <a:normAutofit fontScale="92500"/>
            </a:bodyPr>
            <a:p>
              <a:pPr algn="ctr">
                <a:lnSpc>
                  <a:spcPct val="130000"/>
                </a:lnSpc>
              </a:pPr>
              <a:r>
                <a:rPr lang="zh-CN" altLang="en-US" sz="2400" b="1" dirty="0" smtClean="0">
                  <a:solidFill>
                    <a:srgbClr val="C40EC8"/>
                  </a:solidFill>
                  <a:latin typeface="华文楷体" panose="02010600040101010101" charset="-122"/>
                  <a:ea typeface="华文楷体" panose="02010600040101010101" charset="-122"/>
                  <a:sym typeface="+mn-ea"/>
                </a:rPr>
                <a:t>★★</a:t>
              </a:r>
              <a:endParaRPr lang="zh-CN" altLang="en-US" sz="2400" b="1" kern="0" dirty="0">
                <a:solidFill>
                  <a:schemeClr val="bg1"/>
                </a:solidFill>
                <a:sym typeface="Arial" panose="020B0604020202020204" pitchFamily="34" charset="0"/>
              </a:endParaRPr>
            </a:p>
          </p:txBody>
        </p:sp>
      </p:grpSp>
      <p:grpSp>
        <p:nvGrpSpPr>
          <p:cNvPr id="79" name="组合 78"/>
          <p:cNvGrpSpPr/>
          <p:nvPr>
            <p:custDataLst>
              <p:tags r:id="rId10"/>
            </p:custDataLst>
          </p:nvPr>
        </p:nvGrpSpPr>
        <p:grpSpPr>
          <a:xfrm>
            <a:off x="9574511" y="1559594"/>
            <a:ext cx="1491260" cy="1737595"/>
            <a:chOff x="2247649" y="3074704"/>
            <a:chExt cx="1343026" cy="1564875"/>
          </a:xfrm>
        </p:grpSpPr>
        <p:sp>
          <p:nvSpPr>
            <p:cNvPr id="80" name="任意多边形 79"/>
            <p:cNvSpPr/>
            <p:nvPr>
              <p:custDataLst>
                <p:tags r:id="rId11"/>
              </p:custDataLst>
            </p:nvPr>
          </p:nvSpPr>
          <p:spPr>
            <a:xfrm>
              <a:off x="2247649" y="3074704"/>
              <a:ext cx="1343026" cy="975800"/>
            </a:xfrm>
            <a:custGeom>
              <a:avLst/>
              <a:gdLst>
                <a:gd name="connsiteX0" fmla="*/ 671514 w 1343026"/>
                <a:gd name="connsiteY0" fmla="*/ 0 h 975800"/>
                <a:gd name="connsiteX1" fmla="*/ 1343026 w 1343026"/>
                <a:gd name="connsiteY1" fmla="*/ 338444 h 975800"/>
                <a:gd name="connsiteX2" fmla="*/ 1343026 w 1343026"/>
                <a:gd name="connsiteY2" fmla="*/ 851193 h 975800"/>
                <a:gd name="connsiteX3" fmla="*/ 1218419 w 1343026"/>
                <a:gd name="connsiteY3" fmla="*/ 975800 h 975800"/>
                <a:gd name="connsiteX4" fmla="*/ 124607 w 1343026"/>
                <a:gd name="connsiteY4" fmla="*/ 975800 h 975800"/>
                <a:gd name="connsiteX5" fmla="*/ 0 w 1343026"/>
                <a:gd name="connsiteY5" fmla="*/ 851193 h 975800"/>
                <a:gd name="connsiteX6" fmla="*/ 0 w 1343026"/>
                <a:gd name="connsiteY6" fmla="*/ 338445 h 97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975800">
                  <a:moveTo>
                    <a:pt x="671514" y="0"/>
                  </a:moveTo>
                  <a:lnTo>
                    <a:pt x="1343026" y="338444"/>
                  </a:lnTo>
                  <a:lnTo>
                    <a:pt x="1343026" y="851193"/>
                  </a:lnTo>
                  <a:lnTo>
                    <a:pt x="1218419" y="975800"/>
                  </a:lnTo>
                  <a:lnTo>
                    <a:pt x="124607" y="975800"/>
                  </a:lnTo>
                  <a:lnTo>
                    <a:pt x="0" y="851193"/>
                  </a:lnTo>
                  <a:lnTo>
                    <a:pt x="0" y="338445"/>
                  </a:lnTo>
                  <a:close/>
                </a:path>
              </a:pathLst>
            </a:custGeom>
            <a:solidFill>
              <a:schemeClr val="accent4"/>
            </a:solidFill>
          </p:spPr>
          <p:txBody>
            <a:bodyPr rot="0" spcFirstLastPara="0" vertOverflow="overflow" horzOverflow="overflow" vert="horz" wrap="square" lIns="91440" tIns="252000" rIns="91440" bIns="45720" numCol="1" spcCol="0" rtlCol="0" fromWordArt="0" anchor="ctr" anchorCtr="0" forceAA="0" compatLnSpc="1">
              <a:normAutofit/>
            </a:bodyPr>
            <a:p>
              <a:pPr algn="ctr"/>
              <a:r>
                <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rPr>
                <a:t>短期大额</a:t>
              </a:r>
              <a:endPar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endParaRPr>
            </a:p>
            <a:p>
              <a:pPr algn="ctr"/>
              <a:r>
                <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rPr>
                <a:t>定制</a:t>
              </a:r>
              <a:endParaRPr lang="zh-CN" altLang="en-US" sz="2000" b="1" kern="0" dirty="0">
                <a:solidFill>
                  <a:schemeClr val="bg1"/>
                </a:solidFill>
                <a:latin typeface="微软雅黑" panose="020B0503020204020204" charset="-122"/>
                <a:ea typeface="微软雅黑" panose="020B0503020204020204" charset="-122"/>
                <a:cs typeface="+mj-cs"/>
                <a:sym typeface="Arial" panose="020B0604020202020204" pitchFamily="34" charset="0"/>
              </a:endParaRPr>
            </a:p>
          </p:txBody>
        </p:sp>
        <p:sp>
          <p:nvSpPr>
            <p:cNvPr id="81" name="任意多边形 80"/>
            <p:cNvSpPr/>
            <p:nvPr>
              <p:custDataLst>
                <p:tags r:id="rId12"/>
              </p:custDataLst>
            </p:nvPr>
          </p:nvSpPr>
          <p:spPr>
            <a:xfrm>
              <a:off x="2247649" y="4069810"/>
              <a:ext cx="1343026" cy="569769"/>
            </a:xfrm>
            <a:custGeom>
              <a:avLst/>
              <a:gdLst>
                <a:gd name="connsiteX0" fmla="*/ 124607 w 1343026"/>
                <a:gd name="connsiteY0" fmla="*/ 0 h 569769"/>
                <a:gd name="connsiteX1" fmla="*/ 1218419 w 1343026"/>
                <a:gd name="connsiteY1" fmla="*/ 0 h 569769"/>
                <a:gd name="connsiteX2" fmla="*/ 1343026 w 1343026"/>
                <a:gd name="connsiteY2" fmla="*/ 124607 h 569769"/>
                <a:gd name="connsiteX3" fmla="*/ 1343026 w 1343026"/>
                <a:gd name="connsiteY3" fmla="*/ 231325 h 569769"/>
                <a:gd name="connsiteX4" fmla="*/ 671514 w 1343026"/>
                <a:gd name="connsiteY4" fmla="*/ 569769 h 569769"/>
                <a:gd name="connsiteX5" fmla="*/ 0 w 1343026"/>
                <a:gd name="connsiteY5" fmla="*/ 231324 h 569769"/>
                <a:gd name="connsiteX6" fmla="*/ 0 w 1343026"/>
                <a:gd name="connsiteY6" fmla="*/ 124607 h 56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6" h="569769">
                  <a:moveTo>
                    <a:pt x="124607" y="0"/>
                  </a:moveTo>
                  <a:lnTo>
                    <a:pt x="1218419" y="0"/>
                  </a:lnTo>
                  <a:lnTo>
                    <a:pt x="1343026" y="124607"/>
                  </a:lnTo>
                  <a:lnTo>
                    <a:pt x="1343026" y="231325"/>
                  </a:lnTo>
                  <a:lnTo>
                    <a:pt x="671514" y="569769"/>
                  </a:lnTo>
                  <a:lnTo>
                    <a:pt x="0" y="231324"/>
                  </a:lnTo>
                  <a:lnTo>
                    <a:pt x="0" y="124607"/>
                  </a:lnTo>
                  <a:close/>
                </a:path>
              </a:pathLst>
            </a:custGeom>
            <a:solidFill>
              <a:schemeClr val="accent4">
                <a:lumMod val="60000"/>
                <a:lumOff val="40000"/>
              </a:schemeClr>
            </a:solidFill>
          </p:spPr>
          <p:txBody>
            <a:bodyPr rot="0" spcFirstLastPara="0" vertOverflow="overflow" horzOverflow="overflow" vert="horz" wrap="square" lIns="91440" tIns="45720" rIns="91440" bIns="144000" numCol="1" spcCol="0" rtlCol="0" fromWordArt="0" anchor="ctr" anchorCtr="0" forceAA="0" compatLnSpc="1"/>
            <a:p>
              <a:pPr algn="ctr"/>
              <a:r>
                <a:rPr lang="zh-CN" altLang="en-US" sz="2000" b="1" dirty="0" smtClean="0">
                  <a:solidFill>
                    <a:srgbClr val="C40EC8"/>
                  </a:solidFill>
                  <a:latin typeface="华文楷体" panose="02010600040101010101" charset="-122"/>
                  <a:ea typeface="华文楷体" panose="02010600040101010101" charset="-122"/>
                  <a:sym typeface="+mn-ea"/>
                </a:rPr>
                <a:t>★★★</a:t>
              </a:r>
              <a:endParaRPr lang="zh-CN" altLang="en-US" sz="2000" b="1" kern="0" dirty="0" smtClean="0">
                <a:solidFill>
                  <a:srgbClr val="C40EC8"/>
                </a:solidFill>
                <a:latin typeface="华文楷体" panose="02010600040101010101" charset="-122"/>
                <a:ea typeface="华文楷体" panose="02010600040101010101" charset="-122"/>
                <a:sym typeface="+mn-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50" y="1228725"/>
            <a:ext cx="12474575" cy="2562225"/>
          </a:xfrm>
          <a:prstGeom prst="rect">
            <a:avLst/>
          </a:prstGeom>
          <a:solidFill>
            <a:schemeClr val="bg1">
              <a:lumMod val="6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60" name="文本框 56"/>
          <p:cNvSpPr txBox="1">
            <a:spLocks noChangeArrowheads="1"/>
          </p:cNvSpPr>
          <p:nvPr/>
        </p:nvSpPr>
        <p:spPr bwMode="auto">
          <a:xfrm>
            <a:off x="653380" y="464820"/>
            <a:ext cx="2363470" cy="583565"/>
          </a:xfrm>
          <a:prstGeom prst="rect">
            <a:avLst/>
          </a:prstGeom>
          <a:noFill/>
          <a:ln w="9525">
            <a:noFill/>
            <a:miter lim="800000"/>
          </a:ln>
        </p:spPr>
        <p:txBody>
          <a:bodyPr wrap="square">
            <a:spAutoFit/>
          </a:bodyPr>
          <a:lstStyle/>
          <a:p>
            <a:pPr algn="ctr"/>
            <a:r>
              <a:rPr lang="zh-CN" altLang="en-US" sz="3200" b="1" dirty="0">
                <a:solidFill>
                  <a:srgbClr val="EC9704"/>
                </a:solidFill>
                <a:latin typeface="隶书" panose="02010509060101010101" pitchFamily="49" charset="-122"/>
              </a:rPr>
              <a:t>类固收资产</a:t>
            </a:r>
            <a:endParaRPr lang="zh-CN" altLang="en-US" sz="3200" b="1" dirty="0">
              <a:solidFill>
                <a:srgbClr val="EC9704"/>
              </a:solidFill>
              <a:latin typeface="隶书" panose="02010509060101010101" pitchFamily="49" charset="-122"/>
            </a:endParaRPr>
          </a:p>
        </p:txBody>
      </p:sp>
      <p:sp>
        <p:nvSpPr>
          <p:cNvPr id="3" name="矩形 2"/>
          <p:cNvSpPr/>
          <p:nvPr/>
        </p:nvSpPr>
        <p:spPr>
          <a:xfrm>
            <a:off x="624805" y="550545"/>
            <a:ext cx="111760" cy="388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kern="0">
              <a:solidFill>
                <a:sysClr val="windowText" lastClr="000000"/>
              </a:solidFill>
            </a:endParaRPr>
          </a:p>
        </p:txBody>
      </p:sp>
      <p:sp>
        <p:nvSpPr>
          <p:cNvPr id="25604" name="文本框 4"/>
          <p:cNvSpPr txBox="1">
            <a:spLocks noChangeArrowheads="1"/>
          </p:cNvSpPr>
          <p:nvPr/>
        </p:nvSpPr>
        <p:spPr bwMode="auto">
          <a:xfrm>
            <a:off x="751629" y="1192213"/>
            <a:ext cx="8455025" cy="398780"/>
          </a:xfrm>
          <a:prstGeom prst="rect">
            <a:avLst/>
          </a:prstGeom>
          <a:noFill/>
          <a:ln w="9525">
            <a:noFill/>
            <a:miter lim="800000"/>
          </a:ln>
        </p:spPr>
        <p:txBody>
          <a:bodyPr>
            <a:spAutoFit/>
          </a:bodyPr>
          <a:lstStyle/>
          <a:p>
            <a:pPr algn="just"/>
            <a:r>
              <a:rPr lang="zh-CN" altLang="zh-CN" sz="2000" b="1" dirty="0">
                <a:solidFill>
                  <a:srgbClr val="E6AD00"/>
                </a:solidFill>
                <a:latin typeface="微软雅黑" panose="020B0503020204020204" charset="-122"/>
                <a:ea typeface="微软雅黑" panose="020B0503020204020204" charset="-122"/>
              </a:rPr>
              <a:t>市场回顾</a:t>
            </a:r>
            <a:endParaRPr lang="zh-CN" altLang="zh-CN" sz="2000" b="1" dirty="0">
              <a:solidFill>
                <a:srgbClr val="E6AD00"/>
              </a:solidFill>
              <a:latin typeface="微软雅黑" panose="020B0503020204020204" charset="-122"/>
              <a:ea typeface="微软雅黑" panose="020B0503020204020204" charset="-122"/>
            </a:endParaRPr>
          </a:p>
        </p:txBody>
      </p:sp>
      <p:sp>
        <p:nvSpPr>
          <p:cNvPr id="25605" name="矩形 14"/>
          <p:cNvSpPr>
            <a:spLocks noChangeArrowheads="1"/>
          </p:cNvSpPr>
          <p:nvPr/>
        </p:nvSpPr>
        <p:spPr bwMode="auto">
          <a:xfrm>
            <a:off x="811530" y="1503680"/>
            <a:ext cx="10673715" cy="2398395"/>
          </a:xfrm>
          <a:prstGeom prst="rect">
            <a:avLst/>
          </a:prstGeom>
          <a:noFill/>
          <a:ln w="9525">
            <a:noFill/>
            <a:miter lim="800000"/>
          </a:ln>
        </p:spPr>
        <p:txBody>
          <a:bodyPr wrap="square" lIns="91431" tIns="45716" rIns="91431" bIns="45716">
            <a:spAutoFit/>
          </a:bodyPr>
          <a:lstStyle/>
          <a:p>
            <a:pPr marL="0" lvl="2" indent="0" eaLnBrk="0" latinLnBrk="0" hangingPunct="0">
              <a:lnSpc>
                <a:spcPct val="150000"/>
              </a:lnSpc>
              <a:spcBef>
                <a:spcPts val="0"/>
              </a:spcBef>
              <a:buClr>
                <a:srgbClr val="CC3300"/>
              </a:buClr>
              <a:buSzPct val="85000"/>
              <a:buFont typeface="Wingdings" panose="05000000000000000000" pitchFamily="2" charset="2"/>
              <a:buNone/>
              <a:defRPr/>
            </a:pPr>
            <a:r>
              <a:rPr lang="en-US" sz="2000" dirty="0">
                <a:solidFill>
                  <a:schemeClr val="accent4">
                    <a:lumMod val="40000"/>
                    <a:lumOff val="60000"/>
                  </a:schemeClr>
                </a:solidFill>
                <a:latin typeface="楷体" panose="02010609060101010101" pitchFamily="49" charset="-122"/>
                <a:ea typeface="楷体" panose="02010609060101010101" pitchFamily="49" charset="-122"/>
              </a:rPr>
              <a:t>1</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2017</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年集合类信托累计成立规模近</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2.4</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万亿元。逐月来看，</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1-10</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月基本稳定，</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11</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月下降到</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1300</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亿元左右，创年内新低，</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12</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月达到</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2867.72</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亿元，创年内新高；</a:t>
            </a:r>
            <a:endParaRPr lang="zh-CN" altLang="en-US" sz="2000" dirty="0">
              <a:solidFill>
                <a:schemeClr val="accent4">
                  <a:lumMod val="40000"/>
                  <a:lumOff val="60000"/>
                </a:schemeClr>
              </a:solidFill>
              <a:latin typeface="楷体" panose="02010609060101010101" pitchFamily="49" charset="-122"/>
              <a:ea typeface="楷体" panose="02010609060101010101" pitchFamily="49" charset="-122"/>
            </a:endParaRPr>
          </a:p>
          <a:p>
            <a:pPr marL="0" lvl="2" indent="0" eaLnBrk="0" latinLnBrk="0" hangingPunct="0">
              <a:lnSpc>
                <a:spcPct val="150000"/>
              </a:lnSpc>
              <a:spcBef>
                <a:spcPts val="0"/>
              </a:spcBef>
              <a:buClr>
                <a:srgbClr val="CC3300"/>
              </a:buClr>
              <a:buSzPct val="85000"/>
              <a:buFont typeface="Wingdings" panose="05000000000000000000" pitchFamily="2" charset="2"/>
              <a:buNone/>
              <a:defRPr/>
            </a:pPr>
            <a:r>
              <a:rPr lang="en-US" sz="2000" dirty="0">
                <a:solidFill>
                  <a:schemeClr val="accent4">
                    <a:lumMod val="40000"/>
                    <a:lumOff val="60000"/>
                  </a:schemeClr>
                </a:solidFill>
                <a:latin typeface="楷体" panose="02010609060101010101" pitchFamily="49" charset="-122"/>
                <a:ea typeface="楷体" panose="02010609060101010101" pitchFamily="49" charset="-122"/>
              </a:rPr>
              <a:t>2</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2017</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年信托产品期限整体上较为稳定，平均期限为</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1.7</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年，不满</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2</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年；</a:t>
            </a:r>
            <a:endParaRPr lang="zh-CN" altLang="en-US" sz="2000" dirty="0">
              <a:solidFill>
                <a:schemeClr val="accent4">
                  <a:lumMod val="40000"/>
                  <a:lumOff val="60000"/>
                </a:schemeClr>
              </a:solidFill>
              <a:latin typeface="楷体" panose="02010609060101010101" pitchFamily="49" charset="-122"/>
              <a:ea typeface="楷体" panose="02010609060101010101" pitchFamily="49" charset="-122"/>
            </a:endParaRPr>
          </a:p>
          <a:p>
            <a:pPr marL="0" lvl="2" indent="0" eaLnBrk="0" latinLnBrk="0" hangingPunct="0">
              <a:lnSpc>
                <a:spcPct val="150000"/>
              </a:lnSpc>
              <a:spcBef>
                <a:spcPts val="0"/>
              </a:spcBef>
              <a:buClr>
                <a:srgbClr val="CC3300"/>
              </a:buClr>
              <a:buSzPct val="85000"/>
              <a:buFont typeface="Wingdings" panose="05000000000000000000" pitchFamily="2" charset="2"/>
              <a:buNone/>
              <a:defRPr/>
            </a:pP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3</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、逐月趋势来看，信托产品年化收益率呈现明显上升趋势，</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12</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月平均预期年化收益率达到</a:t>
            </a:r>
            <a:r>
              <a:rPr lang="en-US" altLang="zh-CN" sz="2000" dirty="0">
                <a:solidFill>
                  <a:schemeClr val="accent4">
                    <a:lumMod val="40000"/>
                    <a:lumOff val="60000"/>
                  </a:schemeClr>
                </a:solidFill>
                <a:latin typeface="楷体" panose="02010609060101010101" pitchFamily="49" charset="-122"/>
                <a:ea typeface="楷体" panose="02010609060101010101" pitchFamily="49" charset="-122"/>
              </a:rPr>
              <a:t>7.18</a:t>
            </a:r>
            <a:r>
              <a:rPr lang="zh-CN" altLang="en-US" sz="2000" dirty="0">
                <a:solidFill>
                  <a:schemeClr val="accent4">
                    <a:lumMod val="40000"/>
                    <a:lumOff val="60000"/>
                  </a:schemeClr>
                </a:solidFill>
                <a:latin typeface="楷体" panose="02010609060101010101" pitchFamily="49" charset="-122"/>
                <a:ea typeface="楷体" panose="02010609060101010101" pitchFamily="49" charset="-122"/>
              </a:rPr>
              <a:t>，创年内新高。</a:t>
            </a:r>
            <a:endParaRPr lang="zh-CN" altLang="en-US" sz="2000" dirty="0">
              <a:solidFill>
                <a:schemeClr val="accent4">
                  <a:lumMod val="40000"/>
                  <a:lumOff val="60000"/>
                </a:schemeClr>
              </a:solidFill>
              <a:latin typeface="楷体" panose="02010609060101010101" pitchFamily="49" charset="-122"/>
              <a:ea typeface="楷体" panose="02010609060101010101" pitchFamily="49" charset="-122"/>
            </a:endParaRPr>
          </a:p>
        </p:txBody>
      </p:sp>
      <p:sp>
        <p:nvSpPr>
          <p:cNvPr id="10" name="文本框 9"/>
          <p:cNvSpPr txBox="1"/>
          <p:nvPr/>
        </p:nvSpPr>
        <p:spPr>
          <a:xfrm>
            <a:off x="1134745" y="3970655"/>
            <a:ext cx="2063750" cy="306705"/>
          </a:xfrm>
          <a:prstGeom prst="rect">
            <a:avLst/>
          </a:prstGeom>
          <a:noFill/>
        </p:spPr>
        <p:txBody>
          <a:bodyPr wrap="none" rtlCol="0">
            <a:spAutoFit/>
          </a:bodyPr>
          <a:p>
            <a:r>
              <a:rPr lang="zh-CN" altLang="zh-CN" sz="1400" b="1">
                <a:solidFill>
                  <a:schemeClr val="bg1"/>
                </a:solidFill>
                <a:latin typeface="楷体" panose="02010609060101010101" pitchFamily="49" charset="-122"/>
                <a:ea typeface="楷体" panose="02010609060101010101" pitchFamily="49" charset="-122"/>
              </a:rPr>
              <a:t>信托产品成立规模</a:t>
            </a:r>
            <a:r>
              <a:rPr lang="en-US" altLang="zh-CN" sz="1400" b="1">
                <a:solidFill>
                  <a:schemeClr val="bg1"/>
                </a:solidFill>
                <a:latin typeface="楷体" panose="02010609060101010101" pitchFamily="49" charset="-122"/>
                <a:ea typeface="楷体" panose="02010609060101010101" pitchFamily="49" charset="-122"/>
              </a:rPr>
              <a:t>(</a:t>
            </a:r>
            <a:r>
              <a:rPr lang="zh-CN" altLang="en-US" sz="1400" b="1">
                <a:solidFill>
                  <a:schemeClr val="bg1"/>
                </a:solidFill>
                <a:latin typeface="楷体" panose="02010609060101010101" pitchFamily="49" charset="-122"/>
                <a:ea typeface="楷体" panose="02010609060101010101" pitchFamily="49" charset="-122"/>
              </a:rPr>
              <a:t>亿）</a:t>
            </a:r>
            <a:endParaRPr lang="zh-CN" altLang="en-US" sz="1400" b="1">
              <a:solidFill>
                <a:schemeClr val="bg1"/>
              </a:solidFill>
              <a:latin typeface="楷体" panose="02010609060101010101" pitchFamily="49" charset="-122"/>
              <a:ea typeface="楷体" panose="02010609060101010101" pitchFamily="49" charset="-122"/>
            </a:endParaRPr>
          </a:p>
        </p:txBody>
      </p:sp>
      <p:sp>
        <p:nvSpPr>
          <p:cNvPr id="12" name="文本框 11"/>
          <p:cNvSpPr txBox="1"/>
          <p:nvPr/>
        </p:nvSpPr>
        <p:spPr>
          <a:xfrm>
            <a:off x="5224145" y="3970655"/>
            <a:ext cx="1794510" cy="306705"/>
          </a:xfrm>
          <a:prstGeom prst="rect">
            <a:avLst/>
          </a:prstGeom>
          <a:noFill/>
        </p:spPr>
        <p:txBody>
          <a:bodyPr wrap="none" rtlCol="0">
            <a:spAutoFit/>
          </a:bodyPr>
          <a:p>
            <a:r>
              <a:rPr lang="zh-CN" altLang="zh-CN" sz="1400" b="1">
                <a:solidFill>
                  <a:schemeClr val="bg1"/>
                </a:solidFill>
                <a:latin typeface="楷体" panose="02010609060101010101" pitchFamily="49" charset="-122"/>
                <a:ea typeface="楷体" panose="02010609060101010101" pitchFamily="49" charset="-122"/>
              </a:rPr>
              <a:t>平均产品期限（年）</a:t>
            </a:r>
            <a:endParaRPr lang="zh-CN" altLang="zh-CN" sz="1400" b="1">
              <a:solidFill>
                <a:schemeClr val="bg1"/>
              </a:solidFill>
              <a:latin typeface="楷体" panose="02010609060101010101" pitchFamily="49" charset="-122"/>
              <a:ea typeface="楷体" panose="02010609060101010101" pitchFamily="49" charset="-122"/>
            </a:endParaRPr>
          </a:p>
        </p:txBody>
      </p:sp>
      <p:sp>
        <p:nvSpPr>
          <p:cNvPr id="13" name="文本框 12"/>
          <p:cNvSpPr txBox="1"/>
          <p:nvPr/>
        </p:nvSpPr>
        <p:spPr>
          <a:xfrm>
            <a:off x="9090660" y="3970655"/>
            <a:ext cx="1884680" cy="306705"/>
          </a:xfrm>
          <a:prstGeom prst="rect">
            <a:avLst/>
          </a:prstGeom>
          <a:noFill/>
        </p:spPr>
        <p:txBody>
          <a:bodyPr wrap="none" rtlCol="0">
            <a:spAutoFit/>
          </a:bodyPr>
          <a:p>
            <a:r>
              <a:rPr lang="zh-CN" altLang="zh-CN" sz="1400" b="1">
                <a:solidFill>
                  <a:schemeClr val="bg1"/>
                </a:solidFill>
                <a:latin typeface="楷体" panose="02010609060101010101" pitchFamily="49" charset="-122"/>
                <a:ea typeface="楷体" panose="02010609060101010101" pitchFamily="49" charset="-122"/>
              </a:rPr>
              <a:t>平均年化收益率（</a:t>
            </a:r>
            <a:r>
              <a:rPr lang="en-US" altLang="zh-CN" sz="1400" b="1">
                <a:solidFill>
                  <a:schemeClr val="bg1"/>
                </a:solidFill>
                <a:latin typeface="楷体" panose="02010609060101010101" pitchFamily="49" charset="-122"/>
                <a:ea typeface="楷体" panose="02010609060101010101" pitchFamily="49" charset="-122"/>
              </a:rPr>
              <a:t>%</a:t>
            </a:r>
            <a:r>
              <a:rPr lang="zh-CN" altLang="zh-CN" sz="1400" b="1">
                <a:solidFill>
                  <a:schemeClr val="bg1"/>
                </a:solidFill>
                <a:latin typeface="楷体" panose="02010609060101010101" pitchFamily="49" charset="-122"/>
                <a:ea typeface="楷体" panose="02010609060101010101" pitchFamily="49" charset="-122"/>
              </a:rPr>
              <a:t>）</a:t>
            </a:r>
            <a:endParaRPr lang="zh-CN" altLang="zh-CN" sz="1400" b="1">
              <a:solidFill>
                <a:schemeClr val="bg1"/>
              </a:solidFill>
              <a:latin typeface="楷体" panose="02010609060101010101" pitchFamily="49" charset="-122"/>
              <a:ea typeface="楷体" panose="02010609060101010101" pitchFamily="49" charset="-122"/>
            </a:endParaRPr>
          </a:p>
        </p:txBody>
      </p:sp>
      <p:sp>
        <p:nvSpPr>
          <p:cNvPr id="2" name="灯片编号占位符 1"/>
          <p:cNvSpPr>
            <a:spLocks noGrp="1"/>
          </p:cNvSpPr>
          <p:nvPr>
            <p:ph type="sldNum" sz="quarter" idx="12"/>
          </p:nvPr>
        </p:nvSpPr>
        <p:spPr>
          <a:xfrm>
            <a:off x="11626215" y="6474460"/>
            <a:ext cx="505460" cy="365125"/>
          </a:xfrm>
        </p:spPr>
        <p:txBody>
          <a:bodyPr/>
          <a:p>
            <a:pPr>
              <a:defRPr/>
            </a:pPr>
            <a:fld id="{408D8142-9A29-458A-AF04-009CF8224009}" type="slidenum">
              <a:rPr lang="zh-CN" altLang="en-US" sz="2400" b="1">
                <a:solidFill>
                  <a:srgbClr val="FFC000"/>
                </a:solidFill>
              </a:rPr>
            </a:fld>
            <a:endParaRPr lang="zh-CN" altLang="en-US" sz="2400" b="1">
              <a:solidFill>
                <a:srgbClr val="FFC000"/>
              </a:solidFill>
            </a:endParaRPr>
          </a:p>
        </p:txBody>
      </p:sp>
      <p:pic>
        <p:nvPicPr>
          <p:cNvPr id="11" name="图片 10"/>
          <p:cNvPicPr>
            <a:picLocks noChangeAspect="1"/>
          </p:cNvPicPr>
          <p:nvPr/>
        </p:nvPicPr>
        <p:blipFill>
          <a:blip r:embed="rId1"/>
          <a:stretch>
            <a:fillRect/>
          </a:stretch>
        </p:blipFill>
        <p:spPr>
          <a:xfrm>
            <a:off x="8173085" y="4471035"/>
            <a:ext cx="3798570" cy="1647825"/>
          </a:xfrm>
          <a:prstGeom prst="rect">
            <a:avLst/>
          </a:prstGeom>
        </p:spPr>
      </p:pic>
      <p:pic>
        <p:nvPicPr>
          <p:cNvPr id="14" name="图片 13"/>
          <p:cNvPicPr>
            <a:picLocks noChangeAspect="1"/>
          </p:cNvPicPr>
          <p:nvPr/>
        </p:nvPicPr>
        <p:blipFill>
          <a:blip r:embed="rId2"/>
          <a:stretch>
            <a:fillRect/>
          </a:stretch>
        </p:blipFill>
        <p:spPr>
          <a:xfrm>
            <a:off x="4140200" y="4471670"/>
            <a:ext cx="3914140" cy="1647190"/>
          </a:xfrm>
          <a:prstGeom prst="rect">
            <a:avLst/>
          </a:prstGeom>
        </p:spPr>
      </p:pic>
      <p:pic>
        <p:nvPicPr>
          <p:cNvPr id="15" name="图片 14"/>
          <p:cNvPicPr>
            <a:picLocks noChangeAspect="1"/>
          </p:cNvPicPr>
          <p:nvPr/>
        </p:nvPicPr>
        <p:blipFill>
          <a:blip r:embed="rId3"/>
          <a:stretch>
            <a:fillRect/>
          </a:stretch>
        </p:blipFill>
        <p:spPr>
          <a:xfrm>
            <a:off x="212090" y="4471035"/>
            <a:ext cx="3764915" cy="164719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680_3*i*1"/>
  <p:tag name="KSO_WM_TEMPLATE_CATEGORY" val="diagram"/>
  <p:tag name="KSO_WM_TEMPLATE_INDEX" val="680"/>
  <p:tag name="KSO_WM_UNIT_INDEX" val="1"/>
</p:tagLst>
</file>

<file path=ppt/tags/tag10.xml><?xml version="1.0" encoding="utf-8"?>
<p:tagLst xmlns:p="http://schemas.openxmlformats.org/presentationml/2006/main">
  <p:tag name="KSO_WM_TAG_VERSION" val="1.0"/>
  <p:tag name="KSO_WM_BEAUTIFY_FLAG" val="#wm#"/>
  <p:tag name="KSO_WM_UNIT_TYPE" val="i"/>
  <p:tag name="KSO_WM_UNIT_ID" val="diagram680_3*i*19"/>
  <p:tag name="KSO_WM_TEMPLATE_CATEGORY" val="diagram"/>
  <p:tag name="KSO_WM_TEMPLATE_INDEX" val="680"/>
  <p:tag name="KSO_WM_UNIT_INDEX" val="19"/>
</p:tagLst>
</file>

<file path=ppt/tags/tag11.xml><?xml version="1.0" encoding="utf-8"?>
<p:tagLst xmlns:p="http://schemas.openxmlformats.org/presentationml/2006/main">
  <p:tag name="KSO_WM_TAG_VERSION" val="1.0"/>
  <p:tag name="KSO_WM_BEAUTIFY_FLAG" val="#wm#"/>
  <p:tag name="KSO_WM_TEMPLATE_CATEGORY" val="diagram"/>
  <p:tag name="KSO_WM_TEMPLATE_INDEX" val="680"/>
  <p:tag name="KSO_WM_UNIT_TYPE" val="l_h_a"/>
  <p:tag name="KSO_WM_UNIT_INDEX" val="1_4_1"/>
  <p:tag name="KSO_WM_UNIT_ID" val="diagram680_3*l_h_a*1_4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680"/>
  <p:tag name="KSO_WM_UNIT_TYPE" val="l_i"/>
  <p:tag name="KSO_WM_UNIT_INDEX" val="1_4"/>
  <p:tag name="KSO_WM_UNIT_ID" val="diagram680_3*l_i*1_4"/>
  <p:tag name="KSO_WM_UNIT_CLEAR" val="1"/>
  <p:tag name="KSO_WM_UNIT_LAYERLEVEL" val="1_1"/>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1"/>
  <p:tag name="KSO_WM_UNIT_ID" val="diagram160835_2*l_i*1_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2"/>
  <p:tag name="KSO_WM_UNIT_ID" val="diagram160835_2*l_i*1_2"/>
  <p:tag name="KSO_WM_UNIT_LAYERLEVEL" val="1_1"/>
  <p:tag name="KSO_WM_DIAGRAM_GROUP_CODE" val="l1-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3"/>
  <p:tag name="KSO_WM_UNIT_ID" val="diagram160835_2*l_i*1_3"/>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i"/>
  <p:tag name="KSO_WM_UNIT_INDEX" val="1_4"/>
  <p:tag name="KSO_WM_UNIT_ID" val="diagram160835_2*l_i*1_4"/>
  <p:tag name="KSO_WM_UNIT_LAYERLEVEL" val="1_1"/>
  <p:tag name="KSO_WM_DIAGRAM_GROUP_CODE" val="l1-1"/>
  <p:tag name="KSO_WM_UNIT_TEXT_FILL_FORE_SCHEMECOLOR_INDEX" val="14"/>
  <p:tag name="KSO_WM_UNIT_TEXT_FILL_TYPE" val="1"/>
  <p:tag name="KSO_WM_UNIT_USESOURCEFORMAT_APPLY"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2_1"/>
  <p:tag name="KSO_WM_UNIT_ID" val="diagram160835_2*l_h_f*1_2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835"/>
  <p:tag name="KSO_WM_UNIT_TYPE" val="l_h_f"/>
  <p:tag name="KSO_WM_UNIT_INDEX" val="1_1_1"/>
  <p:tag name="KSO_WM_UNIT_ID" val="diagram160835_2*l_h_f*1_1_1"/>
  <p:tag name="KSO_WM_UNIT_LAYERLEVEL" val="1_1_1"/>
  <p:tag name="KSO_WM_UNIT_VALUE" val="28"/>
  <p:tag name="KSO_WM_UNIT_HIGHLIGHT" val="0"/>
  <p:tag name="KSO_WM_UNIT_COMPATIBLE" val="0"/>
  <p:tag name="KSO_WM_UNIT_CLEAR" val="0"/>
  <p:tag name="KSO_WM_UNIT_PRESET_TEXT_INDEX" val="4"/>
  <p:tag name="KSO_WM_UNIT_PRESET_TEXT_LEN" val="25"/>
  <p:tag name="KSO_WM_DIAGRAM_GROUP_CODE" val="l1-1"/>
  <p:tag name="KSO_WM_UNIT_FILL_FORE_SCHEMECOLOR_INDEX" val="16"/>
  <p:tag name="KSO_WM_UNIT_FILL_TYPE" val="1"/>
  <p:tag name="KSO_WM_UNIT_TEXT_FILL_FORE_SCHEMECOLOR_INDEX" val="16"/>
  <p:tag name="KSO_WM_UNIT_TEXT_FILL_TYPE" val="1"/>
  <p:tag name="KSO_WM_UNIT_USESOURCEFORMAT_APPLY"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1"/>
  <p:tag name="KSO_WM_UNIT_LAYERLEVEL" val="1_1"/>
  <p:tag name="KSO_WM_DIAGRAM_GROUP_CODE" val="l1-1"/>
  <p:tag name="KSO_WM_UNIT_ID" val="diagram20174726_3*l_i*1_1"/>
  <p:tag name="KSO_WM_UNIT_FILL_FORE_SCHEMECOLOR_INDEX" val="7"/>
  <p:tag name="KSO_WM_UNIT_FILL_TYPE" val="1"/>
  <p:tag name="KSO_WM_UNIT_TEXT_FILL_FORE_SCHEMECOLOR_INDEX" val="14"/>
  <p:tag name="KSO_WM_UNIT_TEXT_FILL_TYPE" val="1"/>
  <p:tag name="KSO_WM_UNIT_USESOURCEFORMAT_APPLY" val="0"/>
</p:tagLst>
</file>

<file path=ppt/tags/tag2.xml><?xml version="1.0" encoding="utf-8"?>
<p:tagLst xmlns:p="http://schemas.openxmlformats.org/presentationml/2006/main">
  <p:tag name="KSO_WM_TAG_VERSION" val="1.0"/>
  <p:tag name="KSO_WM_BEAUTIFY_FLAG" val="#wm#"/>
  <p:tag name="KSO_WM_TEMPLATE_CATEGORY" val="diagram"/>
  <p:tag name="KSO_WM_TEMPLATE_INDEX" val="680"/>
  <p:tag name="KSO_WM_UNIT_TYPE" val="l_h_a"/>
  <p:tag name="KSO_WM_UNIT_INDEX" val="1_1_1"/>
  <p:tag name="KSO_WM_UNIT_ID" val="diagram680_3*l_h_a*1_1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2"/>
  <p:tag name="KSO_WM_UNIT_LAYERLEVEL" val="1_1"/>
  <p:tag name="KSO_WM_DIAGRAM_GROUP_CODE" val="l1-1"/>
  <p:tag name="KSO_WM_UNIT_ID" val="diagram20174726_3*l_i*1_2"/>
  <p:tag name="KSO_WM_UNIT_FILL_FORE_SCHEMECOLOR_INDEX" val="5"/>
  <p:tag name="KSO_WM_UNIT_FILL_TYPE" val="1"/>
  <p:tag name="KSO_WM_UNIT_TEXT_FILL_FORE_SCHEMECOLOR_INDEX" val="14"/>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3"/>
  <p:tag name="KSO_WM_UNIT_LAYERLEVEL" val="1_1"/>
  <p:tag name="KSO_WM_DIAGRAM_GROUP_CODE" val="l1-1"/>
  <p:tag name="KSO_WM_UNIT_ID" val="diagram20174726_3*l_i*1_3"/>
  <p:tag name="KSO_WM_UNIT_FILL_FORE_SCHEMECOLOR_INDEX" val="5"/>
  <p:tag name="KSO_WM_UNIT_FILL_TYPE" val="1"/>
  <p:tag name="KSO_WM_UNIT_TEXT_FILL_FORE_SCHEMECOLOR_INDEX" val="14"/>
  <p:tag name="KSO_WM_UNIT_TEXT_FILL_TYPE" val="1"/>
  <p:tag name="KSO_WM_UNIT_USESOURCEFORMAT_APPLY" val="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4"/>
  <p:tag name="KSO_WM_UNIT_LAYERLEVEL" val="1_1"/>
  <p:tag name="KSO_WM_DIAGRAM_GROUP_CODE" val="l1-1"/>
  <p:tag name="KSO_WM_UNIT_ID" val="diagram20174726_3*l_i*1_4"/>
  <p:tag name="KSO_WM_UNIT_FILL_FORE_SCHEMECOLOR_INDEX" val="6"/>
  <p:tag name="KSO_WM_UNIT_FILL_TYPE" val="1"/>
  <p:tag name="KSO_WM_UNIT_TEXT_FILL_FORE_SCHEMECOLOR_INDEX" val="14"/>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5"/>
  <p:tag name="KSO_WM_UNIT_LAYERLEVEL" val="1_1"/>
  <p:tag name="KSO_WM_DIAGRAM_GROUP_CODE" val="l1-1"/>
  <p:tag name="KSO_WM_UNIT_ID" val="diagram20174726_3*l_i*1_5"/>
  <p:tag name="KSO_WM_UNIT_FILL_FORE_SCHEMECOLOR_INDEX" val="6"/>
  <p:tag name="KSO_WM_UNIT_FILL_TYPE" val="1"/>
  <p:tag name="KSO_WM_UNIT_TEXT_FILL_FORE_SCHEMECOLOR_INDEX" val="14"/>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6"/>
  <p:tag name="KSO_WM_UNIT_LAYERLEVEL" val="1_1"/>
  <p:tag name="KSO_WM_DIAGRAM_GROUP_CODE" val="l1-1"/>
  <p:tag name="KSO_WM_UNIT_ID" val="diagram20174726_3*l_i*1_6"/>
  <p:tag name="KSO_WM_UNIT_FILL_FORE_SCHEMECOLOR_INDEX" val="5"/>
  <p:tag name="KSO_WM_UNIT_FILL_TYPE" val="1"/>
  <p:tag name="KSO_WM_UNIT_TEXT_FILL_FORE_SCHEMECOLOR_INDEX" val="14"/>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7"/>
  <p:tag name="KSO_WM_UNIT_LAYERLEVEL" val="1_1"/>
  <p:tag name="KSO_WM_DIAGRAM_GROUP_CODE" val="l1-1"/>
  <p:tag name="KSO_WM_UNIT_ID" val="diagram20174726_3*l_i*1_7"/>
  <p:tag name="KSO_WM_UNIT_FILL_FORE_SCHEMECOLOR_INDEX" val="6"/>
  <p:tag name="KSO_WM_UNIT_FILL_TYPE" val="1"/>
  <p:tag name="KSO_WM_UNIT_TEXT_FILL_FORE_SCHEMECOLOR_INDEX" val="14"/>
  <p:tag name="KSO_WM_UNIT_TEX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8"/>
  <p:tag name="KSO_WM_UNIT_LAYERLEVEL" val="1_1"/>
  <p:tag name="KSO_WM_DIAGRAM_GROUP_CODE" val="l1-1"/>
  <p:tag name="KSO_WM_UNIT_ID" val="diagram20174726_3*l_i*1_8"/>
  <p:tag name="KSO_WM_UNIT_FILL_FORE_SCHEMECOLOR_INDEX" val="6"/>
  <p:tag name="KSO_WM_UNIT_FILL_TYPE" val="1"/>
  <p:tag name="KSO_WM_UNIT_TEXT_FILL_FORE_SCHEMECOLOR_INDEX" val="14"/>
  <p:tag name="KSO_WM_UNIT_TEXT_FILL_TYPE" val="1"/>
  <p:tag name="KSO_WM_UNIT_USESOURCEFORMAT_APPLY" val="0"/>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9"/>
  <p:tag name="KSO_WM_UNIT_LAYERLEVEL" val="1_1"/>
  <p:tag name="KSO_WM_DIAGRAM_GROUP_CODE" val="l1-1"/>
  <p:tag name="KSO_WM_UNIT_ID" val="diagram20174726_3*l_i*1_9"/>
  <p:tag name="KSO_WM_UNIT_FILL_FORE_SCHEMECOLOR_INDEX" val="6"/>
  <p:tag name="KSO_WM_UNIT_FILL_TYPE" val="1"/>
  <p:tag name="KSO_WM_UNIT_TEXT_FILL_FORE_SCHEMECOLOR_INDEX" val="14"/>
  <p:tag name="KSO_WM_UNIT_TEXT_FILL_TYPE" val="1"/>
  <p:tag name="KSO_WM_UNIT_USESOURCEFORMAT_APPLY" val="0"/>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10"/>
  <p:tag name="KSO_WM_UNIT_LAYERLEVEL" val="1_1"/>
  <p:tag name="KSO_WM_DIAGRAM_GROUP_CODE" val="l1-1"/>
  <p:tag name="KSO_WM_UNIT_ID" val="diagram20174726_3*l_i*1_10"/>
  <p:tag name="KSO_WM_UNIT_FILL_FORE_SCHEMECOLOR_INDEX" val="6"/>
  <p:tag name="KSO_WM_UNIT_FILL_TYPE" val="1"/>
  <p:tag name="KSO_WM_UNIT_TEXT_FILL_FORE_SCHEMECOLOR_INDEX" val="14"/>
  <p:tag name="KSO_WM_UNIT_TEXT_FILL_TYPE" val="1"/>
  <p:tag name="KSO_WM_UNIT_USESOURCEFORMAT_APPLY" val="0"/>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11"/>
  <p:tag name="KSO_WM_UNIT_LAYERLEVEL" val="1_1"/>
  <p:tag name="KSO_WM_DIAGRAM_GROUP_CODE" val="l1-1"/>
  <p:tag name="KSO_WM_UNIT_ID" val="diagram20174726_3*l_i*1_11"/>
  <p:tag name="KSO_WM_UNIT_FILL_FORE_SCHEMECOLOR_INDEX" val="6"/>
  <p:tag name="KSO_WM_UNIT_FILL_TYPE" val="1"/>
  <p:tag name="KSO_WM_UNIT_TEXT_FILL_FORE_SCHEMECOLOR_INDEX" val="14"/>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TEMPLATE_CATEGORY" val="diagram"/>
  <p:tag name="KSO_WM_TEMPLATE_INDEX" val="680"/>
  <p:tag name="KSO_WM_UNIT_TYPE" val="l_i"/>
  <p:tag name="KSO_WM_UNIT_INDEX" val="1_1"/>
  <p:tag name="KSO_WM_UNIT_ID" val="diagram680_3*l_i*1_1"/>
  <p:tag name="KSO_WM_UNIT_CLEAR" val="1"/>
  <p:tag name="KSO_WM_UNIT_LAYERLEVEL" val="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g"/>
  <p:tag name="KSO_WM_UNIT_INDEX" val="1_1_1"/>
  <p:tag name="KSO_WM_UNIT_LAYERLEVEL" val="1_1_1"/>
  <p:tag name="KSO_WM_UNIT_VALUE" val="4"/>
  <p:tag name="KSO_WM_UNIT_HIGHLIGHT" val="0"/>
  <p:tag name="KSO_WM_UNIT_COMPATIBLE" val="1"/>
  <p:tag name="KSO_WM_UNIT_CLEAR" val="0"/>
  <p:tag name="KSO_WM_UNIT_RELATE_UNITID" val="diagram20174726_3*l_h_f*1_1_1"/>
  <p:tag name="KSO_WM_UNIT_PRESET_TEXT" val="关键词"/>
  <p:tag name="KSO_WM_DIAGRAM_GROUP_CODE" val="l1-1"/>
  <p:tag name="KSO_WM_UNIT_ID" val="diagram20174726_3*l_h_g*1_1_1"/>
  <p:tag name="KSO_WM_UNIT_TEXT_FILL_FORE_SCHEMECOLOR_INDEX" val="14"/>
  <p:tag name="KSO_WM_UNIT_TEXT_FILL_TYPE" val="1"/>
  <p:tag name="KSO_WM_UNIT_USESOURCEFORMAT_APPLY" val="0"/>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g"/>
  <p:tag name="KSO_WM_UNIT_INDEX" val="1_3_1"/>
  <p:tag name="KSO_WM_UNIT_LAYERLEVEL" val="1_1_1"/>
  <p:tag name="KSO_WM_UNIT_VALUE" val="3"/>
  <p:tag name="KSO_WM_UNIT_HIGHLIGHT" val="0"/>
  <p:tag name="KSO_WM_UNIT_COMPATIBLE" val="1"/>
  <p:tag name="KSO_WM_UNIT_CLEAR" val="0"/>
  <p:tag name="KSO_WM_UNIT_RELATE_UNITID" val="diagram20174726_3*l_h_f*1_3_1"/>
  <p:tag name="KSO_WM_UNIT_PRESET_TEXT" val="关键词"/>
  <p:tag name="KSO_WM_DIAGRAM_GROUP_CODE" val="l1-1"/>
  <p:tag name="KSO_WM_UNIT_ID" val="diagram20174726_3*l_h_g*1_3_1"/>
  <p:tag name="KSO_WM_UNIT_TEXT_FILL_FORE_SCHEMECOLOR_INDEX" val="14"/>
  <p:tag name="KSO_WM_UNIT_TEXT_FILL_TYPE" val="1"/>
  <p:tag name="KSO_WM_UNIT_USESOURCEFORMAT_APPLY" val="0"/>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g"/>
  <p:tag name="KSO_WM_UNIT_INDEX" val="1_2_1"/>
  <p:tag name="KSO_WM_UNIT_LAYERLEVEL" val="1_1_1"/>
  <p:tag name="KSO_WM_UNIT_VALUE" val="3"/>
  <p:tag name="KSO_WM_UNIT_HIGHLIGHT" val="0"/>
  <p:tag name="KSO_WM_UNIT_COMPATIBLE" val="1"/>
  <p:tag name="KSO_WM_UNIT_CLEAR" val="0"/>
  <p:tag name="KSO_WM_UNIT_RELATE_UNITID" val="diagram20174726_3*l_h_f*1_2_1"/>
  <p:tag name="KSO_WM_UNIT_PRESET_TEXT" val="关键词"/>
  <p:tag name="KSO_WM_DIAGRAM_GROUP_CODE" val="l1-1"/>
  <p:tag name="KSO_WM_UNIT_ID" val="diagram20174726_3*l_h_g*1_2_1"/>
  <p:tag name="KSO_WM_UNIT_TEXT_FILL_FORE_SCHEMECOLOR_INDEX" val="14"/>
  <p:tag name="KSO_WM_UNIT_TEXT_FILL_TYPE" val="1"/>
  <p:tag name="KSO_WM_UNIT_USESOURCEFORMAT_APPLY" val="0"/>
</p:tagLst>
</file>

<file path=ppt/tags/tag33.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a"/>
  <p:tag name="KSO_WM_UNIT_INDEX" val="1_3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l1-1"/>
  <p:tag name="KSO_WM_UNIT_ID" val="diagram20174726_3*l_h_a*1_3_1"/>
  <p:tag name="KSO_WM_UNIT_TEXT_FILL_FORE_SCHEMECOLOR_INDEX" val="13"/>
  <p:tag name="KSO_WM_UNIT_TEXT_FILL_TYPE" val="1"/>
  <p:tag name="KSO_WM_UNIT_USESOURCEFORMAT_APPLY" val="0"/>
</p:tagLst>
</file>

<file path=ppt/tags/tag34.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a"/>
  <p:tag name="KSO_WM_UNIT_INDEX" val="1_1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l1-1"/>
  <p:tag name="KSO_WM_UNIT_ID" val="diagram20174726_3*l_h_a*1_1_1"/>
  <p:tag name="KSO_WM_UNIT_TEXT_FILL_FORE_SCHEMECOLOR_INDEX" val="13"/>
  <p:tag name="KSO_WM_UNIT_TEXT_FILL_TYPE" val="1"/>
  <p:tag name="KSO_WM_UNIT_USESOURCEFORMAT_APPLY" val="0"/>
</p:tagLst>
</file>

<file path=ppt/tags/tag35.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a"/>
  <p:tag name="KSO_WM_UNIT_INDEX" val="1_2_1"/>
  <p:tag name="KSO_WM_UNIT_LAYERLEVEL" val="1_1_1"/>
  <p:tag name="KSO_WM_UNIT_VALUE" val="9"/>
  <p:tag name="KSO_WM_UNIT_HIGHLIGHT" val="0"/>
  <p:tag name="KSO_WM_UNIT_COMPATIBLE" val="0"/>
  <p:tag name="KSO_WM_UNIT_CLEAR" val="0"/>
  <p:tag name="KSO_WM_UNIT_PRESET_TEXT_INDEX" val="0"/>
  <p:tag name="KSO_WM_UNIT_PRESET_TEXT_LEN" val="9"/>
  <p:tag name="KSO_WM_DIAGRAM_GROUP_CODE" val="l1-1"/>
  <p:tag name="KSO_WM_UNIT_ID" val="diagram20174726_3*l_h_a*1_2_1"/>
  <p:tag name="KSO_WM_UNIT_TEXT_FILL_FORE_SCHEMECOLOR_INDEX" val="13"/>
  <p:tag name="KSO_WM_UNIT_TEXT_FILL_TYPE" val="1"/>
  <p:tag name="KSO_WM_UNIT_USESOURCEFORMAT_APPLY" val="0"/>
</p:tagLst>
</file>

<file path=ppt/tags/tag36.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f"/>
  <p:tag name="KSO_WM_UNIT_INDEX" val="1_2_1"/>
  <p:tag name="KSO_WM_UNIT_LAYERLEVEL" val="1_1_1"/>
  <p:tag name="KSO_WM_UNIT_VALUE" val="48"/>
  <p:tag name="KSO_WM_UNIT_HIGHLIGHT" val="0"/>
  <p:tag name="KSO_WM_UNIT_COMPATIBLE" val="0"/>
  <p:tag name="KSO_WM_UNIT_CLEAR" val="0"/>
  <p:tag name="KSO_WM_UNIT_PRESET_TEXT_INDEX" val="2"/>
  <p:tag name="KSO_WM_UNIT_PRESET_TEXT_LEN" val="50"/>
  <p:tag name="KSO_WM_DIAGRAM_GROUP_CODE" val="l1-1"/>
  <p:tag name="KSO_WM_UNIT_ID" val="diagram20174726_3*l_h_f*1_2_1"/>
  <p:tag name="KSO_WM_UNIT_TEXT_FILL_FORE_SCHEMECOLOR_INDEX" val="13"/>
  <p:tag name="KSO_WM_UNIT_TEXT_FILL_TYPE" val="1"/>
  <p:tag name="KSO_WM_UNIT_USESOURCEFORMAT_APPLY" val="0"/>
</p:tagLst>
</file>

<file path=ppt/tags/tag37.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f"/>
  <p:tag name="KSO_WM_UNIT_INDEX" val="1_1_1"/>
  <p:tag name="KSO_WM_UNIT_LAYERLEVEL" val="1_1_1"/>
  <p:tag name="KSO_WM_UNIT_VALUE" val="48"/>
  <p:tag name="KSO_WM_UNIT_HIGHLIGHT" val="0"/>
  <p:tag name="KSO_WM_UNIT_COMPATIBLE" val="0"/>
  <p:tag name="KSO_WM_UNIT_CLEAR" val="0"/>
  <p:tag name="KSO_WM_UNIT_PRESET_TEXT_INDEX" val="2"/>
  <p:tag name="KSO_WM_UNIT_PRESET_TEXT_LEN" val="50"/>
  <p:tag name="KSO_WM_DIAGRAM_GROUP_CODE" val="l1-1"/>
  <p:tag name="KSO_WM_UNIT_ID" val="diagram20174726_3*l_h_f*1_1_1"/>
  <p:tag name="KSO_WM_UNIT_TEXT_FILL_FORE_SCHEMECOLOR_INDEX" val="13"/>
  <p:tag name="KSO_WM_UNIT_TEXT_FILL_TYPE" val="1"/>
  <p:tag name="KSO_WM_UNIT_USESOURCEFORMAT_APPLY" val="0"/>
</p:tagLst>
</file>

<file path=ppt/tags/tag38.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f"/>
  <p:tag name="KSO_WM_UNIT_INDEX" val="1_3_1"/>
  <p:tag name="KSO_WM_UNIT_LAYERLEVEL" val="1_1_1"/>
  <p:tag name="KSO_WM_UNIT_VALUE" val="48"/>
  <p:tag name="KSO_WM_UNIT_HIGHLIGHT" val="0"/>
  <p:tag name="KSO_WM_UNIT_COMPATIBLE" val="0"/>
  <p:tag name="KSO_WM_UNIT_CLEAR" val="0"/>
  <p:tag name="KSO_WM_UNIT_PRESET_TEXT_INDEX" val="2"/>
  <p:tag name="KSO_WM_UNIT_PRESET_TEXT_LEN" val="50"/>
  <p:tag name="KSO_WM_DIAGRAM_GROUP_CODE" val="l1-1"/>
  <p:tag name="KSO_WM_UNIT_ID" val="diagram20174726_3*l_h_f*1_3_1"/>
  <p:tag name="KSO_WM_UNIT_TEXT_FILL_FORE_SCHEMECOLOR_INDEX" val="13"/>
  <p:tag name="KSO_WM_UNIT_TEXT_FILL_TYPE" val="1"/>
  <p:tag name="KSO_WM_UNIT_USESOURCEFORMAT_APPLY" val="0"/>
</p:tagLst>
</file>

<file path=ppt/tags/tag39.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1"/>
  <p:tag name="KSO_WM_UNIT_LAYERLEVEL" val="1_1"/>
  <p:tag name="KSO_WM_DIAGRAM_GROUP_CODE" val="l1-1"/>
  <p:tag name="KSO_WM_UNIT_ID" val="diagram20174726_4*l_i*1_1"/>
  <p:tag name="KSO_WM_UNIT_FILL_FORE_SCHEMECOLOR_INDEX" val="7"/>
  <p:tag name="KSO_WM_UNIT_FILL_TYPE" val="1"/>
  <p:tag name="KSO_WM_UNIT_TEXT_FILL_FORE_SCHEMECOLOR_INDEX" val="14"/>
  <p:tag name="KSO_WM_UNIT_TEXT_FILL_TYPE" val="1"/>
  <p:tag name="KSO_WM_UNIT_USESOURCEFORMAT_APPLY" val="0"/>
</p:tagLst>
</file>

<file path=ppt/tags/tag4.xml><?xml version="1.0" encoding="utf-8"?>
<p:tagLst xmlns:p="http://schemas.openxmlformats.org/presentationml/2006/main">
  <p:tag name="KSO_WM_TAG_VERSION" val="1.0"/>
  <p:tag name="KSO_WM_BEAUTIFY_FLAG" val="#wm#"/>
  <p:tag name="KSO_WM_UNIT_TYPE" val="i"/>
  <p:tag name="KSO_WM_UNIT_ID" val="diagram680_3*i*7"/>
  <p:tag name="KSO_WM_TEMPLATE_CATEGORY" val="diagram"/>
  <p:tag name="KSO_WM_TEMPLATE_INDEX" val="680"/>
  <p:tag name="KSO_WM_UNIT_INDEX" val="7"/>
</p:tagLst>
</file>

<file path=ppt/tags/tag40.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2"/>
  <p:tag name="KSO_WM_UNIT_LAYERLEVEL" val="1_1"/>
  <p:tag name="KSO_WM_DIAGRAM_GROUP_CODE" val="l1-1"/>
  <p:tag name="KSO_WM_UNIT_ID" val="diagram20174726_4*l_i*1_2"/>
  <p:tag name="KSO_WM_UNIT_FILL_FORE_SCHEMECOLOR_INDEX" val="5"/>
  <p:tag name="KSO_WM_UNIT_FILL_TYPE" val="1"/>
  <p:tag name="KSO_WM_UNIT_TEXT_FILL_FORE_SCHEMECOLOR_INDEX" val="14"/>
  <p:tag name="KSO_WM_UNIT_TEXT_FILL_TYPE" val="1"/>
  <p:tag name="KSO_WM_UNIT_USESOURCEFORMAT_APPLY" val="0"/>
</p:tagLst>
</file>

<file path=ppt/tags/tag41.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3"/>
  <p:tag name="KSO_WM_UNIT_LAYERLEVEL" val="1_1"/>
  <p:tag name="KSO_WM_DIAGRAM_GROUP_CODE" val="l1-1"/>
  <p:tag name="KSO_WM_UNIT_ID" val="diagram20174726_4*l_i*1_3"/>
  <p:tag name="KSO_WM_UNIT_FILL_FORE_SCHEMECOLOR_INDEX" val="5"/>
  <p:tag name="KSO_WM_UNIT_FILL_TYPE" val="1"/>
  <p:tag name="KSO_WM_UNIT_TEXT_FILL_FORE_SCHEMECOLOR_INDEX" val="14"/>
  <p:tag name="KSO_WM_UNIT_TEXT_FILL_TYPE" val="1"/>
  <p:tag name="KSO_WM_UNIT_USESOURCEFORMAT_APPLY" val="0"/>
</p:tagLst>
</file>

<file path=ppt/tags/tag42.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4"/>
  <p:tag name="KSO_WM_UNIT_LAYERLEVEL" val="1_1"/>
  <p:tag name="KSO_WM_DIAGRAM_GROUP_CODE" val="l1-1"/>
  <p:tag name="KSO_WM_UNIT_ID" val="diagram20174726_4*l_i*1_4"/>
  <p:tag name="KSO_WM_UNIT_FILL_FORE_SCHEMECOLOR_INDEX" val="5"/>
  <p:tag name="KSO_WM_UNIT_FILL_TYPE" val="1"/>
  <p:tag name="KSO_WM_UNIT_TEXT_FILL_FORE_SCHEMECOLOR_INDEX" val="14"/>
  <p:tag name="KSO_WM_UNIT_TEXT_FILL_TYPE" val="1"/>
  <p:tag name="KSO_WM_UNIT_USESOURCEFORMAT_APPLY" val="0"/>
</p:tagLst>
</file>

<file path=ppt/tags/tag43.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5"/>
  <p:tag name="KSO_WM_UNIT_LAYERLEVEL" val="1_1"/>
  <p:tag name="KSO_WM_DIAGRAM_GROUP_CODE" val="l1-1"/>
  <p:tag name="KSO_WM_UNIT_ID" val="diagram20174726_4*l_i*1_5"/>
  <p:tag name="KSO_WM_UNIT_FILL_FORE_SCHEMECOLOR_INDEX" val="6"/>
  <p:tag name="KSO_WM_UNIT_FILL_TYPE" val="1"/>
  <p:tag name="KSO_WM_UNIT_TEXT_FILL_FORE_SCHEMECOLOR_INDEX" val="14"/>
  <p:tag name="KSO_WM_UNIT_TEXT_FILL_TYPE" val="1"/>
  <p:tag name="KSO_WM_UNIT_USESOURCEFORMAT_APPLY" val="0"/>
</p:tagLst>
</file>

<file path=ppt/tags/tag44.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6"/>
  <p:tag name="KSO_WM_UNIT_LAYERLEVEL" val="1_1"/>
  <p:tag name="KSO_WM_DIAGRAM_GROUP_CODE" val="l1-1"/>
  <p:tag name="KSO_WM_UNIT_ID" val="diagram20174726_4*l_i*1_6"/>
  <p:tag name="KSO_WM_UNIT_FILL_FORE_SCHEMECOLOR_INDEX" val="5"/>
  <p:tag name="KSO_WM_UNIT_FILL_TYPE" val="1"/>
  <p:tag name="KSO_WM_UNIT_TEXT_FILL_FORE_SCHEMECOLOR_INDEX" val="14"/>
  <p:tag name="KSO_WM_UNIT_TEXT_FILL_TYPE" val="1"/>
  <p:tag name="KSO_WM_UNIT_USESOURCEFORMAT_APPLY" val="0"/>
</p:tagLst>
</file>

<file path=ppt/tags/tag45.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7"/>
  <p:tag name="KSO_WM_UNIT_LAYERLEVEL" val="1_1"/>
  <p:tag name="KSO_WM_DIAGRAM_GROUP_CODE" val="l1-1"/>
  <p:tag name="KSO_WM_UNIT_ID" val="diagram20174726_4*l_i*1_7"/>
  <p:tag name="KSO_WM_UNIT_FILL_FORE_SCHEMECOLOR_INDEX" val="6"/>
  <p:tag name="KSO_WM_UNIT_FILL_TYPE" val="1"/>
  <p:tag name="KSO_WM_UNIT_TEXT_FILL_FORE_SCHEMECOLOR_INDEX" val="14"/>
  <p:tag name="KSO_WM_UNIT_TEXT_FILL_TYPE" val="1"/>
  <p:tag name="KSO_WM_UNIT_USESOURCEFORMAT_APPLY" val="0"/>
</p:tagLst>
</file>

<file path=ppt/tags/tag46.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8"/>
  <p:tag name="KSO_WM_UNIT_LAYERLEVEL" val="1_1"/>
  <p:tag name="KSO_WM_DIAGRAM_GROUP_CODE" val="l1-1"/>
  <p:tag name="KSO_WM_UNIT_ID" val="diagram20174726_4*l_i*1_8"/>
  <p:tag name="KSO_WM_UNIT_FILL_FORE_SCHEMECOLOR_INDEX" val="6"/>
  <p:tag name="KSO_WM_UNIT_FILL_TYPE" val="1"/>
  <p:tag name="KSO_WM_UNIT_TEXT_FILL_FORE_SCHEMECOLOR_INDEX" val="14"/>
  <p:tag name="KSO_WM_UNIT_TEXT_FILL_TYPE" val="1"/>
  <p:tag name="KSO_WM_UNIT_USESOURCEFORMAT_APPLY" val="0"/>
</p:tagLst>
</file>

<file path=ppt/tags/tag47.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9"/>
  <p:tag name="KSO_WM_UNIT_LAYERLEVEL" val="1_1"/>
  <p:tag name="KSO_WM_DIAGRAM_GROUP_CODE" val="l1-1"/>
  <p:tag name="KSO_WM_UNIT_ID" val="diagram20174726_4*l_i*1_9"/>
  <p:tag name="KSO_WM_UNIT_FILL_FORE_SCHEMECOLOR_INDEX" val="6"/>
  <p:tag name="KSO_WM_UNIT_FILL_TYPE" val="1"/>
  <p:tag name="KSO_WM_UNIT_TEXT_FILL_FORE_SCHEMECOLOR_INDEX" val="14"/>
  <p:tag name="KSO_WM_UNIT_TEXT_FILL_TYPE" val="1"/>
  <p:tag name="KSO_WM_UNIT_USESOURCEFORMAT_APPLY" val="0"/>
</p:tagLst>
</file>

<file path=ppt/tags/tag48.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10"/>
  <p:tag name="KSO_WM_UNIT_LAYERLEVEL" val="1_1"/>
  <p:tag name="KSO_WM_DIAGRAM_GROUP_CODE" val="l1-1"/>
  <p:tag name="KSO_WM_UNIT_ID" val="diagram20174726_4*l_i*1_10"/>
  <p:tag name="KSO_WM_UNIT_FILL_FORE_SCHEMECOLOR_INDEX" val="6"/>
  <p:tag name="KSO_WM_UNIT_FILL_TYPE" val="1"/>
  <p:tag name="KSO_WM_UNIT_TEXT_FILL_FORE_SCHEMECOLOR_INDEX" val="14"/>
  <p:tag name="KSO_WM_UNIT_TEXT_FILL_TYPE" val="1"/>
  <p:tag name="KSO_WM_UNIT_USESOURCEFORMAT_APPLY" val="0"/>
</p:tagLst>
</file>

<file path=ppt/tags/tag49.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i"/>
  <p:tag name="KSO_WM_UNIT_INDEX" val="1_11"/>
  <p:tag name="KSO_WM_UNIT_LAYERLEVEL" val="1_1"/>
  <p:tag name="KSO_WM_DIAGRAM_GROUP_CODE" val="l1-1"/>
  <p:tag name="KSO_WM_UNIT_ID" val="diagram20174726_4*l_i*1_11"/>
  <p:tag name="KSO_WM_UNIT_FILL_FORE_SCHEMECOLOR_INDEX" val="6"/>
  <p:tag name="KSO_WM_UNIT_FILL_TYPE" val="1"/>
  <p:tag name="KSO_WM_UNIT_TEXT_FILL_FORE_SCHEMECOLOR_INDEX" val="14"/>
  <p:tag name="KSO_WM_UNIT_TEXT_FILL_TYPE" val="1"/>
  <p:tag name="KSO_WM_UNIT_USESOURCEFORMAT_APPLY" val="0"/>
</p:tagLst>
</file>

<file path=ppt/tags/tag5.xml><?xml version="1.0" encoding="utf-8"?>
<p:tagLst xmlns:p="http://schemas.openxmlformats.org/presentationml/2006/main">
  <p:tag name="KSO_WM_TAG_VERSION" val="1.0"/>
  <p:tag name="KSO_WM_BEAUTIFY_FLAG" val="#wm#"/>
  <p:tag name="KSO_WM_TEMPLATE_CATEGORY" val="diagram"/>
  <p:tag name="KSO_WM_TEMPLATE_INDEX" val="680"/>
  <p:tag name="KSO_WM_UNIT_TYPE" val="l_h_a"/>
  <p:tag name="KSO_WM_UNIT_INDEX" val="1_2_1"/>
  <p:tag name="KSO_WM_UNIT_ID" val="diagram680_3*l_h_a*1_2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50.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g"/>
  <p:tag name="KSO_WM_UNIT_INDEX" val="1_1_1"/>
  <p:tag name="KSO_WM_UNIT_LAYERLEVEL" val="1_1_1"/>
  <p:tag name="KSO_WM_UNIT_VALUE" val="4"/>
  <p:tag name="KSO_WM_UNIT_HIGHLIGHT" val="0"/>
  <p:tag name="KSO_WM_UNIT_COMPATIBLE" val="1"/>
  <p:tag name="KSO_WM_UNIT_CLEAR" val="0"/>
  <p:tag name="KSO_WM_UNIT_RELATE_UNITID" val="diagram20174726_4*l_h_f*1_1_1"/>
  <p:tag name="KSO_WM_UNIT_PRESET_TEXT" val="关键词"/>
  <p:tag name="KSO_WM_DIAGRAM_GROUP_CODE" val="l1-1"/>
  <p:tag name="KSO_WM_UNIT_ID" val="diagram20174726_4*l_h_g*1_1_1"/>
  <p:tag name="KSO_WM_UNIT_TEXT_FILL_FORE_SCHEMECOLOR_INDEX" val="14"/>
  <p:tag name="KSO_WM_UNIT_TEXT_FILL_TYPE" val="1"/>
  <p:tag name="KSO_WM_UNIT_USESOURCEFORMAT_APPLY" val="0"/>
</p:tagLst>
</file>

<file path=ppt/tags/tag51.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g"/>
  <p:tag name="KSO_WM_UNIT_INDEX" val="1_3_1"/>
  <p:tag name="KSO_WM_UNIT_LAYERLEVEL" val="1_1_1"/>
  <p:tag name="KSO_WM_UNIT_VALUE" val="3"/>
  <p:tag name="KSO_WM_UNIT_HIGHLIGHT" val="0"/>
  <p:tag name="KSO_WM_UNIT_COMPATIBLE" val="1"/>
  <p:tag name="KSO_WM_UNIT_CLEAR" val="0"/>
  <p:tag name="KSO_WM_UNIT_RELATE_UNITID" val="diagram20174726_4*l_h_f*1_3_1"/>
  <p:tag name="KSO_WM_UNIT_PRESET_TEXT" val="关键词"/>
  <p:tag name="KSO_WM_DIAGRAM_GROUP_CODE" val="l1-1"/>
  <p:tag name="KSO_WM_UNIT_ID" val="diagram20174726_4*l_h_g*1_3_1"/>
  <p:tag name="KSO_WM_UNIT_TEXT_FILL_FORE_SCHEMECOLOR_INDEX" val="14"/>
  <p:tag name="KSO_WM_UNIT_TEXT_FILL_TYPE" val="1"/>
  <p:tag name="KSO_WM_UNIT_USESOURCEFORMAT_APPLY" val="0"/>
</p:tagLst>
</file>

<file path=ppt/tags/tag52.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g"/>
  <p:tag name="KSO_WM_UNIT_INDEX" val="1_2_1"/>
  <p:tag name="KSO_WM_UNIT_LAYERLEVEL" val="1_1_1"/>
  <p:tag name="KSO_WM_UNIT_VALUE" val="3"/>
  <p:tag name="KSO_WM_UNIT_HIGHLIGHT" val="0"/>
  <p:tag name="KSO_WM_UNIT_COMPATIBLE" val="1"/>
  <p:tag name="KSO_WM_UNIT_CLEAR" val="0"/>
  <p:tag name="KSO_WM_UNIT_RELATE_UNITID" val="diagram20174726_4*l_h_f*1_2_1"/>
  <p:tag name="KSO_WM_UNIT_PRESET_TEXT" val="关键词"/>
  <p:tag name="KSO_WM_DIAGRAM_GROUP_CODE" val="l1-1"/>
  <p:tag name="KSO_WM_UNIT_ID" val="diagram20174726_4*l_h_g*1_2_1"/>
  <p:tag name="KSO_WM_UNIT_TEXT_FILL_FORE_SCHEMECOLOR_INDEX" val="14"/>
  <p:tag name="KSO_WM_UNIT_TEXT_FILL_TYPE" val="1"/>
  <p:tag name="KSO_WM_UNIT_USESOURCEFORMAT_APPLY" val="0"/>
</p:tagLst>
</file>

<file path=ppt/tags/tag53.xml><?xml version="1.0" encoding="utf-8"?>
<p:tagLst xmlns:p="http://schemas.openxmlformats.org/presentationml/2006/main">
  <p:tag name="KSO_WM_TAG_VERSION" val="1.0"/>
  <p:tag name="KSO_WM_BEAUTIFY_FLAG" val="#wm#"/>
  <p:tag name="KSO_WM_TEMPLATE_CATEGORY" val="diagram"/>
  <p:tag name="KSO_WM_TEMPLATE_INDEX" val="20174726"/>
  <p:tag name="KSO_WM_UNIT_TYPE" val="l_h_g"/>
  <p:tag name="KSO_WM_UNIT_INDEX" val="1_4_1"/>
  <p:tag name="KSO_WM_UNIT_LAYERLEVEL" val="1_1_1"/>
  <p:tag name="KSO_WM_UNIT_VALUE" val="4"/>
  <p:tag name="KSO_WM_UNIT_HIGHLIGHT" val="0"/>
  <p:tag name="KSO_WM_UNIT_COMPATIBLE" val="1"/>
  <p:tag name="KSO_WM_UNIT_CLEAR" val="0"/>
  <p:tag name="KSO_WM_UNIT_RELATE_UNITID" val="diagram20174726_4*l_h_f*1_4_1"/>
  <p:tag name="KSO_WM_UNIT_PRESET_TEXT" val="关键词"/>
  <p:tag name="KSO_WM_DIAGRAM_GROUP_CODE" val="l1-1"/>
  <p:tag name="KSO_WM_UNIT_ID" val="diagram20174726_4*l_h_g*1_4_1"/>
  <p:tag name="KSO_WM_UNIT_TEXT_FILL_FORE_SCHEMECOLOR_INDEX" val="14"/>
  <p:tag name="KSO_WM_UNIT_TEXT_FILL_TYPE" val="1"/>
  <p:tag name="KSO_WM_UNIT_USESOURCEFORMAT_APPLY" val="0"/>
</p:tagLst>
</file>

<file path=ppt/tags/tag54.xml><?xml version="1.0" encoding="utf-8"?>
<p:tagLst xmlns:p="http://schemas.openxmlformats.org/presentationml/2006/main">
  <p:tag name="KSO_WM_TAG_VERSION" val="1.0"/>
  <p:tag name="KSO_WM_BEAUTIFY_FLAG" val="#wm#"/>
  <p:tag name="KSO_WM_TEMPLATE_CATEGORY" val="diagram"/>
  <p:tag name="KSO_WM_TEMPLATE_INDEX" val="274"/>
  <p:tag name="KSO_WM_UNIT_TYPE" val="l_h_f"/>
  <p:tag name="KSO_WM_UNIT_INDEX" val="1_1_1"/>
  <p:tag name="KSO_WM_UNIT_ID" val="diagram274_2*l_h_f*1_1_1"/>
  <p:tag name="KSO_WM_UNIT_CLEAR" val="1"/>
  <p:tag name="KSO_WM_UNIT_LAYERLEVEL" val="1_1_1"/>
  <p:tag name="KSO_WM_UNIT_VALUE" val="30"/>
  <p:tag name="KSO_WM_UNIT_HIGHLIGHT" val="0"/>
  <p:tag name="KSO_WM_UNIT_COMPATIBLE" val="0"/>
  <p:tag name="KSO_WM_UNIT_PRESET_TEXT_INDEX" val="4"/>
  <p:tag name="KSO_WM_UNIT_PRESET_TEXT_LEN" val="43"/>
  <p:tag name="KSO_WM_DIAGRAM_GROUP_CODE" val="l1-1"/>
  <p:tag name="KSO_WM_UNIT_TEXT_FILL_FORE_SCHEMECOLOR_INDEX" val="5"/>
  <p:tag name="KSO_WM_UNIT_TEXT_FILL_TYPE" val="1"/>
  <p:tag name="KSO_WM_UNIT_USESOURCEFORMAT_APPLY" val="0"/>
</p:tagLst>
</file>

<file path=ppt/tags/tag55.xml><?xml version="1.0" encoding="utf-8"?>
<p:tagLst xmlns:p="http://schemas.openxmlformats.org/presentationml/2006/main">
  <p:tag name="KSO_WM_TAG_VERSION" val="1.0"/>
  <p:tag name="KSO_WM_BEAUTIFY_FLAG" val="#wm#"/>
  <p:tag name="KSO_WM_TEMPLATE_CATEGORY" val="diagram"/>
  <p:tag name="KSO_WM_TEMPLATE_INDEX" val="274"/>
  <p:tag name="KSO_WM_UNIT_TYPE" val="l_i"/>
  <p:tag name="KSO_WM_UNIT_INDEX" val="1_1"/>
  <p:tag name="KSO_WM_UNIT_ID" val="diagram274_2*l_i*1_1"/>
  <p:tag name="KSO_WM_UNIT_CLEAR" val="1"/>
  <p:tag name="KSO_WM_UNIT_LAYERLEVEL" val="1_1"/>
  <p:tag name="KSO_WM_DIAGRAM_GROUP_CODE" val="l1-1"/>
  <p:tag name="KSO_WM_UNIT_FILL_FORE_SCHEMECOLOR_INDEX" val="5"/>
  <p:tag name="KSO_WM_UNIT_FILL_TYPE" val="1"/>
  <p:tag name="KSO_WM_UNIT_USESOURCEFORMAT_APPLY" val="0"/>
</p:tagLst>
</file>

<file path=ppt/tags/tag56.xml><?xml version="1.0" encoding="utf-8"?>
<p:tagLst xmlns:p="http://schemas.openxmlformats.org/presentationml/2006/main">
  <p:tag name="KSO_WM_TAG_VERSION" val="1.0"/>
  <p:tag name="KSO_WM_BEAUTIFY_FLAG" val="#wm#"/>
  <p:tag name="KSO_WM_TEMPLATE_CATEGORY" val="diagram"/>
  <p:tag name="KSO_WM_TEMPLATE_INDEX" val="274"/>
  <p:tag name="KSO_WM_UNIT_TYPE" val="l_i"/>
  <p:tag name="KSO_WM_UNIT_INDEX" val="1_2"/>
  <p:tag name="KSO_WM_UNIT_ID" val="diagram274_2*l_i*1_2"/>
  <p:tag name="KSO_WM_UNIT_CLEAR" val="1"/>
  <p:tag name="KSO_WM_UNIT_LAYERLEVEL" val="1_1"/>
  <p:tag name="KSO_WM_DIAGRAM_GROUP_CODE" val="l1-1"/>
  <p:tag name="KSO_WM_UNIT_FILL_FORE_SCHEMECOLOR_INDEX" val="5"/>
  <p:tag name="KSO_WM_UNIT_FILL_TYPE" val="1"/>
  <p:tag name="KSO_WM_UNIT_USESOURCEFORMAT_APPLY" val="0"/>
</p:tagLst>
</file>

<file path=ppt/tags/tag57.xml><?xml version="1.0" encoding="utf-8"?>
<p:tagLst xmlns:p="http://schemas.openxmlformats.org/presentationml/2006/main">
  <p:tag name="KSO_WM_TAG_VERSION" val="1.0"/>
  <p:tag name="KSO_WM_BEAUTIFY_FLAG" val="#wm#"/>
  <p:tag name="KSO_WM_TEMPLATE_CATEGORY" val="diagram"/>
  <p:tag name="KSO_WM_TEMPLATE_INDEX" val="20168809"/>
  <p:tag name="KSO_WM_UNIT_TYPE" val="l_h_i"/>
  <p:tag name="KSO_WM_UNIT_INDEX" val="1_2_2"/>
  <p:tag name="KSO_WM_UNIT_ID" val="diagram20168809_2*l_h_i*1_2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58.xml><?xml version="1.0" encoding="utf-8"?>
<p:tagLst xmlns:p="http://schemas.openxmlformats.org/presentationml/2006/main">
  <p:tag name="KSO_WM_TAG_VERSION" val="1.0"/>
  <p:tag name="KSO_WM_BEAUTIFY_FLAG" val="#wm#"/>
  <p:tag name="KSO_WM_TEMPLATE_CATEGORY" val="diagram"/>
  <p:tag name="KSO_WM_TEMPLATE_INDEX" val="20168809"/>
  <p:tag name="KSO_WM_UNIT_TYPE" val="l_i"/>
  <p:tag name="KSO_WM_UNIT_INDEX" val="1_1"/>
  <p:tag name="KSO_WM_UNIT_ID" val="diagram20168809_2*l_i*1_1"/>
  <p:tag name="KSO_WM_UNIT_LAYERLEVEL" val="1_1"/>
  <p:tag name="KSO_WM_DIAGRAM_GROUP_CODE" val="l1-1"/>
  <p:tag name="KSO_WM_UNIT_TEXT_FILL_FORE_SCHEMECOLOR_INDEX" val="13"/>
  <p:tag name="KSO_WM_UNIT_TEXT_FILL_TYPE" val="1"/>
  <p:tag name="KSO_WM_UNIT_USESOURCEFORMAT_APPLY" val="0"/>
</p:tagLst>
</file>

<file path=ppt/tags/tag59.xml><?xml version="1.0" encoding="utf-8"?>
<p:tagLst xmlns:p="http://schemas.openxmlformats.org/presentationml/2006/main">
  <p:tag name="KSO_WM_TAG_VERSION" val="1.0"/>
  <p:tag name="KSO_WM_BEAUTIFY_FLAG" val="#wm#"/>
  <p:tag name="KSO_WM_TEMPLATE_CATEGORY" val="diagram"/>
  <p:tag name="KSO_WM_TEMPLATE_INDEX" val="20168809"/>
  <p:tag name="KSO_WM_UNIT_TYPE" val="l_h_i"/>
  <p:tag name="KSO_WM_UNIT_INDEX" val="1_1_1"/>
  <p:tag name="KSO_WM_UNIT_ID" val="diagram20168809_2*l_h_i*1_1_1"/>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TAG_VERSION" val="1.0"/>
  <p:tag name="KSO_WM_BEAUTIFY_FLAG" val="#wm#"/>
  <p:tag name="KSO_WM_TEMPLATE_CATEGORY" val="diagram"/>
  <p:tag name="KSO_WM_TEMPLATE_INDEX" val="680"/>
  <p:tag name="KSO_WM_UNIT_TYPE" val="l_i"/>
  <p:tag name="KSO_WM_UNIT_INDEX" val="1_2"/>
  <p:tag name="KSO_WM_UNIT_ID" val="diagram680_3*l_i*1_2"/>
  <p:tag name="KSO_WM_UNIT_CLEAR" val="1"/>
  <p:tag name="KSO_WM_UNIT_LAYERLEVEL" val="1_1"/>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60.xml><?xml version="1.0" encoding="utf-8"?>
<p:tagLst xmlns:p="http://schemas.openxmlformats.org/presentationml/2006/main">
  <p:tag name="KSO_WM_TAG_VERSION" val="1.0"/>
  <p:tag name="KSO_WM_BEAUTIFY_FLAG" val="#wm#"/>
  <p:tag name="KSO_WM_TEMPLATE_CATEGORY" val="diagram"/>
  <p:tag name="KSO_WM_TEMPLATE_INDEX" val="20168809"/>
  <p:tag name="KSO_WM_UNIT_TYPE" val="l_h_i"/>
  <p:tag name="KSO_WM_UNIT_INDEX" val="1_2_1"/>
  <p:tag name="KSO_WM_UNIT_ID" val="diagram20168809_2*l_h_i*1_2_1"/>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61.xml><?xml version="1.0" encoding="utf-8"?>
<p:tagLst xmlns:p="http://schemas.openxmlformats.org/presentationml/2006/main">
  <p:tag name="KSO_WM_TAG_VERSION" val="1.0"/>
  <p:tag name="KSO_WM_BEAUTIFY_FLAG" val="#wm#"/>
  <p:tag name="KSO_WM_TEMPLATE_CATEGORY" val="diagram"/>
  <p:tag name="KSO_WM_TEMPLATE_INDEX" val="20168809"/>
  <p:tag name="KSO_WM_UNIT_TYPE" val="l_h_i"/>
  <p:tag name="KSO_WM_UNIT_INDEX" val="1_1_2"/>
  <p:tag name="KSO_WM_UNIT_ID" val="diagram20168809_2*l_h_i*1_1_2"/>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62.xml><?xml version="1.0" encoding="utf-8"?>
<p:tagLst xmlns:p="http://schemas.openxmlformats.org/presentationml/2006/main">
  <p:tag name="KSO_WM_TAG_VERSION" val="1.0"/>
  <p:tag name="KSO_WM_BEAUTIFY_FLAG" val="#wm#"/>
  <p:tag name="KSO_WM_TEMPLATE_CATEGORY" val="diagram"/>
  <p:tag name="KSO_WM_TEMPLATE_INDEX" val="20168809"/>
  <p:tag name="KSO_WM_UNIT_TYPE" val="l_h_f"/>
  <p:tag name="KSO_WM_UNIT_INDEX" val="1_1_1"/>
  <p:tag name="KSO_WM_UNIT_LAYERLEVEL" val="1_1_1"/>
  <p:tag name="KSO_WM_UNIT_VALUE" val="4"/>
  <p:tag name="KSO_WM_UNIT_HIGHLIGHT" val="0"/>
  <p:tag name="KSO_WM_UNIT_COMPATIBLE" val="0"/>
  <p:tag name="KSO_WM_UNIT_CLEAR" val="0"/>
  <p:tag name="KSO_WM_UNIT_PRESET_TEXT_INDEX" val="3"/>
  <p:tag name="KSO_WM_UNIT_PRESET_TEXT_LEN" val="5"/>
  <p:tag name="KSO_WM_DIAGRAM_GROUP_CODE" val="l1-1"/>
  <p:tag name="KSO_WM_UNIT_ID" val="diagram20168809_2*l_h_f*1_1_1"/>
  <p:tag name="KSO_WM_UNIT_TEXT_FILL_FORE_SCHEMECOLOR_INDEX" val="14"/>
  <p:tag name="KSO_WM_UNIT_TEXT_FILL_TYPE" val="1"/>
  <p:tag name="KSO_WM_UNIT_USESOURCEFORMAT_APPLY" val="0"/>
</p:tagLst>
</file>

<file path=ppt/tags/tag63.xml><?xml version="1.0" encoding="utf-8"?>
<p:tagLst xmlns:p="http://schemas.openxmlformats.org/presentationml/2006/main">
  <p:tag name="KSO_WM_TAG_VERSION" val="1.0"/>
  <p:tag name="KSO_WM_BEAUTIFY_FLAG" val="#wm#"/>
  <p:tag name="KSO_WM_TEMPLATE_CATEGORY" val="diagram"/>
  <p:tag name="KSO_WM_TEMPLATE_INDEX" val="20168809"/>
  <p:tag name="KSO_WM_UNIT_TYPE" val="l_h_f"/>
  <p:tag name="KSO_WM_UNIT_INDEX" val="1_2_1"/>
  <p:tag name="KSO_WM_UNIT_LAYERLEVEL" val="1_1_1"/>
  <p:tag name="KSO_WM_UNIT_VALUE" val="4"/>
  <p:tag name="KSO_WM_UNIT_HIGHLIGHT" val="0"/>
  <p:tag name="KSO_WM_UNIT_COMPATIBLE" val="0"/>
  <p:tag name="KSO_WM_UNIT_CLEAR" val="0"/>
  <p:tag name="KSO_WM_UNIT_PRESET_TEXT_INDEX" val="3"/>
  <p:tag name="KSO_WM_UNIT_PRESET_TEXT_LEN" val="5"/>
  <p:tag name="KSO_WM_DIAGRAM_GROUP_CODE" val="l1-1"/>
  <p:tag name="KSO_WM_UNIT_ID" val="diagram20168809_2*l_h_f*1_2_1"/>
  <p:tag name="KSO_WM_UNIT_TEXT_FILL_FORE_SCHEMECOLOR_INDEX" val="14"/>
  <p:tag name="KSO_WM_UNIT_TEXT_FILL_TYPE" val="1"/>
  <p:tag name="KSO_WM_UNIT_USESOURCEFORMAT_APPLY" val="0"/>
</p:tagLst>
</file>

<file path=ppt/tags/tag7.xml><?xml version="1.0" encoding="utf-8"?>
<p:tagLst xmlns:p="http://schemas.openxmlformats.org/presentationml/2006/main">
  <p:tag name="KSO_WM_TAG_VERSION" val="1.0"/>
  <p:tag name="KSO_WM_BEAUTIFY_FLAG" val="#wm#"/>
  <p:tag name="KSO_WM_UNIT_TYPE" val="i"/>
  <p:tag name="KSO_WM_UNIT_ID" val="diagram680_3*i*13"/>
  <p:tag name="KSO_WM_TEMPLATE_CATEGORY" val="diagram"/>
  <p:tag name="KSO_WM_TEMPLATE_INDEX" val="680"/>
  <p:tag name="KSO_WM_UNIT_INDEX" val="13"/>
</p:tagLst>
</file>

<file path=ppt/tags/tag8.xml><?xml version="1.0" encoding="utf-8"?>
<p:tagLst xmlns:p="http://schemas.openxmlformats.org/presentationml/2006/main">
  <p:tag name="KSO_WM_TAG_VERSION" val="1.0"/>
  <p:tag name="KSO_WM_BEAUTIFY_FLAG" val="#wm#"/>
  <p:tag name="KSO_WM_TEMPLATE_CATEGORY" val="diagram"/>
  <p:tag name="KSO_WM_TEMPLATE_INDEX" val="680"/>
  <p:tag name="KSO_WM_UNIT_TYPE" val="l_h_a"/>
  <p:tag name="KSO_WM_UNIT_INDEX" val="1_3_1"/>
  <p:tag name="KSO_WM_UNIT_ID" val="diagram680_3*l_h_a*1_3_1"/>
  <p:tag name="KSO_WM_UNIT_CLEAR" val="1"/>
  <p:tag name="KSO_WM_UNIT_LAYERLEVEL" val="1_1_1"/>
  <p:tag name="KSO_WM_UNIT_VALUE" val="10"/>
  <p:tag name="KSO_WM_UNIT_HIGHLIGHT" val="0"/>
  <p:tag name="KSO_WM_UNIT_COMPATIBLE" val="0"/>
  <p:tag name="KSO_WM_UNIT_PRESET_TEXT_INDEX" val="4"/>
  <p:tag name="KSO_WM_UNIT_PRESET_TEXT_LEN" val="12"/>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ags/tag9.xml><?xml version="1.0" encoding="utf-8"?>
<p:tagLst xmlns:p="http://schemas.openxmlformats.org/presentationml/2006/main">
  <p:tag name="KSO_WM_TAG_VERSION" val="1.0"/>
  <p:tag name="KSO_WM_BEAUTIFY_FLAG" val="#wm#"/>
  <p:tag name="KSO_WM_TEMPLATE_CATEGORY" val="diagram"/>
  <p:tag name="KSO_WM_TEMPLATE_INDEX" val="680"/>
  <p:tag name="KSO_WM_UNIT_TYPE" val="l_i"/>
  <p:tag name="KSO_WM_UNIT_INDEX" val="1_3"/>
  <p:tag name="KSO_WM_UNIT_ID" val="diagram680_3*l_i*1_3"/>
  <p:tag name="KSO_WM_UNIT_CLEAR" val="1"/>
  <p:tag name="KSO_WM_UNIT_LAYERLEVEL" val="1_1"/>
  <p:tag name="KSO_WM_DIAGRAM_GROUP_CODE" val="l1-1"/>
  <p:tag name="KSO_WM_UNIT_FILL_FORE_SCHEMECOLOR_INDEX" val="7"/>
  <p:tag name="KSO_WM_UNIT_FILL_TYPE" val="1"/>
  <p:tag name="KSO_WM_UNIT_TEXT_FILL_FORE_SCHEMECOLOR_INDEX" val="14"/>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20F2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5961</Words>
  <Application>WPS 演示</Application>
  <PresentationFormat>宽屏</PresentationFormat>
  <Paragraphs>408</Paragraphs>
  <Slides>26</Slides>
  <Notes>12</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Calibri</vt:lpstr>
      <vt:lpstr>Calibri Light</vt:lpstr>
      <vt:lpstr>微软雅黑</vt:lpstr>
      <vt:lpstr>造字工房力黑（非商用）常规体</vt:lpstr>
      <vt:lpstr>方正兰亭黑_GBK</vt:lpstr>
      <vt:lpstr>方正兰亭黑_GBK</vt:lpstr>
      <vt:lpstr>黑体</vt:lpstr>
      <vt:lpstr>楷体</vt:lpstr>
      <vt:lpstr>Agency FB</vt:lpstr>
      <vt:lpstr>新宋体</vt:lpstr>
      <vt:lpstr>方正兰亭黑_GBK</vt:lpstr>
      <vt:lpstr>华文楷体</vt:lpstr>
      <vt:lpstr>Wingdings</vt:lpstr>
      <vt:lpstr>隶书</vt:lpstr>
      <vt:lpstr>Arial Unicode MS</vt:lpstr>
      <vt:lpstr>仿宋_GB2312</vt:lpstr>
      <vt:lpstr>Malgun Gothic</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胡柚</cp:lastModifiedBy>
  <cp:revision>708</cp:revision>
  <dcterms:created xsi:type="dcterms:W3CDTF">2014-10-30T16:24:00Z</dcterms:created>
  <dcterms:modified xsi:type="dcterms:W3CDTF">2018-01-23T08:09:25Z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