
<file path=[Content_Types].xml><?xml version="1.0" encoding="utf-8"?>
<Types xmlns="http://schemas.openxmlformats.org/package/2006/content-types">
  <Default Extension="wav" ContentType="audio/x-wav"/>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4"/>
  </p:notesMasterIdLst>
  <p:sldIdLst>
    <p:sldId id="617" r:id="rId3"/>
    <p:sldId id="722" r:id="rId5"/>
    <p:sldId id="384" r:id="rId6"/>
    <p:sldId id="643" r:id="rId7"/>
    <p:sldId id="660" r:id="rId8"/>
    <p:sldId id="788" r:id="rId9"/>
    <p:sldId id="808" r:id="rId10"/>
    <p:sldId id="636" r:id="rId11"/>
    <p:sldId id="638" r:id="rId12"/>
    <p:sldId id="874" r:id="rId13"/>
    <p:sldId id="679" r:id="rId14"/>
    <p:sldId id="749" r:id="rId15"/>
    <p:sldId id="750" r:id="rId16"/>
    <p:sldId id="751" r:id="rId17"/>
    <p:sldId id="693" r:id="rId18"/>
    <p:sldId id="744" r:id="rId19"/>
    <p:sldId id="746" r:id="rId20"/>
    <p:sldId id="747" r:id="rId21"/>
    <p:sldId id="622" r:id="rId22"/>
    <p:sldId id="694" r:id="rId23"/>
    <p:sldId id="856" r:id="rId24"/>
    <p:sldId id="900" r:id="rId25"/>
    <p:sldId id="618" r:id="rId26"/>
    <p:sldId id="594" r:id="rId27"/>
    <p:sldId id="893" r:id="rId28"/>
    <p:sldId id="626" r:id="rId29"/>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10600030101010101" pitchFamily="34" charset="0"/>
      <p:regular r:id="rId38"/>
    </p:embeddedFont>
    <p:embeddedFont>
      <p:font typeface="微软雅黑" panose="020B0503020204020204" charset="-122"/>
      <p:regular r:id="rId39"/>
    </p:embeddedFont>
    <p:embeddedFont>
      <p:font typeface="黑体" panose="02010609060101010101" charset="-122"/>
      <p:regular r:id="rId40"/>
    </p:embeddedFont>
    <p:embeddedFont>
      <p:font typeface="楷体" panose="02010609060101010101" pitchFamily="49" charset="-122"/>
      <p:regular r:id="rId41"/>
    </p:embeddedFont>
    <p:embeddedFont>
      <p:font typeface="新宋体" panose="02010609030101010101" charset="-122"/>
      <p:regular r:id="rId42"/>
    </p:embeddedFont>
    <p:embeddedFont>
      <p:font typeface="华文楷体" panose="02010600040101010101" charset="-122"/>
      <p:regular r:id="rId43"/>
    </p:embeddedFont>
    <p:embeddedFont>
      <p:font typeface="隶书" panose="02010509060101010101" pitchFamily="49" charset="-122"/>
      <p:regular r:id="rId44"/>
    </p:embeddedFont>
    <p:embeddedFont>
      <p:font typeface="仿宋" panose="02010609060101010101" charset="-122"/>
      <p:regular r:id="rId45"/>
    </p:embeddedFont>
  </p:embeddedFont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747770312@qq.com" initials="1"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0EC8"/>
    <a:srgbClr val="FF0000"/>
    <a:srgbClr val="EC9704"/>
    <a:srgbClr val="915215"/>
    <a:srgbClr val="DE8F04"/>
    <a:srgbClr val="A57211"/>
    <a:srgbClr val="BB7C03"/>
    <a:srgbClr val="0B0B0B"/>
    <a:srgbClr val="D88603"/>
    <a:srgbClr val="E6A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60"/>
      </p:cViewPr>
      <p:guideLst>
        <p:guide orient="horz" pos="2580"/>
        <p:guide pos="-20"/>
      </p:guideLst>
    </p:cSldViewPr>
  </p:slideViewPr>
  <p:notesTextViewPr>
    <p:cViewPr>
      <p:scale>
        <a:sx n="1" d="1"/>
        <a:sy n="1" d="1"/>
      </p:scale>
      <p:origin x="0" y="0"/>
    </p:cViewPr>
  </p:notesTextViewPr>
  <p:sorterViewPr>
    <p:cViewPr>
      <p:scale>
        <a:sx n="41" d="100"/>
        <a:sy n="41"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3458;&#25143;&#36164;&#26009;.xls"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23458;&#25143;&#36164;&#26009;.xls"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23458;&#25143;&#36164;&#26009;.xls"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pc\Documents\WeChat%20Files\wxid_0gj5zkz93j5t22\Files\&#20449;&#25176;&#20135;&#21697;&#21457;&#34892;&#32479;&#35745;.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pc\Documents\WeChat%20Files\wxid_0gj5zkz93j5t22\Files\&#20449;&#25176;&#20135;&#21697;&#21457;&#34892;&#32479;&#357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6527777777778"/>
          <c:y val="0.0277777777777778"/>
        </c:manualLayout>
      </c:layout>
      <c:overlay val="0"/>
      <c:spPr>
        <a:noFill/>
        <a:ln>
          <a:noFill/>
        </a:ln>
        <a:effectLst/>
      </c:spPr>
      <c:txPr>
        <a:bodyPr rot="0" spcFirstLastPara="0" vertOverflow="ellipsis" vert="horz" wrap="square" anchor="ctr" anchorCtr="1"/>
        <a:lstStyle/>
        <a:p>
          <a:pPr>
            <a:defRPr lang="zh-CN" sz="2000" b="1" i="0" u="none" strike="noStrike" kern="1200" spc="0" baseline="0">
              <a:solidFill>
                <a:schemeClr val="bg1"/>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pieChart>
        <c:varyColors val="1"/>
        <c:ser>
          <c:idx val="0"/>
          <c:order val="0"/>
          <c:tx>
            <c:strRef>
              <c:f>[客户资料.xls]Sheet2!$D$5</c:f>
              <c:strCache>
                <c:ptCount val="1"/>
                <c:pt idx="0">
                  <c:v>保守型客户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[客户资料.xls]Sheet2!$E$4:$I$4</c:f>
              <c:strCache>
                <c:ptCount val="5"/>
                <c:pt idx="0">
                  <c:v>现金类</c:v>
                </c:pt>
                <c:pt idx="1">
                  <c:v>类固收</c:v>
                </c:pt>
                <c:pt idx="2">
                  <c:v>债券</c:v>
                </c:pt>
                <c:pt idx="3">
                  <c:v>权益类</c:v>
                </c:pt>
                <c:pt idx="4">
                  <c:v>大宗商品</c:v>
                </c:pt>
              </c:strCache>
            </c:strRef>
          </c:cat>
          <c:val>
            <c:numRef>
              <c:f>[客户资料.xls]Sheet2!$E$5:$I$5</c:f>
              <c:numCache>
                <c:formatCode>0%</c:formatCode>
                <c:ptCount val="5"/>
                <c:pt idx="0">
                  <c:v>0.19</c:v>
                </c:pt>
                <c:pt idx="1">
                  <c:v>0.33</c:v>
                </c:pt>
                <c:pt idx="2">
                  <c:v>0.14</c:v>
                </c:pt>
                <c:pt idx="3">
                  <c:v>0.25</c:v>
                </c:pt>
                <c:pt idx="4">
                  <c:v>0.09</c:v>
                </c:pt>
              </c:numCache>
            </c:numRef>
          </c:val>
        </c:ser>
        <c:ser>
          <c:idx val="1"/>
          <c:order val="1"/>
          <c:tx>
            <c:strRef>
              <c:f>[客户资料.xls]Sheet2!$D$6</c:f>
              <c:strCache>
                <c:ptCount val="1"/>
                <c:pt idx="0">
                  <c:v>稳健型客户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[客户资料.xls]Sheet2!$E$4:$I$4</c:f>
              <c:strCache>
                <c:ptCount val="5"/>
                <c:pt idx="0">
                  <c:v>现金类</c:v>
                </c:pt>
                <c:pt idx="1">
                  <c:v>类固收</c:v>
                </c:pt>
                <c:pt idx="2">
                  <c:v>债券</c:v>
                </c:pt>
                <c:pt idx="3">
                  <c:v>权益类</c:v>
                </c:pt>
                <c:pt idx="4">
                  <c:v>大宗商品</c:v>
                </c:pt>
              </c:strCache>
            </c:strRef>
          </c:cat>
          <c:val>
            <c:numRef>
              <c:f>[客户资料.xls]Sheet2!$E$6:$I$6</c:f>
              <c:numCache>
                <c:formatCode>0%</c:formatCode>
                <c:ptCount val="5"/>
                <c:pt idx="0">
                  <c:v>0.17</c:v>
                </c:pt>
                <c:pt idx="1">
                  <c:v>0.3</c:v>
                </c:pt>
                <c:pt idx="2">
                  <c:v>0.1</c:v>
                </c:pt>
                <c:pt idx="3">
                  <c:v>0.3</c:v>
                </c:pt>
                <c:pt idx="4">
                  <c:v>0.13</c:v>
                </c:pt>
              </c:numCache>
            </c:numRef>
          </c:val>
        </c:ser>
        <c:ser>
          <c:idx val="2"/>
          <c:order val="2"/>
          <c:tx>
            <c:strRef>
              <c:f>[客户资料.xls]Sheet2!$D$7</c:f>
              <c:strCache>
                <c:ptCount val="1"/>
                <c:pt idx="0">
                  <c:v>进取型客户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[客户资料.xls]Sheet2!$E$4:$I$4</c:f>
              <c:strCache>
                <c:ptCount val="5"/>
                <c:pt idx="0">
                  <c:v>现金类</c:v>
                </c:pt>
                <c:pt idx="1">
                  <c:v>类固收</c:v>
                </c:pt>
                <c:pt idx="2">
                  <c:v>债券</c:v>
                </c:pt>
                <c:pt idx="3">
                  <c:v>权益类</c:v>
                </c:pt>
                <c:pt idx="4">
                  <c:v>大宗商品</c:v>
                </c:pt>
              </c:strCache>
            </c:strRef>
          </c:cat>
          <c:val>
            <c:numRef>
              <c:f>[客户资料.xls]Sheet2!$E$7:$I$7</c:f>
              <c:numCache>
                <c:formatCode>0%</c:formatCode>
                <c:ptCount val="5"/>
                <c:pt idx="0">
                  <c:v>0.15</c:v>
                </c:pt>
                <c:pt idx="1">
                  <c:v>0.24</c:v>
                </c:pt>
                <c:pt idx="2">
                  <c:v>0.07</c:v>
                </c:pt>
                <c:pt idx="3">
                  <c:v>0.35</c:v>
                </c:pt>
                <c:pt idx="4">
                  <c:v>0.19</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9861111111111"/>
          <c:y val="0.0277777777777778"/>
        </c:manualLayout>
      </c:layout>
      <c:overlay val="0"/>
      <c:spPr>
        <a:noFill/>
        <a:ln>
          <a:noFill/>
        </a:ln>
        <a:effectLst/>
      </c:spPr>
      <c:txPr>
        <a:bodyPr rot="0" spcFirstLastPara="0" vertOverflow="ellipsis" vert="horz" wrap="square" anchor="ctr" anchorCtr="1"/>
        <a:lstStyle/>
        <a:p>
          <a:pPr>
            <a:defRPr lang="zh-CN" sz="2000" b="1" i="0" u="none" strike="noStrike" kern="1200" spc="0" baseline="0">
              <a:solidFill>
                <a:schemeClr val="bg1"/>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pieChart>
        <c:varyColors val="1"/>
        <c:ser>
          <c:idx val="0"/>
          <c:order val="0"/>
          <c:tx>
            <c:strRef>
              <c:f>[客户资料.xls]Sheet2!$D$6</c:f>
              <c:strCache>
                <c:ptCount val="1"/>
                <c:pt idx="0">
                  <c:v>稳健型客户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[客户资料.xls]Sheet2!$E$5:$I$5</c:f>
              <c:strCache>
                <c:ptCount val="5"/>
                <c:pt idx="0">
                  <c:v>现金类</c:v>
                </c:pt>
                <c:pt idx="1">
                  <c:v>类固收</c:v>
                </c:pt>
                <c:pt idx="2">
                  <c:v>债券</c:v>
                </c:pt>
                <c:pt idx="3">
                  <c:v>权益类</c:v>
                </c:pt>
                <c:pt idx="4">
                  <c:v>大宗商品</c:v>
                </c:pt>
              </c:strCache>
            </c:strRef>
          </c:cat>
          <c:val>
            <c:numRef>
              <c:f>[客户资料.xls]Sheet2!$E$6:$I$6</c:f>
              <c:numCache>
                <c:formatCode>0%</c:formatCode>
                <c:ptCount val="5"/>
                <c:pt idx="0">
                  <c:v>0.17</c:v>
                </c:pt>
                <c:pt idx="1">
                  <c:v>0.3</c:v>
                </c:pt>
                <c:pt idx="2">
                  <c:v>0.1</c:v>
                </c:pt>
                <c:pt idx="3">
                  <c:v>0.3</c:v>
                </c:pt>
                <c:pt idx="4">
                  <c:v>0.13</c:v>
                </c:pt>
              </c:numCache>
            </c:numRef>
          </c:val>
        </c:ser>
        <c:ser>
          <c:idx val="1"/>
          <c:order val="1"/>
          <c:tx>
            <c:strRef>
              <c:f>[客户资料.xls]Sheet2!$D$7</c:f>
              <c:strCache>
                <c:ptCount val="1"/>
                <c:pt idx="0">
                  <c:v>进取型客户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elete val="1"/>
          </c:dLbls>
          <c:cat>
            <c:strRef>
              <c:f>[客户资料.xls]Sheet2!$E$5:$I$5</c:f>
              <c:strCache>
                <c:ptCount val="5"/>
                <c:pt idx="0">
                  <c:v>现金类</c:v>
                </c:pt>
                <c:pt idx="1">
                  <c:v>类固收</c:v>
                </c:pt>
                <c:pt idx="2">
                  <c:v>债券</c:v>
                </c:pt>
                <c:pt idx="3">
                  <c:v>权益类</c:v>
                </c:pt>
                <c:pt idx="4">
                  <c:v>大宗商品</c:v>
                </c:pt>
              </c:strCache>
            </c:strRef>
          </c:cat>
          <c:val>
            <c:numRef>
              <c:f>[客户资料.xls]Sheet2!$E$7:$I$7</c:f>
              <c:numCache>
                <c:formatCode>0%</c:formatCode>
                <c:ptCount val="5"/>
                <c:pt idx="0">
                  <c:v>0.15</c:v>
                </c:pt>
                <c:pt idx="1">
                  <c:v>0.24</c:v>
                </c:pt>
                <c:pt idx="2">
                  <c:v>0.07</c:v>
                </c:pt>
                <c:pt idx="3">
                  <c:v>0.35</c:v>
                </c:pt>
                <c:pt idx="4">
                  <c:v>0.19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3194444444444"/>
          <c:y val="0.0277777777777778"/>
        </c:manualLayout>
      </c:layout>
      <c:overlay val="0"/>
      <c:spPr>
        <a:noFill/>
        <a:ln>
          <a:noFill/>
        </a:ln>
        <a:effectLst/>
      </c:spPr>
      <c:txPr>
        <a:bodyPr rot="0" spcFirstLastPara="0" vertOverflow="ellipsis" vert="horz" wrap="square" anchor="ctr" anchorCtr="1"/>
        <a:lstStyle/>
        <a:p>
          <a:pPr>
            <a:defRPr lang="zh-CN" sz="2000" b="1" i="0" u="none" strike="noStrike" kern="1200" spc="0" baseline="0">
              <a:solidFill>
                <a:schemeClr val="bg1"/>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pieChart>
        <c:varyColors val="1"/>
        <c:ser>
          <c:idx val="0"/>
          <c:order val="0"/>
          <c:tx>
            <c:strRef>
              <c:f>[客户资料.xls]Sheet2!$D$7</c:f>
              <c:strCache>
                <c:ptCount val="1"/>
                <c:pt idx="0">
                  <c:v>进取型客户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tx1"/>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[客户资料.xls]Sheet2!$E$6:$I$6</c:f>
              <c:strCache>
                <c:ptCount val="5"/>
                <c:pt idx="0">
                  <c:v>现金类</c:v>
                </c:pt>
                <c:pt idx="1">
                  <c:v>类固收</c:v>
                </c:pt>
                <c:pt idx="2">
                  <c:v>债券</c:v>
                </c:pt>
                <c:pt idx="3">
                  <c:v>权益类</c:v>
                </c:pt>
                <c:pt idx="4">
                  <c:v>大宗商品</c:v>
                </c:pt>
              </c:strCache>
            </c:strRef>
          </c:cat>
          <c:val>
            <c:numRef>
              <c:f>[客户资料.xls]Sheet2!$E$7:$I$7</c:f>
              <c:numCache>
                <c:formatCode>0%</c:formatCode>
                <c:ptCount val="5"/>
                <c:pt idx="0">
                  <c:v>0.15</c:v>
                </c:pt>
                <c:pt idx="1">
                  <c:v>0.24</c:v>
                </c:pt>
                <c:pt idx="2">
                  <c:v>0.07</c:v>
                </c:pt>
                <c:pt idx="3">
                  <c:v>0.35</c:v>
                </c:pt>
                <c:pt idx="4">
                  <c:v>0.19</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zh-CN" sz="1400" b="1" i="0" u="none" strike="noStrike" kern="1200" baseline="0">
                <a:solidFill>
                  <a:schemeClr val="bg1"/>
                </a:solidFill>
                <a:latin typeface="+mn-lt"/>
                <a:ea typeface="+mn-ea"/>
                <a:cs typeface="+mn-cs"/>
              </a:defRPr>
            </a:pPr>
          </a:p>
        </c:txPr>
      </c:legendEntry>
      <c:legendEntry>
        <c:idx val="1"/>
        <c:txPr>
          <a:bodyPr rot="0" spcFirstLastPara="0" vertOverflow="ellipsis" vert="horz" wrap="square" anchor="ctr" anchorCtr="1"/>
          <a:lstStyle/>
          <a:p>
            <a:pPr>
              <a:defRPr lang="zh-CN" sz="1400" b="1" i="0" u="none" strike="noStrike" kern="1200" baseline="0">
                <a:solidFill>
                  <a:schemeClr val="bg1"/>
                </a:solidFill>
                <a:latin typeface="+mn-lt"/>
                <a:ea typeface="+mn-ea"/>
                <a:cs typeface="+mn-cs"/>
              </a:defRPr>
            </a:pPr>
          </a:p>
        </c:txPr>
      </c:legendEntry>
      <c:legendEntry>
        <c:idx val="2"/>
        <c:txPr>
          <a:bodyPr rot="0" spcFirstLastPara="0" vertOverflow="ellipsis" vert="horz" wrap="square" anchor="ctr" anchorCtr="1"/>
          <a:lstStyle/>
          <a:p>
            <a:pPr>
              <a:defRPr lang="zh-CN" sz="1400" b="1" i="0" u="none" strike="noStrike" kern="1200" baseline="0">
                <a:solidFill>
                  <a:schemeClr val="bg1"/>
                </a:solidFill>
                <a:latin typeface="+mn-lt"/>
                <a:ea typeface="+mn-ea"/>
                <a:cs typeface="+mn-cs"/>
              </a:defRPr>
            </a:pPr>
          </a:p>
        </c:txPr>
      </c:legendEntry>
      <c:legendEntry>
        <c:idx val="3"/>
        <c:txPr>
          <a:bodyPr rot="0" spcFirstLastPara="0" vertOverflow="ellipsis" vert="horz" wrap="square" anchor="ctr" anchorCtr="1"/>
          <a:lstStyle/>
          <a:p>
            <a:pPr>
              <a:defRPr lang="zh-CN" sz="1400" b="1" i="0" u="none" strike="noStrike" kern="1200" baseline="0">
                <a:solidFill>
                  <a:schemeClr val="bg1"/>
                </a:solidFill>
                <a:latin typeface="+mn-lt"/>
                <a:ea typeface="+mn-ea"/>
                <a:cs typeface="+mn-cs"/>
              </a:defRPr>
            </a:pPr>
          </a:p>
        </c:txPr>
      </c:legendEntry>
      <c:legendEntry>
        <c:idx val="4"/>
        <c:txPr>
          <a:bodyPr rot="0" spcFirstLastPara="0" vertOverflow="ellipsis" vert="horz" wrap="square" anchor="ctr" anchorCtr="1"/>
          <a:lstStyle/>
          <a:p>
            <a:pPr>
              <a:defRPr lang="zh-CN" sz="1400" b="1" i="0" u="none" strike="noStrike" kern="1200" baseline="0">
                <a:solidFill>
                  <a:schemeClr val="bg1"/>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400" b="1" i="0" u="none" strike="noStrike" kern="1200" baseline="0">
              <a:solidFill>
                <a:schemeClr val="bg1"/>
              </a:solidFill>
              <a:latin typeface="+mn-lt"/>
              <a:ea typeface="+mn-ea"/>
              <a:cs typeface="+mn-cs"/>
            </a:defRPr>
          </a:pPr>
        </a:p>
      </c:txPr>
    </c:legend>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6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lineChart>
        <c:grouping val="standard"/>
        <c:varyColors val="0"/>
        <c:ser>
          <c:idx val="0"/>
          <c:order val="0"/>
          <c:tx>
            <c:strRef>
              <c:f>[信托产品发行统计.xlsx]Sheet2!$F$10</c:f>
              <c:strCache>
                <c:ptCount val="1"/>
                <c:pt idx="0">
                  <c:v>信托发行规模（亿）</c:v>
                </c:pt>
              </c:strCache>
            </c:strRef>
          </c:tx>
          <c:spPr>
            <a:ln w="28575" cap="rnd">
              <a:solidFill>
                <a:schemeClr val="accent1"/>
              </a:solidFill>
              <a:round/>
            </a:ln>
            <a:effectLst/>
          </c:spPr>
          <c:marker>
            <c:symbol val="none"/>
          </c:marker>
          <c:dLbls>
            <c:delete val="1"/>
          </c:dLbls>
          <c:cat>
            <c:strRef>
              <c:f>[信托产品发行统计.xlsx]Sheet2!$G$9:$S$9</c:f>
              <c:strCache>
                <c:ptCount val="13"/>
                <c:pt idx="0" c:formatCode="yyyy&quot;年&quot;m&quot;月&quot;;@">
                  <c:v>2017年1月</c:v>
                </c:pt>
                <c:pt idx="1" c:formatCode="0_ ">
                  <c:v>2月</c:v>
                </c:pt>
                <c:pt idx="2" c:formatCode="0_ ">
                  <c:v>3月</c:v>
                </c:pt>
                <c:pt idx="3" c:formatCode="0_ ">
                  <c:v>4月</c:v>
                </c:pt>
                <c:pt idx="4" c:formatCode="0_ ">
                  <c:v>5月</c:v>
                </c:pt>
                <c:pt idx="5" c:formatCode="0_ ">
                  <c:v>6月</c:v>
                </c:pt>
                <c:pt idx="6" c:formatCode="0_ ">
                  <c:v>7月</c:v>
                </c:pt>
                <c:pt idx="7" c:formatCode="0_ ">
                  <c:v>8月</c:v>
                </c:pt>
                <c:pt idx="8" c:formatCode="0_ ">
                  <c:v>9月</c:v>
                </c:pt>
                <c:pt idx="9" c:formatCode="0_ ">
                  <c:v>10月</c:v>
                </c:pt>
                <c:pt idx="10" c:formatCode="0_ ">
                  <c:v>11月</c:v>
                </c:pt>
                <c:pt idx="11" c:formatCode="0_ ">
                  <c:v>12月</c:v>
                </c:pt>
                <c:pt idx="12" c:formatCode="yyyy&quot;年&quot;m&quot;月&quot;;@">
                  <c:v>2018年1月</c:v>
                </c:pt>
              </c:strCache>
            </c:strRef>
          </c:cat>
          <c:val>
            <c:numRef>
              <c:f>[信托产品发行统计.xlsx]Sheet2!$G$10:$S$10</c:f>
              <c:numCache>
                <c:formatCode>General</c:formatCode>
                <c:ptCount val="13"/>
                <c:pt idx="0">
                  <c:v>1711</c:v>
                </c:pt>
                <c:pt idx="1">
                  <c:v>1579.9</c:v>
                </c:pt>
                <c:pt idx="2">
                  <c:v>2306.7</c:v>
                </c:pt>
                <c:pt idx="3">
                  <c:v>1859.4</c:v>
                </c:pt>
                <c:pt idx="4">
                  <c:v>1847.2</c:v>
                </c:pt>
                <c:pt idx="5">
                  <c:v>2376</c:v>
                </c:pt>
                <c:pt idx="6">
                  <c:v>2369.7</c:v>
                </c:pt>
                <c:pt idx="7">
                  <c:v>1846.3</c:v>
                </c:pt>
                <c:pt idx="8">
                  <c:v>2272.6</c:v>
                </c:pt>
                <c:pt idx="9">
                  <c:v>2171.3</c:v>
                </c:pt>
                <c:pt idx="10">
                  <c:v>2993.6</c:v>
                </c:pt>
                <c:pt idx="11">
                  <c:v>3632</c:v>
                </c:pt>
                <c:pt idx="12">
                  <c:v>1617.8</c:v>
                </c:pt>
              </c:numCache>
            </c:numRef>
          </c:val>
          <c:smooth val="0"/>
        </c:ser>
        <c:dLbls>
          <c:showLegendKey val="0"/>
          <c:showVal val="0"/>
          <c:showCatName val="0"/>
          <c:showSerName val="0"/>
          <c:showPercent val="0"/>
          <c:showBubbleSize val="0"/>
        </c:dLbls>
        <c:marker val="0"/>
        <c:smooth val="0"/>
        <c:axId val="687511010"/>
        <c:axId val="527205519"/>
      </c:lineChart>
      <c:catAx>
        <c:axId val="68751101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27205519"/>
        <c:crosses val="autoZero"/>
        <c:auto val="1"/>
        <c:lblAlgn val="ctr"/>
        <c:lblOffset val="100"/>
        <c:noMultiLvlLbl val="0"/>
      </c:catAx>
      <c:valAx>
        <c:axId val="527205519"/>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8751101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6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lineChart>
        <c:grouping val="standard"/>
        <c:varyColors val="0"/>
        <c:ser>
          <c:idx val="0"/>
          <c:order val="0"/>
          <c:tx>
            <c:strRef>
              <c:f>[信托产品发行统计.xlsx]Sheet2!$F$4</c:f>
              <c:strCache>
                <c:ptCount val="1"/>
                <c:pt idx="0">
                  <c:v>信托产品平均年化收益率</c:v>
                </c:pt>
              </c:strCache>
            </c:strRef>
          </c:tx>
          <c:spPr>
            <a:ln w="28575" cap="rnd">
              <a:solidFill>
                <a:schemeClr val="accent1"/>
              </a:solidFill>
              <a:round/>
            </a:ln>
            <a:effectLst/>
          </c:spPr>
          <c:marker>
            <c:symbol val="none"/>
          </c:marker>
          <c:dLbls>
            <c:delete val="1"/>
          </c:dLbls>
          <c:cat>
            <c:strRef>
              <c:f>[信托产品发行统计.xlsx]Sheet2!$G$3:$T$3</c:f>
              <c:strCache>
                <c:ptCount val="14"/>
                <c:pt idx="0" c:formatCode="yyyy&quot;年&quot;m&quot;月&quot;;@">
                  <c:v>2017年1月</c:v>
                </c:pt>
                <c:pt idx="1" c:formatCode="0_ ">
                  <c:v>2月</c:v>
                </c:pt>
                <c:pt idx="2" c:formatCode="0_ ">
                  <c:v>3月</c:v>
                </c:pt>
                <c:pt idx="3" c:formatCode="0_ ">
                  <c:v>4月</c:v>
                </c:pt>
                <c:pt idx="4" c:formatCode="0_ ">
                  <c:v>5月</c:v>
                </c:pt>
                <c:pt idx="5" c:formatCode="0_ ">
                  <c:v>6月</c:v>
                </c:pt>
                <c:pt idx="6" c:formatCode="0_ ">
                  <c:v>7月</c:v>
                </c:pt>
                <c:pt idx="7" c:formatCode="0_ ">
                  <c:v>8月</c:v>
                </c:pt>
                <c:pt idx="8" c:formatCode="0_ ">
                  <c:v>9月</c:v>
                </c:pt>
                <c:pt idx="9" c:formatCode="0_ ">
                  <c:v>10月</c:v>
                </c:pt>
                <c:pt idx="10" c:formatCode="0_ ">
                  <c:v>11月</c:v>
                </c:pt>
                <c:pt idx="11" c:formatCode="0_ ">
                  <c:v>12月</c:v>
                </c:pt>
                <c:pt idx="12" c:formatCode="yyyy&quot;年&quot;m&quot;月&quot;;@">
                  <c:v>2018年1月</c:v>
                </c:pt>
              </c:strCache>
            </c:strRef>
          </c:cat>
          <c:val>
            <c:numRef>
              <c:f>[信托产品发行统计.xlsx]Sheet2!$G$4:$T$4</c:f>
              <c:numCache>
                <c:formatCode>0.00%</c:formatCode>
                <c:ptCount val="14"/>
                <c:pt idx="0">
                  <c:v>0.0632</c:v>
                </c:pt>
                <c:pt idx="1">
                  <c:v>0.0639</c:v>
                </c:pt>
                <c:pt idx="2">
                  <c:v>0.0659</c:v>
                </c:pt>
                <c:pt idx="3">
                  <c:v>0.0661</c:v>
                </c:pt>
                <c:pt idx="4">
                  <c:v>0.066</c:v>
                </c:pt>
                <c:pt idx="5">
                  <c:v>0.0672</c:v>
                </c:pt>
                <c:pt idx="6">
                  <c:v>0.0668</c:v>
                </c:pt>
                <c:pt idx="7">
                  <c:v>0.0685</c:v>
                </c:pt>
                <c:pt idx="8">
                  <c:v>0.0682</c:v>
                </c:pt>
                <c:pt idx="9">
                  <c:v>0.0691</c:v>
                </c:pt>
                <c:pt idx="10">
                  <c:v>0.0697</c:v>
                </c:pt>
                <c:pt idx="11">
                  <c:v>0.0726</c:v>
                </c:pt>
                <c:pt idx="12">
                  <c:v>0.0741</c:v>
                </c:pt>
              </c:numCache>
            </c:numRef>
          </c:val>
          <c:smooth val="0"/>
        </c:ser>
        <c:dLbls>
          <c:showLegendKey val="0"/>
          <c:showVal val="0"/>
          <c:showCatName val="0"/>
          <c:showSerName val="0"/>
          <c:showPercent val="0"/>
          <c:showBubbleSize val="0"/>
        </c:dLbls>
        <c:marker val="0"/>
        <c:smooth val="0"/>
        <c:axId val="745852398"/>
        <c:axId val="379972014"/>
      </c:lineChart>
      <c:catAx>
        <c:axId val="74585239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79972014"/>
        <c:crosses val="autoZero"/>
        <c:auto val="1"/>
        <c:lblAlgn val="ctr"/>
        <c:lblOffset val="100"/>
        <c:noMultiLvlLbl val="0"/>
      </c:catAx>
      <c:valAx>
        <c:axId val="379972014"/>
        <c:scaling>
          <c:orientation val="minMax"/>
        </c:scaling>
        <c:delete val="0"/>
        <c:axPos val="l"/>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85239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C0E677E8-997F-44E4-BA59-7CEBBB54712E}" type="datetimeFigureOut">
              <a:rPr lang="zh-CN" altLang="en-US"/>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2BF8687A-E0A8-4865-B2A3-FBAFD6DDE31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6918B6F-6379-4C03-9C16-2889A2E490E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65EFBECD-348E-4A59-9B7C-5B2E842C38FF}" type="slidenum">
              <a:rPr lang="en-US" altLang="zh-CN" smtClean="0"/>
            </a:fld>
            <a:endParaRPr lang="zh-CN" altLang="en-US" dirty="0">
              <a:ea typeface="仿宋_GB2312" pitchFamily="49"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ln>
        </p:spPr>
      </p:sp>
      <p:sp>
        <p:nvSpPr>
          <p:cNvPr id="28674"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F09A67D4-2E17-4240-834A-CD018DF576DE}" type="slidenum">
              <a:rPr lang="en-US" altLang="zh-CN" sz="1200">
                <a:latin typeface="+mn-lt"/>
                <a:ea typeface="+mn-ea"/>
              </a:rPr>
            </a:fld>
            <a:endParaRPr lang="zh-CN" altLang="en-US" sz="1200" dirty="0">
              <a:latin typeface="+mn-lt"/>
              <a:ea typeface="仿宋_GB2312" pitchFamily="49"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ln>
        </p:spPr>
      </p:sp>
      <p:sp>
        <p:nvSpPr>
          <p:cNvPr id="35842"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6119AFB5-AF12-4B91-858C-2CB9BDBD5FED}" type="slidenum">
              <a:rPr lang="en-US" altLang="zh-CN" smtClean="0"/>
            </a:fld>
            <a:endParaRPr lang="zh-CN" altLang="en-US" dirty="0">
              <a:ea typeface="仿宋_GB2312" pitchFamily="49"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idx="2"/>
          </p:nvPr>
        </p:nvSpPr>
        <p:spPr bwMode="auto">
          <a:noFill/>
          <a:ln>
            <a:solidFill>
              <a:srgbClr val="000000"/>
            </a:solidFill>
            <a:miter lim="800000"/>
          </a:ln>
        </p:spPr>
      </p:sp>
      <p:sp>
        <p:nvSpPr>
          <p:cNvPr id="17410" name="文本占位符 2"/>
          <p:cNvSpPr>
            <a:spLocks noGrp="1"/>
          </p:cNvSpPr>
          <p:nvPr>
            <p:ph type="body" idx="3"/>
          </p:nvPr>
        </p:nvSpPr>
        <p:spPr bwMode="auto">
          <a:noFill/>
        </p:spPr>
        <p:txBody>
          <a:bodyPr wrap="square" numCol="1" anchor="t" anchorCtr="0" compatLnSpc="1"/>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BF8687A-E0A8-4865-B2A3-FBAFD6DDE31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BF8687A-E0A8-4865-B2A3-FBAFD6DDE31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2C3349D3-30E3-4F68-AA93-9F647D45F23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6918B6F-6379-4C03-9C16-2889A2E490E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6918B6F-6379-4C03-9C16-2889A2E490E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6918B6F-6379-4C03-9C16-2889A2E490E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17CE250-2AE3-4659-9326-07669A9F02D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3BA2993-B32B-4915-9F0E-71DF5173E6DF}" type="slidenum">
              <a:rPr lang="zh-CN" altLang="en-US"/>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F204BC2-C6AD-4A44-BE1F-4F04AD48994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4C7CCA-DACF-4773-BEA8-38CBB42A4456}" type="slidenum">
              <a:rPr lang="zh-CN" altLang="en-US"/>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空白">
    <p:spTree>
      <p:nvGrpSpPr>
        <p:cNvPr id="1" name=""/>
        <p:cNvGrpSpPr/>
        <p:nvPr/>
      </p:nvGrpSpPr>
      <p:grpSpPr>
        <a:xfrm>
          <a:off x="0" y="0"/>
          <a:ext cx="0" cy="0"/>
          <a:chOff x="0" y="0"/>
          <a:chExt cx="0" cy="0"/>
        </a:xfrm>
      </p:grpSpPr>
      <p:grpSp>
        <p:nvGrpSpPr>
          <p:cNvPr id="3" name="组合 9"/>
          <p:cNvGrpSpPr/>
          <p:nvPr userDrawn="1"/>
        </p:nvGrpSpPr>
        <p:grpSpPr bwMode="auto">
          <a:xfrm>
            <a:off x="0" y="458788"/>
            <a:ext cx="6293470" cy="981075"/>
            <a:chOff x="-1160173" y="459386"/>
            <a:chExt cx="6292596" cy="980687"/>
          </a:xfrm>
        </p:grpSpPr>
        <p:sp>
          <p:nvSpPr>
            <p:cNvPr id="4" name="五边形 10"/>
            <p:cNvSpPr/>
            <p:nvPr/>
          </p:nvSpPr>
          <p:spPr>
            <a:xfrm>
              <a:off x="-1160173" y="462560"/>
              <a:ext cx="5987808" cy="941015"/>
            </a:xfrm>
            <a:prstGeom prst="homePlat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ea typeface="微软雅黑" panose="020B0503020204020204" charset="-122"/>
              </a:endParaRPr>
            </a:p>
          </p:txBody>
        </p:sp>
        <p:sp>
          <p:nvSpPr>
            <p:cNvPr id="5" name="文本框 11"/>
            <p:cNvSpPr txBox="1"/>
            <p:nvPr/>
          </p:nvSpPr>
          <p:spPr>
            <a:xfrm>
              <a:off x="-1160173" y="573641"/>
              <a:ext cx="5576663" cy="829617"/>
            </a:xfrm>
            <a:prstGeom prst="rect">
              <a:avLst/>
            </a:prstGeom>
            <a:noFill/>
          </p:spPr>
          <p:txBody>
            <a:bodyPr>
              <a:spAutoFit/>
            </a:bodyPr>
            <a:lstStyle/>
            <a:p>
              <a:pPr algn="ctr" eaLnBrk="0" hangingPunct="0">
                <a:defRPr/>
              </a:pPr>
              <a:r>
                <a:rPr lang="zh-CN" altLang="en-US" sz="4800" dirty="0">
                  <a:solidFill>
                    <a:schemeClr val="bg1"/>
                  </a:solidFill>
                  <a:latin typeface="造字工房力黑（非商用）常规体" pitchFamily="50" charset="-122"/>
                  <a:ea typeface="造字工房力黑（非商用）常规体" pitchFamily="50" charset="-122"/>
                </a:rPr>
                <a:t>部门整体</a:t>
              </a:r>
              <a:r>
                <a:rPr lang="zh-CN" altLang="en-US" sz="3600" dirty="0">
                  <a:solidFill>
                    <a:schemeClr val="bg1"/>
                  </a:solidFill>
                  <a:latin typeface="造字工房力黑（非商用）常规体" pitchFamily="50" charset="-122"/>
                  <a:ea typeface="造字工房力黑（非商用）常规体" pitchFamily="50" charset="-122"/>
                </a:rPr>
                <a:t>工作情况</a:t>
              </a:r>
              <a:endParaRPr lang="zh-CN" altLang="en-US" sz="3600" dirty="0">
                <a:solidFill>
                  <a:schemeClr val="bg1"/>
                </a:solidFill>
                <a:latin typeface="造字工房力黑（非商用）常规体" pitchFamily="50" charset="-122"/>
                <a:ea typeface="造字工房力黑（非商用）常规体" pitchFamily="50" charset="-122"/>
              </a:endParaRPr>
            </a:p>
          </p:txBody>
        </p:sp>
        <p:sp>
          <p:nvSpPr>
            <p:cNvPr id="6" name="燕尾形 12"/>
            <p:cNvSpPr/>
            <p:nvPr/>
          </p:nvSpPr>
          <p:spPr>
            <a:xfrm>
              <a:off x="4402202" y="459386"/>
              <a:ext cx="646087" cy="980687"/>
            </a:xfrm>
            <a:prstGeom prst="chevron">
              <a:avLst>
                <a:gd name="adj" fmla="val 78726"/>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tx1"/>
                </a:solidFill>
              </a:endParaRPr>
            </a:p>
          </p:txBody>
        </p:sp>
        <p:sp>
          <p:nvSpPr>
            <p:cNvPr id="7" name="燕尾形 13"/>
            <p:cNvSpPr/>
            <p:nvPr/>
          </p:nvSpPr>
          <p:spPr>
            <a:xfrm>
              <a:off x="4583170" y="459386"/>
              <a:ext cx="549253" cy="974340"/>
            </a:xfrm>
            <a:prstGeom prst="chevron">
              <a:avLst>
                <a:gd name="adj" fmla="val 91313"/>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tx1"/>
                </a:solidFill>
              </a:endParaRPr>
            </a:p>
          </p:txBody>
        </p:sp>
      </p:grpSp>
      <p:sp>
        <p:nvSpPr>
          <p:cNvPr id="48" name="图片占位符 47"/>
          <p:cNvSpPr>
            <a:spLocks noGrp="1"/>
          </p:cNvSpPr>
          <p:nvPr>
            <p:ph type="pic" sz="quarter" idx="10"/>
          </p:nvPr>
        </p:nvSpPr>
        <p:spPr>
          <a:xfrm>
            <a:off x="7" y="2476494"/>
            <a:ext cx="12193196" cy="4381507"/>
          </a:xfrm>
          <a:custGeom>
            <a:avLst/>
            <a:gdLst>
              <a:gd name="connsiteX0" fmla="*/ 11391888 w 12191995"/>
              <a:gd name="connsiteY0" fmla="*/ 1143922 h 4381507"/>
              <a:gd name="connsiteX1" fmla="*/ 11544288 w 12191995"/>
              <a:gd name="connsiteY1" fmla="*/ 1143922 h 4381507"/>
              <a:gd name="connsiteX2" fmla="*/ 11544288 w 12191995"/>
              <a:gd name="connsiteY2" fmla="*/ 1296322 h 4381507"/>
              <a:gd name="connsiteX3" fmla="*/ 11391888 w 12191995"/>
              <a:gd name="connsiteY3" fmla="*/ 1296322 h 4381507"/>
              <a:gd name="connsiteX4" fmla="*/ 11125186 w 12191995"/>
              <a:gd name="connsiteY4" fmla="*/ 1143922 h 4381507"/>
              <a:gd name="connsiteX5" fmla="*/ 11277586 w 12191995"/>
              <a:gd name="connsiteY5" fmla="*/ 1143922 h 4381507"/>
              <a:gd name="connsiteX6" fmla="*/ 11277586 w 12191995"/>
              <a:gd name="connsiteY6" fmla="*/ 1296322 h 4381507"/>
              <a:gd name="connsiteX7" fmla="*/ 11125186 w 12191995"/>
              <a:gd name="connsiteY7" fmla="*/ 1296322 h 4381507"/>
              <a:gd name="connsiteX8" fmla="*/ 11925292 w 12191995"/>
              <a:gd name="connsiteY8" fmla="*/ 1131222 h 4381507"/>
              <a:gd name="connsiteX9" fmla="*/ 12103092 w 12191995"/>
              <a:gd name="connsiteY9" fmla="*/ 1131222 h 4381507"/>
              <a:gd name="connsiteX10" fmla="*/ 12103092 w 12191995"/>
              <a:gd name="connsiteY10" fmla="*/ 1309022 h 4381507"/>
              <a:gd name="connsiteX11" fmla="*/ 11925292 w 12191995"/>
              <a:gd name="connsiteY11" fmla="*/ 1309022 h 4381507"/>
              <a:gd name="connsiteX12" fmla="*/ 11658589 w 12191995"/>
              <a:gd name="connsiteY12" fmla="*/ 1131222 h 4381507"/>
              <a:gd name="connsiteX13" fmla="*/ 11836389 w 12191995"/>
              <a:gd name="connsiteY13" fmla="*/ 1131222 h 4381507"/>
              <a:gd name="connsiteX14" fmla="*/ 11836389 w 12191995"/>
              <a:gd name="connsiteY14" fmla="*/ 1309022 h 4381507"/>
              <a:gd name="connsiteX15" fmla="*/ 11658589 w 12191995"/>
              <a:gd name="connsiteY15" fmla="*/ 1309022 h 4381507"/>
              <a:gd name="connsiteX16" fmla="*/ 10858484 w 12191995"/>
              <a:gd name="connsiteY16" fmla="*/ 1118522 h 4381507"/>
              <a:gd name="connsiteX17" fmla="*/ 11061684 w 12191995"/>
              <a:gd name="connsiteY17" fmla="*/ 1118522 h 4381507"/>
              <a:gd name="connsiteX18" fmla="*/ 11061684 w 12191995"/>
              <a:gd name="connsiteY18" fmla="*/ 1321722 h 4381507"/>
              <a:gd name="connsiteX19" fmla="*/ 10858484 w 12191995"/>
              <a:gd name="connsiteY19" fmla="*/ 1321722 h 4381507"/>
              <a:gd name="connsiteX20" fmla="*/ 11658589 w 12191995"/>
              <a:gd name="connsiteY20" fmla="*/ 870870 h 4381507"/>
              <a:gd name="connsiteX21" fmla="*/ 11823689 w 12191995"/>
              <a:gd name="connsiteY21" fmla="*/ 870870 h 4381507"/>
              <a:gd name="connsiteX22" fmla="*/ 11823689 w 12191995"/>
              <a:gd name="connsiteY22" fmla="*/ 1035970 h 4381507"/>
              <a:gd name="connsiteX23" fmla="*/ 11658589 w 12191995"/>
              <a:gd name="connsiteY23" fmla="*/ 1035970 h 4381507"/>
              <a:gd name="connsiteX24" fmla="*/ 11125186 w 12191995"/>
              <a:gd name="connsiteY24" fmla="*/ 858170 h 4381507"/>
              <a:gd name="connsiteX25" fmla="*/ 11315686 w 12191995"/>
              <a:gd name="connsiteY25" fmla="*/ 858170 h 4381507"/>
              <a:gd name="connsiteX26" fmla="*/ 11315686 w 12191995"/>
              <a:gd name="connsiteY26" fmla="*/ 1048670 h 4381507"/>
              <a:gd name="connsiteX27" fmla="*/ 11125186 w 12191995"/>
              <a:gd name="connsiteY27" fmla="*/ 1048670 h 4381507"/>
              <a:gd name="connsiteX28" fmla="*/ 10858484 w 12191995"/>
              <a:gd name="connsiteY28" fmla="*/ 851820 h 4381507"/>
              <a:gd name="connsiteX29" fmla="*/ 11061684 w 12191995"/>
              <a:gd name="connsiteY29" fmla="*/ 851820 h 4381507"/>
              <a:gd name="connsiteX30" fmla="*/ 11061684 w 12191995"/>
              <a:gd name="connsiteY30" fmla="*/ 1055020 h 4381507"/>
              <a:gd name="connsiteX31" fmla="*/ 10858484 w 12191995"/>
              <a:gd name="connsiteY31" fmla="*/ 1055020 h 4381507"/>
              <a:gd name="connsiteX32" fmla="*/ 11391888 w 12191995"/>
              <a:gd name="connsiteY32" fmla="*/ 845470 h 4381507"/>
              <a:gd name="connsiteX33" fmla="*/ 11607788 w 12191995"/>
              <a:gd name="connsiteY33" fmla="*/ 845470 h 4381507"/>
              <a:gd name="connsiteX34" fmla="*/ 11607788 w 12191995"/>
              <a:gd name="connsiteY34" fmla="*/ 1061370 h 4381507"/>
              <a:gd name="connsiteX35" fmla="*/ 11391888 w 12191995"/>
              <a:gd name="connsiteY35" fmla="*/ 1061370 h 4381507"/>
              <a:gd name="connsiteX36" fmla="*/ 11925292 w 12191995"/>
              <a:gd name="connsiteY36" fmla="*/ 832770 h 4381507"/>
              <a:gd name="connsiteX37" fmla="*/ 12166592 w 12191995"/>
              <a:gd name="connsiteY37" fmla="*/ 832770 h 4381507"/>
              <a:gd name="connsiteX38" fmla="*/ 12166592 w 12191995"/>
              <a:gd name="connsiteY38" fmla="*/ 1074070 h 4381507"/>
              <a:gd name="connsiteX39" fmla="*/ 11925292 w 12191995"/>
              <a:gd name="connsiteY39" fmla="*/ 1074070 h 4381507"/>
              <a:gd name="connsiteX40" fmla="*/ 10858484 w 12191995"/>
              <a:gd name="connsiteY40" fmla="*/ 616868 h 4381507"/>
              <a:gd name="connsiteX41" fmla="*/ 10998184 w 12191995"/>
              <a:gd name="connsiteY41" fmla="*/ 616868 h 4381507"/>
              <a:gd name="connsiteX42" fmla="*/ 10998184 w 12191995"/>
              <a:gd name="connsiteY42" fmla="*/ 756568 h 4381507"/>
              <a:gd name="connsiteX43" fmla="*/ 10858484 w 12191995"/>
              <a:gd name="connsiteY43" fmla="*/ 756568 h 4381507"/>
              <a:gd name="connsiteX44" fmla="*/ 11925292 w 12191995"/>
              <a:gd name="connsiteY44" fmla="*/ 604168 h 4381507"/>
              <a:gd name="connsiteX45" fmla="*/ 12090392 w 12191995"/>
              <a:gd name="connsiteY45" fmla="*/ 604168 h 4381507"/>
              <a:gd name="connsiteX46" fmla="*/ 12090392 w 12191995"/>
              <a:gd name="connsiteY46" fmla="*/ 769268 h 4381507"/>
              <a:gd name="connsiteX47" fmla="*/ 11925292 w 12191995"/>
              <a:gd name="connsiteY47" fmla="*/ 769268 h 4381507"/>
              <a:gd name="connsiteX48" fmla="*/ 11658589 w 12191995"/>
              <a:gd name="connsiteY48" fmla="*/ 597818 h 4381507"/>
              <a:gd name="connsiteX49" fmla="*/ 11836389 w 12191995"/>
              <a:gd name="connsiteY49" fmla="*/ 597818 h 4381507"/>
              <a:gd name="connsiteX50" fmla="*/ 11836389 w 12191995"/>
              <a:gd name="connsiteY50" fmla="*/ 775618 h 4381507"/>
              <a:gd name="connsiteX51" fmla="*/ 11658589 w 12191995"/>
              <a:gd name="connsiteY51" fmla="*/ 775618 h 4381507"/>
              <a:gd name="connsiteX52" fmla="*/ 11391888 w 12191995"/>
              <a:gd name="connsiteY52" fmla="*/ 597818 h 4381507"/>
              <a:gd name="connsiteX53" fmla="*/ 11569688 w 12191995"/>
              <a:gd name="connsiteY53" fmla="*/ 597818 h 4381507"/>
              <a:gd name="connsiteX54" fmla="*/ 11569688 w 12191995"/>
              <a:gd name="connsiteY54" fmla="*/ 775618 h 4381507"/>
              <a:gd name="connsiteX55" fmla="*/ 11391888 w 12191995"/>
              <a:gd name="connsiteY55" fmla="*/ 775618 h 4381507"/>
              <a:gd name="connsiteX56" fmla="*/ 11125186 w 12191995"/>
              <a:gd name="connsiteY56" fmla="*/ 591468 h 4381507"/>
              <a:gd name="connsiteX57" fmla="*/ 11315686 w 12191995"/>
              <a:gd name="connsiteY57" fmla="*/ 591468 h 4381507"/>
              <a:gd name="connsiteX58" fmla="*/ 11315686 w 12191995"/>
              <a:gd name="connsiteY58" fmla="*/ 781968 h 4381507"/>
              <a:gd name="connsiteX59" fmla="*/ 11125186 w 12191995"/>
              <a:gd name="connsiteY59" fmla="*/ 781968 h 4381507"/>
              <a:gd name="connsiteX60" fmla="*/ 11391888 w 12191995"/>
              <a:gd name="connsiteY60" fmla="*/ 337466 h 4381507"/>
              <a:gd name="connsiteX61" fmla="*/ 11556988 w 12191995"/>
              <a:gd name="connsiteY61" fmla="*/ 337466 h 4381507"/>
              <a:gd name="connsiteX62" fmla="*/ 11556988 w 12191995"/>
              <a:gd name="connsiteY62" fmla="*/ 502566 h 4381507"/>
              <a:gd name="connsiteX63" fmla="*/ 11391888 w 12191995"/>
              <a:gd name="connsiteY63" fmla="*/ 502566 h 4381507"/>
              <a:gd name="connsiteX64" fmla="*/ 10858484 w 12191995"/>
              <a:gd name="connsiteY64" fmla="*/ 331116 h 4381507"/>
              <a:gd name="connsiteX65" fmla="*/ 11036284 w 12191995"/>
              <a:gd name="connsiteY65" fmla="*/ 331116 h 4381507"/>
              <a:gd name="connsiteX66" fmla="*/ 11036284 w 12191995"/>
              <a:gd name="connsiteY66" fmla="*/ 508916 h 4381507"/>
              <a:gd name="connsiteX67" fmla="*/ 10858484 w 12191995"/>
              <a:gd name="connsiteY67" fmla="*/ 508916 h 4381507"/>
              <a:gd name="connsiteX68" fmla="*/ 11658589 w 12191995"/>
              <a:gd name="connsiteY68" fmla="*/ 324766 h 4381507"/>
              <a:gd name="connsiteX69" fmla="*/ 11849089 w 12191995"/>
              <a:gd name="connsiteY69" fmla="*/ 324766 h 4381507"/>
              <a:gd name="connsiteX70" fmla="*/ 11849089 w 12191995"/>
              <a:gd name="connsiteY70" fmla="*/ 515266 h 4381507"/>
              <a:gd name="connsiteX71" fmla="*/ 11658589 w 12191995"/>
              <a:gd name="connsiteY71" fmla="*/ 515266 h 4381507"/>
              <a:gd name="connsiteX72" fmla="*/ 11125186 w 12191995"/>
              <a:gd name="connsiteY72" fmla="*/ 318416 h 4381507"/>
              <a:gd name="connsiteX73" fmla="*/ 11328386 w 12191995"/>
              <a:gd name="connsiteY73" fmla="*/ 318416 h 4381507"/>
              <a:gd name="connsiteX74" fmla="*/ 11328386 w 12191995"/>
              <a:gd name="connsiteY74" fmla="*/ 521616 h 4381507"/>
              <a:gd name="connsiteX75" fmla="*/ 11125186 w 12191995"/>
              <a:gd name="connsiteY75" fmla="*/ 521616 h 4381507"/>
              <a:gd name="connsiteX76" fmla="*/ 11925292 w 12191995"/>
              <a:gd name="connsiteY76" fmla="*/ 299366 h 4381507"/>
              <a:gd name="connsiteX77" fmla="*/ 12166592 w 12191995"/>
              <a:gd name="connsiteY77" fmla="*/ 299366 h 4381507"/>
              <a:gd name="connsiteX78" fmla="*/ 12166592 w 12191995"/>
              <a:gd name="connsiteY78" fmla="*/ 540666 h 4381507"/>
              <a:gd name="connsiteX79" fmla="*/ 11925292 w 12191995"/>
              <a:gd name="connsiteY79" fmla="*/ 540666 h 4381507"/>
              <a:gd name="connsiteX80" fmla="*/ 11391888 w 12191995"/>
              <a:gd name="connsiteY80" fmla="*/ 83464 h 4381507"/>
              <a:gd name="connsiteX81" fmla="*/ 11531588 w 12191995"/>
              <a:gd name="connsiteY81" fmla="*/ 83464 h 4381507"/>
              <a:gd name="connsiteX82" fmla="*/ 11531588 w 12191995"/>
              <a:gd name="connsiteY82" fmla="*/ 223164 h 4381507"/>
              <a:gd name="connsiteX83" fmla="*/ 11391888 w 12191995"/>
              <a:gd name="connsiteY83" fmla="*/ 223164 h 4381507"/>
              <a:gd name="connsiteX84" fmla="*/ 11925292 w 12191995"/>
              <a:gd name="connsiteY84" fmla="*/ 77114 h 4381507"/>
              <a:gd name="connsiteX85" fmla="*/ 12077692 w 12191995"/>
              <a:gd name="connsiteY85" fmla="*/ 77114 h 4381507"/>
              <a:gd name="connsiteX86" fmla="*/ 12077692 w 12191995"/>
              <a:gd name="connsiteY86" fmla="*/ 229514 h 4381507"/>
              <a:gd name="connsiteX87" fmla="*/ 11925292 w 12191995"/>
              <a:gd name="connsiteY87" fmla="*/ 229514 h 4381507"/>
              <a:gd name="connsiteX88" fmla="*/ 11125186 w 12191995"/>
              <a:gd name="connsiteY88" fmla="*/ 64414 h 4381507"/>
              <a:gd name="connsiteX89" fmla="*/ 11302986 w 12191995"/>
              <a:gd name="connsiteY89" fmla="*/ 64414 h 4381507"/>
              <a:gd name="connsiteX90" fmla="*/ 11302986 w 12191995"/>
              <a:gd name="connsiteY90" fmla="*/ 242214 h 4381507"/>
              <a:gd name="connsiteX91" fmla="*/ 11125186 w 12191995"/>
              <a:gd name="connsiteY91" fmla="*/ 242214 h 4381507"/>
              <a:gd name="connsiteX92" fmla="*/ 11658589 w 12191995"/>
              <a:gd name="connsiteY92" fmla="*/ 26314 h 4381507"/>
              <a:gd name="connsiteX93" fmla="*/ 11912589 w 12191995"/>
              <a:gd name="connsiteY93" fmla="*/ 26314 h 4381507"/>
              <a:gd name="connsiteX94" fmla="*/ 11912589 w 12191995"/>
              <a:gd name="connsiteY94" fmla="*/ 280314 h 4381507"/>
              <a:gd name="connsiteX95" fmla="*/ 11658589 w 12191995"/>
              <a:gd name="connsiteY95" fmla="*/ 280314 h 4381507"/>
              <a:gd name="connsiteX96" fmla="*/ 0 w 12191995"/>
              <a:gd name="connsiteY96" fmla="*/ 9532 h 4381507"/>
              <a:gd name="connsiteX97" fmla="*/ 10834681 w 12191995"/>
              <a:gd name="connsiteY97" fmla="*/ 9532 h 4381507"/>
              <a:gd name="connsiteX98" fmla="*/ 10834681 w 12191995"/>
              <a:gd name="connsiteY98" fmla="*/ 1366845 h 4381507"/>
              <a:gd name="connsiteX99" fmla="*/ 12191994 w 12191995"/>
              <a:gd name="connsiteY99" fmla="*/ 1366845 h 4381507"/>
              <a:gd name="connsiteX100" fmla="*/ 12191994 w 12191995"/>
              <a:gd name="connsiteY100" fmla="*/ 9532 h 4381507"/>
              <a:gd name="connsiteX101" fmla="*/ 12191995 w 12191995"/>
              <a:gd name="connsiteY101" fmla="*/ 9532 h 4381507"/>
              <a:gd name="connsiteX102" fmla="*/ 12191995 w 12191995"/>
              <a:gd name="connsiteY102" fmla="*/ 4381507 h 4381507"/>
              <a:gd name="connsiteX103" fmla="*/ 0 w 12191995"/>
              <a:gd name="connsiteY103" fmla="*/ 4381507 h 4381507"/>
              <a:gd name="connsiteX104" fmla="*/ 10858484 w 12191995"/>
              <a:gd name="connsiteY104" fmla="*/ 0 h 4381507"/>
              <a:gd name="connsiteX105" fmla="*/ 11048984 w 12191995"/>
              <a:gd name="connsiteY105" fmla="*/ 0 h 4381507"/>
              <a:gd name="connsiteX106" fmla="*/ 11048984 w 12191995"/>
              <a:gd name="connsiteY106" fmla="*/ 190500 h 4381507"/>
              <a:gd name="connsiteX107" fmla="*/ 10858484 w 12191995"/>
              <a:gd name="connsiteY107" fmla="*/ 190500 h 438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191995" h="4381507">
                <a:moveTo>
                  <a:pt x="11391888" y="1143922"/>
                </a:moveTo>
                <a:lnTo>
                  <a:pt x="11544288" y="1143922"/>
                </a:lnTo>
                <a:lnTo>
                  <a:pt x="11544288" y="1296322"/>
                </a:lnTo>
                <a:lnTo>
                  <a:pt x="11391888" y="1296322"/>
                </a:lnTo>
                <a:close/>
                <a:moveTo>
                  <a:pt x="11125186" y="1143922"/>
                </a:moveTo>
                <a:lnTo>
                  <a:pt x="11277586" y="1143922"/>
                </a:lnTo>
                <a:lnTo>
                  <a:pt x="11277586" y="1296322"/>
                </a:lnTo>
                <a:lnTo>
                  <a:pt x="11125186" y="1296322"/>
                </a:lnTo>
                <a:close/>
                <a:moveTo>
                  <a:pt x="11925292" y="1131222"/>
                </a:moveTo>
                <a:lnTo>
                  <a:pt x="12103092" y="1131222"/>
                </a:lnTo>
                <a:lnTo>
                  <a:pt x="12103092" y="1309022"/>
                </a:lnTo>
                <a:lnTo>
                  <a:pt x="11925292" y="1309022"/>
                </a:lnTo>
                <a:close/>
                <a:moveTo>
                  <a:pt x="11658589" y="1131222"/>
                </a:moveTo>
                <a:lnTo>
                  <a:pt x="11836389" y="1131222"/>
                </a:lnTo>
                <a:lnTo>
                  <a:pt x="11836389" y="1309022"/>
                </a:lnTo>
                <a:lnTo>
                  <a:pt x="11658589" y="1309022"/>
                </a:lnTo>
                <a:close/>
                <a:moveTo>
                  <a:pt x="10858484" y="1118522"/>
                </a:moveTo>
                <a:lnTo>
                  <a:pt x="11061684" y="1118522"/>
                </a:lnTo>
                <a:lnTo>
                  <a:pt x="11061684" y="1321722"/>
                </a:lnTo>
                <a:lnTo>
                  <a:pt x="10858484" y="1321722"/>
                </a:lnTo>
                <a:close/>
                <a:moveTo>
                  <a:pt x="11658589" y="870870"/>
                </a:moveTo>
                <a:lnTo>
                  <a:pt x="11823689" y="870870"/>
                </a:lnTo>
                <a:lnTo>
                  <a:pt x="11823689" y="1035970"/>
                </a:lnTo>
                <a:lnTo>
                  <a:pt x="11658589" y="1035970"/>
                </a:lnTo>
                <a:close/>
                <a:moveTo>
                  <a:pt x="11125186" y="858170"/>
                </a:moveTo>
                <a:lnTo>
                  <a:pt x="11315686" y="858170"/>
                </a:lnTo>
                <a:lnTo>
                  <a:pt x="11315686" y="1048670"/>
                </a:lnTo>
                <a:lnTo>
                  <a:pt x="11125186" y="1048670"/>
                </a:lnTo>
                <a:close/>
                <a:moveTo>
                  <a:pt x="10858484" y="851820"/>
                </a:moveTo>
                <a:lnTo>
                  <a:pt x="11061684" y="851820"/>
                </a:lnTo>
                <a:lnTo>
                  <a:pt x="11061684" y="1055020"/>
                </a:lnTo>
                <a:lnTo>
                  <a:pt x="10858484" y="1055020"/>
                </a:lnTo>
                <a:close/>
                <a:moveTo>
                  <a:pt x="11391888" y="845470"/>
                </a:moveTo>
                <a:lnTo>
                  <a:pt x="11607788" y="845470"/>
                </a:lnTo>
                <a:lnTo>
                  <a:pt x="11607788" y="1061370"/>
                </a:lnTo>
                <a:lnTo>
                  <a:pt x="11391888" y="1061370"/>
                </a:lnTo>
                <a:close/>
                <a:moveTo>
                  <a:pt x="11925292" y="832770"/>
                </a:moveTo>
                <a:lnTo>
                  <a:pt x="12166592" y="832770"/>
                </a:lnTo>
                <a:lnTo>
                  <a:pt x="12166592" y="1074070"/>
                </a:lnTo>
                <a:lnTo>
                  <a:pt x="11925292" y="1074070"/>
                </a:lnTo>
                <a:close/>
                <a:moveTo>
                  <a:pt x="10858484" y="616868"/>
                </a:moveTo>
                <a:lnTo>
                  <a:pt x="10998184" y="616868"/>
                </a:lnTo>
                <a:lnTo>
                  <a:pt x="10998184" y="756568"/>
                </a:lnTo>
                <a:lnTo>
                  <a:pt x="10858484" y="756568"/>
                </a:lnTo>
                <a:close/>
                <a:moveTo>
                  <a:pt x="11925292" y="604168"/>
                </a:moveTo>
                <a:lnTo>
                  <a:pt x="12090392" y="604168"/>
                </a:lnTo>
                <a:lnTo>
                  <a:pt x="12090392" y="769268"/>
                </a:lnTo>
                <a:lnTo>
                  <a:pt x="11925292" y="769268"/>
                </a:lnTo>
                <a:close/>
                <a:moveTo>
                  <a:pt x="11658589" y="597818"/>
                </a:moveTo>
                <a:lnTo>
                  <a:pt x="11836389" y="597818"/>
                </a:lnTo>
                <a:lnTo>
                  <a:pt x="11836389" y="775618"/>
                </a:lnTo>
                <a:lnTo>
                  <a:pt x="11658589" y="775618"/>
                </a:lnTo>
                <a:close/>
                <a:moveTo>
                  <a:pt x="11391888" y="597818"/>
                </a:moveTo>
                <a:lnTo>
                  <a:pt x="11569688" y="597818"/>
                </a:lnTo>
                <a:lnTo>
                  <a:pt x="11569688" y="775618"/>
                </a:lnTo>
                <a:lnTo>
                  <a:pt x="11391888" y="775618"/>
                </a:lnTo>
                <a:close/>
                <a:moveTo>
                  <a:pt x="11125186" y="591468"/>
                </a:moveTo>
                <a:lnTo>
                  <a:pt x="11315686" y="591468"/>
                </a:lnTo>
                <a:lnTo>
                  <a:pt x="11315686" y="781968"/>
                </a:lnTo>
                <a:lnTo>
                  <a:pt x="11125186" y="781968"/>
                </a:lnTo>
                <a:close/>
                <a:moveTo>
                  <a:pt x="11391888" y="337466"/>
                </a:moveTo>
                <a:lnTo>
                  <a:pt x="11556988" y="337466"/>
                </a:lnTo>
                <a:lnTo>
                  <a:pt x="11556988" y="502566"/>
                </a:lnTo>
                <a:lnTo>
                  <a:pt x="11391888" y="502566"/>
                </a:lnTo>
                <a:close/>
                <a:moveTo>
                  <a:pt x="10858484" y="331116"/>
                </a:moveTo>
                <a:lnTo>
                  <a:pt x="11036284" y="331116"/>
                </a:lnTo>
                <a:lnTo>
                  <a:pt x="11036284" y="508916"/>
                </a:lnTo>
                <a:lnTo>
                  <a:pt x="10858484" y="508916"/>
                </a:lnTo>
                <a:close/>
                <a:moveTo>
                  <a:pt x="11658589" y="324766"/>
                </a:moveTo>
                <a:lnTo>
                  <a:pt x="11849089" y="324766"/>
                </a:lnTo>
                <a:lnTo>
                  <a:pt x="11849089" y="515266"/>
                </a:lnTo>
                <a:lnTo>
                  <a:pt x="11658589" y="515266"/>
                </a:lnTo>
                <a:close/>
                <a:moveTo>
                  <a:pt x="11125186" y="318416"/>
                </a:moveTo>
                <a:lnTo>
                  <a:pt x="11328386" y="318416"/>
                </a:lnTo>
                <a:lnTo>
                  <a:pt x="11328386" y="521616"/>
                </a:lnTo>
                <a:lnTo>
                  <a:pt x="11125186" y="521616"/>
                </a:lnTo>
                <a:close/>
                <a:moveTo>
                  <a:pt x="11925292" y="299366"/>
                </a:moveTo>
                <a:lnTo>
                  <a:pt x="12166592" y="299366"/>
                </a:lnTo>
                <a:lnTo>
                  <a:pt x="12166592" y="540666"/>
                </a:lnTo>
                <a:lnTo>
                  <a:pt x="11925292" y="540666"/>
                </a:lnTo>
                <a:close/>
                <a:moveTo>
                  <a:pt x="11391888" y="83464"/>
                </a:moveTo>
                <a:lnTo>
                  <a:pt x="11531588" y="83464"/>
                </a:lnTo>
                <a:lnTo>
                  <a:pt x="11531588" y="223164"/>
                </a:lnTo>
                <a:lnTo>
                  <a:pt x="11391888" y="223164"/>
                </a:lnTo>
                <a:close/>
                <a:moveTo>
                  <a:pt x="11925292" y="77114"/>
                </a:moveTo>
                <a:lnTo>
                  <a:pt x="12077692" y="77114"/>
                </a:lnTo>
                <a:lnTo>
                  <a:pt x="12077692" y="229514"/>
                </a:lnTo>
                <a:lnTo>
                  <a:pt x="11925292" y="229514"/>
                </a:lnTo>
                <a:close/>
                <a:moveTo>
                  <a:pt x="11125186" y="64414"/>
                </a:moveTo>
                <a:lnTo>
                  <a:pt x="11302986" y="64414"/>
                </a:lnTo>
                <a:lnTo>
                  <a:pt x="11302986" y="242214"/>
                </a:lnTo>
                <a:lnTo>
                  <a:pt x="11125186" y="242214"/>
                </a:lnTo>
                <a:close/>
                <a:moveTo>
                  <a:pt x="11658589" y="26314"/>
                </a:moveTo>
                <a:lnTo>
                  <a:pt x="11912589" y="26314"/>
                </a:lnTo>
                <a:lnTo>
                  <a:pt x="11912589" y="280314"/>
                </a:lnTo>
                <a:lnTo>
                  <a:pt x="11658589" y="280314"/>
                </a:lnTo>
                <a:close/>
                <a:moveTo>
                  <a:pt x="0" y="9532"/>
                </a:moveTo>
                <a:lnTo>
                  <a:pt x="10834681" y="9532"/>
                </a:lnTo>
                <a:lnTo>
                  <a:pt x="10834681" y="1366845"/>
                </a:lnTo>
                <a:lnTo>
                  <a:pt x="12191994" y="1366845"/>
                </a:lnTo>
                <a:lnTo>
                  <a:pt x="12191994" y="9532"/>
                </a:lnTo>
                <a:lnTo>
                  <a:pt x="12191995" y="9532"/>
                </a:lnTo>
                <a:lnTo>
                  <a:pt x="12191995" y="4381507"/>
                </a:lnTo>
                <a:lnTo>
                  <a:pt x="0" y="4381507"/>
                </a:lnTo>
                <a:close/>
                <a:moveTo>
                  <a:pt x="10858484" y="0"/>
                </a:moveTo>
                <a:lnTo>
                  <a:pt x="11048984" y="0"/>
                </a:lnTo>
                <a:lnTo>
                  <a:pt x="11048984" y="190500"/>
                </a:lnTo>
                <a:lnTo>
                  <a:pt x="10858484" y="190500"/>
                </a:lnTo>
                <a:close/>
              </a:path>
            </a:pathLst>
          </a:custGeom>
        </p:spPr>
        <p:txBody>
          <a:bodyPr>
            <a:noAutofit/>
          </a:bodyPr>
          <a:lstStyle/>
          <a:p>
            <a:pPr lvl="0"/>
            <a:endParaRPr lang="zh-CN" altLang="en-US" noProof="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8171B69-3693-4BE5-8688-6EFA9D806E5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1E10C0E-7198-43D8-B23F-7D8F918ED2E9}" type="slidenum">
              <a:rPr lang="zh-CN" altLang="en-US"/>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83"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808"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1D0D414-9670-4B8E-B2B8-A59995C9017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C52A69A-C3D2-462A-9792-F8203B54DC15}" type="slidenum">
              <a:rPr lang="zh-CN" altLang="en-US"/>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871" y="2505075"/>
            <a:ext cx="515829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808" y="2505075"/>
            <a:ext cx="518369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B1EC364-60DE-48F2-B31B-BEA3D0B3490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FB68FA9-C68A-4F2E-BF3E-BB16D378FFC6}" type="slidenum">
              <a:rPr lang="zh-CN" altLang="en-US"/>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9EDDE0D-A114-4DD2-AB34-C1411751CC2A}"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7678519-35F2-48EF-8098-2F7334C93616}" type="slidenum">
              <a:rPr lang="zh-CN" altLang="en-US"/>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708DEDC-774E-40DE-8670-3F3A66BD536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08D8142-9A29-458A-AF04-009CF8224009}" type="slidenum">
              <a:rPr lang="zh-CN" altLang="en-US"/>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698" y="987425"/>
            <a:ext cx="61728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44E1B042-043A-4A72-BCDB-F66D0E14B41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AAC0FDC-35FC-4D39-A70F-C6ADA6E48ED1}" type="slidenum">
              <a:rPr lang="zh-CN" altLang="en-US"/>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698" y="987425"/>
            <a:ext cx="6172808"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5AB139D8-EB3D-4968-82AE-8F3175CB8D5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3EF9D6B-14A1-4B48-A2D2-AFC7140C8314}" type="slidenum">
              <a:rPr lang="zh-CN" altLang="en-US"/>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83" y="365125"/>
            <a:ext cx="10516635"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83" y="1825625"/>
            <a:ext cx="10516635" cy="435133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C455404B-9EE4-4CC3-B7D7-F50802A68F2B}" type="datetimeFigureOut">
              <a:rPr lang="zh-CN" altLang="en-US"/>
            </a:fld>
            <a:endParaRPr lang="zh-CN" altLang="en-US"/>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1448" y="6356350"/>
            <a:ext cx="274347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432AAECE-B5CF-4A21-9934-788061A9D93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4" Type="http://schemas.openxmlformats.org/officeDocument/2006/relationships/notesSlide" Target="../notesSlides/notesSlide8.xml"/><Relationship Id="rId13" Type="http://schemas.openxmlformats.org/officeDocument/2006/relationships/slideLayout" Target="../slideLayouts/slideLayout2.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2" Type="http://schemas.openxmlformats.org/officeDocument/2006/relationships/notesSlide" Target="../notesSlides/notesSlide12.xml"/><Relationship Id="rId11" Type="http://schemas.openxmlformats.org/officeDocument/2006/relationships/slideLayout" Target="../slideLayouts/slideLayout2.xml"/><Relationship Id="rId10" Type="http://schemas.openxmlformats.org/officeDocument/2006/relationships/tags" Target="../tags/tag28.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16.png"/><Relationship Id="rId16" Type="http://schemas.openxmlformats.org/officeDocument/2006/relationships/notesSlide" Target="../notesSlides/notesSlide15.xml"/><Relationship Id="rId15" Type="http://schemas.openxmlformats.org/officeDocument/2006/relationships/slideLayout" Target="../slideLayouts/slideLayout2.xml"/><Relationship Id="rId14" Type="http://schemas.openxmlformats.org/officeDocument/2006/relationships/tags" Target="../tags/tag46.xml"/><Relationship Id="rId13" Type="http://schemas.openxmlformats.org/officeDocument/2006/relationships/image" Target="../media/image17.jpeg"/><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0" Type="http://schemas.openxmlformats.org/officeDocument/2006/relationships/notesSlide" Target="../notesSlides/notesSlide17.xml"/><Relationship Id="rId1" Type="http://schemas.openxmlformats.org/officeDocument/2006/relationships/tags" Target="../tags/tag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image" Target="../media/image1.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chart" Target="../charts/chart5.xml"/><Relationship Id="rId1"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7"/>
          <p:cNvSpPr/>
          <p:nvPr/>
        </p:nvSpPr>
        <p:spPr>
          <a:xfrm>
            <a:off x="1463675" y="2011363"/>
            <a:ext cx="9264650" cy="920750"/>
          </a:xfrm>
          <a:prstGeom prst="rect">
            <a:avLst/>
          </a:prstGeom>
          <a:noFill/>
          <a:ln w="9525">
            <a:noFill/>
          </a:ln>
        </p:spPr>
        <p:txBody>
          <a:bodyPr lIns="91436" tIns="45719" rIns="91436" bIns="45719" anchor="t">
            <a:spAutoFit/>
          </a:bodyPr>
          <a:lstStyle/>
          <a:p>
            <a:pPr algn="ctr">
              <a:buFont typeface="Arial" panose="020B0604020202020204" pitchFamily="34" charset="0"/>
              <a:buNone/>
            </a:pPr>
            <a:r>
              <a:rPr lang="en-US" altLang="zh-CN" sz="54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中信财富指数报告</a:t>
            </a:r>
            <a:endParaRPr lang="en-US" altLang="zh-CN" sz="54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endParaRPr>
          </a:p>
        </p:txBody>
      </p:sp>
      <p:pic>
        <p:nvPicPr>
          <p:cNvPr id="15363" name="medi2497.mp3">
            <a:hlinkClick r:id="" action="ppaction://media"/>
          </p:cNvPr>
          <p:cNvPicPr>
            <a:picLocks noRot="1" noChangeAspect="1"/>
          </p:cNvPicPr>
          <p:nvPr>
            <a:wavAudioFile r:embed="rId1" name="media1.mp3"/>
          </p:nvPr>
        </p:nvPicPr>
        <p:blipFill>
          <a:blip r:embed="rId2" cstate="print"/>
          <a:stretch>
            <a:fillRect/>
          </a:stretch>
        </p:blipFill>
        <p:spPr>
          <a:xfrm>
            <a:off x="5791800" y="7121525"/>
            <a:ext cx="609600" cy="609600"/>
          </a:xfrm>
          <a:prstGeom prst="rect">
            <a:avLst/>
          </a:prstGeom>
          <a:noFill/>
          <a:ln w="9525">
            <a:noFill/>
          </a:ln>
        </p:spPr>
      </p:pic>
      <p:sp>
        <p:nvSpPr>
          <p:cNvPr id="15364" name="矩形 47"/>
          <p:cNvSpPr/>
          <p:nvPr/>
        </p:nvSpPr>
        <p:spPr>
          <a:xfrm>
            <a:off x="2048828" y="3321685"/>
            <a:ext cx="8093075" cy="490220"/>
          </a:xfrm>
          <a:prstGeom prst="rect">
            <a:avLst/>
          </a:prstGeom>
          <a:noFill/>
          <a:ln w="9525">
            <a:noFill/>
          </a:ln>
        </p:spPr>
        <p:txBody>
          <a:bodyPr lIns="91431" tIns="45716" rIns="91431" bIns="45716" anchor="t">
            <a:spAutoFit/>
          </a:bodyPr>
          <a:lstStyle/>
          <a:p>
            <a:pPr algn="ctr">
              <a:lnSpc>
                <a:spcPct val="130000"/>
              </a:lnSpc>
              <a:buFont typeface="Arial" panose="020B0604020202020204" pitchFamily="34" charset="0"/>
              <a:buNone/>
            </a:pPr>
            <a:r>
              <a:rPr 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201</a:t>
            </a:r>
            <a:r>
              <a:rPr lang="en-US" alt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8</a:t>
            </a:r>
            <a:r>
              <a:rPr 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年</a:t>
            </a:r>
            <a:r>
              <a:rPr lang="en-US" alt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3</a:t>
            </a:r>
            <a:r>
              <a:rPr 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月刊</a:t>
            </a:r>
            <a:endParaRPr 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方正兰亭黑_GBK" pitchFamily="2" charset="-122"/>
            </a:endParaRPr>
          </a:p>
        </p:txBody>
      </p:sp>
      <p:grpSp>
        <p:nvGrpSpPr>
          <p:cNvPr id="5" name="Group 5"/>
          <p:cNvGrpSpPr/>
          <p:nvPr/>
        </p:nvGrpSpPr>
        <p:grpSpPr>
          <a:xfrm>
            <a:off x="5710838" y="5518150"/>
            <a:ext cx="784225" cy="784225"/>
            <a:chOff x="0" y="0"/>
            <a:chExt cx="784512" cy="784512"/>
          </a:xfrm>
        </p:grpSpPr>
        <p:sp>
          <p:nvSpPr>
            <p:cNvPr id="2" name="椭圆 36"/>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6" name="Freeform 129"/>
            <p:cNvSpPr>
              <a:spLocks noChangeAspect="1" noEditPoints="1"/>
            </p:cNvSpPr>
            <p:nvPr/>
          </p:nvSpPr>
          <p:spPr>
            <a:xfrm>
              <a:off x="135246" y="135246"/>
              <a:ext cx="514020" cy="514020"/>
            </a:xfrm>
            <a:custGeom>
              <a:avLst/>
              <a:gdLst/>
              <a:ahLst/>
              <a:cxnLst>
                <a:cxn ang="0">
                  <a:pos x="1347898219" y="0"/>
                </a:cxn>
                <a:cxn ang="0">
                  <a:pos x="1404064177" y="0"/>
                </a:cxn>
                <a:cxn ang="0">
                  <a:pos x="1488305166" y="758195398"/>
                </a:cxn>
                <a:cxn ang="0">
                  <a:pos x="1375983847" y="926682675"/>
                </a:cxn>
                <a:cxn ang="0">
                  <a:pos x="1375983847" y="954763005"/>
                </a:cxn>
                <a:cxn ang="0">
                  <a:pos x="1039003994" y="1123250282"/>
                </a:cxn>
                <a:cxn ang="0">
                  <a:pos x="645868780" y="1291737559"/>
                </a:cxn>
                <a:cxn ang="0">
                  <a:pos x="505461832" y="1207496570"/>
                </a:cxn>
                <a:cxn ang="0">
                  <a:pos x="365054884" y="1263657229"/>
                </a:cxn>
                <a:cxn ang="0">
                  <a:pos x="28080330" y="1067089622"/>
                </a:cxn>
                <a:cxn ang="0">
                  <a:pos x="1347898219" y="0"/>
                </a:cxn>
                <a:cxn ang="0">
                  <a:pos x="1600631784" y="28080330"/>
                </a:cxn>
                <a:cxn ang="0">
                  <a:pos x="2147483646" y="336974555"/>
                </a:cxn>
                <a:cxn ang="0">
                  <a:pos x="1712958402" y="758195398"/>
                </a:cxn>
                <a:cxn ang="0">
                  <a:pos x="1684878072" y="730115068"/>
                </a:cxn>
                <a:cxn ang="0">
                  <a:pos x="1600631784" y="28080330"/>
                </a:cxn>
                <a:cxn ang="0">
                  <a:pos x="2147483646" y="477381502"/>
                </a:cxn>
                <a:cxn ang="0">
                  <a:pos x="1825279721" y="926682675"/>
                </a:cxn>
                <a:cxn ang="0">
                  <a:pos x="1825279721" y="926682675"/>
                </a:cxn>
                <a:cxn ang="0">
                  <a:pos x="1656792444" y="1123250282"/>
                </a:cxn>
                <a:cxn ang="0">
                  <a:pos x="1656792444" y="1263657229"/>
                </a:cxn>
                <a:cxn ang="0">
                  <a:pos x="1600631784" y="1769119061"/>
                </a:cxn>
                <a:cxn ang="0">
                  <a:pos x="1684878072" y="1909526009"/>
                </a:cxn>
                <a:cxn ang="0">
                  <a:pos x="2147483646" y="2106093616"/>
                </a:cxn>
                <a:cxn ang="0">
                  <a:pos x="2147483646" y="1347898219"/>
                </a:cxn>
                <a:cxn ang="0">
                  <a:pos x="2147483646" y="477381502"/>
                </a:cxn>
                <a:cxn ang="0">
                  <a:pos x="2147483646" y="2147483646"/>
                </a:cxn>
                <a:cxn ang="0">
                  <a:pos x="1375983847" y="2147483646"/>
                </a:cxn>
                <a:cxn ang="0">
                  <a:pos x="1516385496" y="2147483646"/>
                </a:cxn>
                <a:cxn ang="0">
                  <a:pos x="1628712114" y="2078013286"/>
                </a:cxn>
                <a:cxn ang="0">
                  <a:pos x="2147483646" y="2147483646"/>
                </a:cxn>
                <a:cxn ang="0">
                  <a:pos x="1179410941" y="2147483646"/>
                </a:cxn>
                <a:cxn ang="0">
                  <a:pos x="28080330" y="1684878072"/>
                </a:cxn>
                <a:cxn ang="0">
                  <a:pos x="336974555" y="1600631784"/>
                </a:cxn>
                <a:cxn ang="0">
                  <a:pos x="505461832" y="1656792444"/>
                </a:cxn>
                <a:cxn ang="0">
                  <a:pos x="589708120" y="1628712114"/>
                </a:cxn>
                <a:cxn ang="0">
                  <a:pos x="1263657229" y="1965686668"/>
                </a:cxn>
                <a:cxn ang="0">
                  <a:pos x="1347898219" y="2106093616"/>
                </a:cxn>
                <a:cxn ang="0">
                  <a:pos x="1179410941" y="2147483646"/>
                </a:cxn>
                <a:cxn ang="0">
                  <a:pos x="0" y="1488305166"/>
                </a:cxn>
                <a:cxn ang="0">
                  <a:pos x="224647937" y="1432144507"/>
                </a:cxn>
                <a:cxn ang="0">
                  <a:pos x="0" y="1263657229"/>
                </a:cxn>
                <a:cxn ang="0">
                  <a:pos x="0" y="1347898219"/>
                </a:cxn>
                <a:cxn ang="0">
                  <a:pos x="0" y="1488305166"/>
                </a:cxn>
                <a:cxn ang="0">
                  <a:pos x="1460224836" y="1123250282"/>
                </a:cxn>
                <a:cxn ang="0">
                  <a:pos x="1123250282" y="1291737559"/>
                </a:cxn>
                <a:cxn ang="0">
                  <a:pos x="702029439" y="1460224836"/>
                </a:cxn>
                <a:cxn ang="0">
                  <a:pos x="702029439" y="1460224836"/>
                </a:cxn>
                <a:cxn ang="0">
                  <a:pos x="1347898219" y="1769119061"/>
                </a:cxn>
                <a:cxn ang="0">
                  <a:pos x="1404064177" y="1741038732"/>
                </a:cxn>
                <a:cxn ang="0">
                  <a:pos x="1460224836" y="1235576900"/>
                </a:cxn>
                <a:cxn ang="0">
                  <a:pos x="1460224836" y="1123250282"/>
                </a:cxn>
              </a:cxnLst>
              <a:rect l="0" t="0" r="0" b="0"/>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noFill/>
            <a:ln w="9525" cap="flat" cmpd="sng">
              <a:solidFill>
                <a:srgbClr val="FFD860"/>
              </a:solidFill>
              <a:prstDash val="solid"/>
              <a:round/>
              <a:headEnd type="none" w="med" len="med"/>
              <a:tailEnd type="none" w="med" len="med"/>
            </a:ln>
          </p:spPr>
          <p:txBody>
            <a:bodyPr/>
            <a:lstStyle/>
            <a:p>
              <a:endParaRPr lang="zh-CN" altLang="en-US"/>
            </a:p>
          </p:txBody>
        </p:sp>
      </p:grpSp>
      <p:grpSp>
        <p:nvGrpSpPr>
          <p:cNvPr id="6" name="Group 8"/>
          <p:cNvGrpSpPr/>
          <p:nvPr/>
        </p:nvGrpSpPr>
        <p:grpSpPr>
          <a:xfrm>
            <a:off x="7471375" y="5518150"/>
            <a:ext cx="784225" cy="784225"/>
            <a:chOff x="0" y="0"/>
            <a:chExt cx="784512" cy="784512"/>
          </a:xfrm>
        </p:grpSpPr>
        <p:sp>
          <p:nvSpPr>
            <p:cNvPr id="3" name="椭圆 39"/>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9" name="任意多边形 40"/>
            <p:cNvSpPr/>
            <p:nvPr/>
          </p:nvSpPr>
          <p:spPr>
            <a:xfrm>
              <a:off x="105574" y="174618"/>
              <a:ext cx="550505" cy="412416"/>
            </a:xfrm>
            <a:custGeom>
              <a:avLst/>
              <a:gdLst/>
              <a:ahLst/>
              <a:cxnLst>
                <a:cxn ang="0">
                  <a:pos x="140202" y="425381"/>
                </a:cxn>
                <a:cxn ang="0">
                  <a:pos x="56128" y="423650"/>
                </a:cxn>
                <a:cxn ang="0">
                  <a:pos x="111645" y="368511"/>
                </a:cxn>
                <a:cxn ang="0">
                  <a:pos x="135136" y="349421"/>
                </a:cxn>
                <a:cxn ang="0">
                  <a:pos x="248318" y="233722"/>
                </a:cxn>
                <a:cxn ang="0">
                  <a:pos x="164244" y="425382"/>
                </a:cxn>
                <a:cxn ang="0">
                  <a:pos x="170039" y="310006"/>
                </a:cxn>
                <a:cxn ang="0">
                  <a:pos x="207411" y="275791"/>
                </a:cxn>
                <a:cxn ang="0">
                  <a:pos x="241580" y="240341"/>
                </a:cxn>
                <a:cxn ang="0">
                  <a:pos x="272360" y="222804"/>
                </a:cxn>
                <a:cxn ang="0">
                  <a:pos x="283957" y="237614"/>
                </a:cxn>
                <a:cxn ang="0">
                  <a:pos x="313854" y="273065"/>
                </a:cxn>
                <a:cxn ang="0">
                  <a:pos x="339481" y="281246"/>
                </a:cxn>
                <a:cxn ang="0">
                  <a:pos x="356433" y="264805"/>
                </a:cxn>
                <a:cxn ang="0">
                  <a:pos x="272360" y="425381"/>
                </a:cxn>
                <a:cxn ang="0">
                  <a:pos x="464550" y="148272"/>
                </a:cxn>
                <a:cxn ang="0">
                  <a:pos x="380476" y="425381"/>
                </a:cxn>
                <a:cxn ang="0">
                  <a:pos x="383526" y="233182"/>
                </a:cxn>
                <a:cxn ang="0">
                  <a:pos x="420298" y="196707"/>
                </a:cxn>
                <a:cxn ang="0">
                  <a:pos x="464550" y="148272"/>
                </a:cxn>
                <a:cxn ang="0">
                  <a:pos x="488639" y="0"/>
                </a:cxn>
                <a:cxn ang="0">
                  <a:pos x="520672" y="5454"/>
                </a:cxn>
                <a:cxn ang="0">
                  <a:pos x="527079" y="125444"/>
                </a:cxn>
                <a:cxn ang="0">
                  <a:pos x="490775" y="125444"/>
                </a:cxn>
                <a:cxn ang="0">
                  <a:pos x="488639" y="73629"/>
                </a:cxn>
                <a:cxn ang="0">
                  <a:pos x="401082" y="166349"/>
                </a:cxn>
                <a:cxn ang="0">
                  <a:pos x="351964" y="215436"/>
                </a:cxn>
                <a:cxn ang="0">
                  <a:pos x="319931" y="220890"/>
                </a:cxn>
                <a:cxn ang="0">
                  <a:pos x="309252" y="207254"/>
                </a:cxn>
                <a:cxn ang="0">
                  <a:pos x="268678" y="155441"/>
                </a:cxn>
                <a:cxn ang="0">
                  <a:pos x="219560" y="204527"/>
                </a:cxn>
                <a:cxn ang="0">
                  <a:pos x="198204" y="223616"/>
                </a:cxn>
                <a:cxn ang="0">
                  <a:pos x="127731" y="291792"/>
                </a:cxn>
                <a:cxn ang="0">
                  <a:pos x="29495" y="387240"/>
                </a:cxn>
                <a:cxn ang="0">
                  <a:pos x="3868" y="381785"/>
                </a:cxn>
                <a:cxn ang="0">
                  <a:pos x="16682" y="338151"/>
                </a:cxn>
                <a:cxn ang="0">
                  <a:pos x="127731" y="234525"/>
                </a:cxn>
                <a:cxn ang="0">
                  <a:pos x="198204" y="166349"/>
                </a:cxn>
                <a:cxn ang="0">
                  <a:pos x="219560" y="147260"/>
                </a:cxn>
                <a:cxn ang="0">
                  <a:pos x="260135" y="106354"/>
                </a:cxn>
                <a:cxn ang="0">
                  <a:pos x="287897" y="114535"/>
                </a:cxn>
                <a:cxn ang="0">
                  <a:pos x="317795" y="149986"/>
                </a:cxn>
                <a:cxn ang="0">
                  <a:pos x="351964" y="155441"/>
                </a:cxn>
                <a:cxn ang="0">
                  <a:pos x="401082" y="106354"/>
                </a:cxn>
                <a:cxn ang="0">
                  <a:pos x="456605" y="46359"/>
                </a:cxn>
                <a:cxn ang="0">
                  <a:pos x="424572" y="46359"/>
                </a:cxn>
                <a:cxn ang="0">
                  <a:pos x="405353" y="21816"/>
                </a:cxn>
                <a:cxn ang="0">
                  <a:pos x="418167" y="2727"/>
                </a:cxn>
              </a:cxnLst>
              <a:rect l="0" t="0" r="0" b="0"/>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noFill/>
            <a:ln w="9525" cap="flat" cmpd="sng">
              <a:solidFill>
                <a:srgbClr val="FFD860"/>
              </a:solidFill>
              <a:prstDash val="solid"/>
              <a:round/>
              <a:headEnd type="none" w="med" len="med"/>
              <a:tailEnd type="none" w="med" len="med"/>
            </a:ln>
          </p:spPr>
          <p:txBody>
            <a:bodyPr/>
            <a:lstStyle/>
            <a:p>
              <a:endParaRPr lang="zh-CN" altLang="en-US"/>
            </a:p>
          </p:txBody>
        </p:sp>
      </p:grpSp>
      <p:grpSp>
        <p:nvGrpSpPr>
          <p:cNvPr id="7" name="Group 11"/>
          <p:cNvGrpSpPr/>
          <p:nvPr/>
        </p:nvGrpSpPr>
        <p:grpSpPr>
          <a:xfrm>
            <a:off x="3950300" y="5518150"/>
            <a:ext cx="784225" cy="784225"/>
            <a:chOff x="0" y="0"/>
            <a:chExt cx="784512" cy="784512"/>
          </a:xfrm>
        </p:grpSpPr>
        <p:sp>
          <p:nvSpPr>
            <p:cNvPr id="4" name="椭圆 42"/>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2" name="Freeform 168"/>
            <p:cNvSpPr>
              <a:spLocks noChangeAspect="1" noEditPoints="1"/>
            </p:cNvSpPr>
            <p:nvPr/>
          </p:nvSpPr>
          <p:spPr>
            <a:xfrm>
              <a:off x="145149" y="167123"/>
              <a:ext cx="494214" cy="450267"/>
            </a:xfrm>
            <a:custGeom>
              <a:avLst/>
              <a:gdLst/>
              <a:ahLst/>
              <a:cxnLst>
                <a:cxn ang="0">
                  <a:pos x="110567239" y="587114815"/>
                </a:cxn>
                <a:cxn ang="0">
                  <a:pos x="1271544273" y="587114815"/>
                </a:cxn>
                <a:cxn ang="0">
                  <a:pos x="1382116769" y="494415401"/>
                </a:cxn>
                <a:cxn ang="0">
                  <a:pos x="2017886277" y="0"/>
                </a:cxn>
                <a:cxn ang="0">
                  <a:pos x="2017886277" y="1019726901"/>
                </a:cxn>
                <a:cxn ang="0">
                  <a:pos x="2017886277" y="2039453803"/>
                </a:cxn>
                <a:cxn ang="0">
                  <a:pos x="1382116769" y="1514142303"/>
                </a:cxn>
                <a:cxn ang="0">
                  <a:pos x="1271544273" y="1452338988"/>
                </a:cxn>
                <a:cxn ang="0">
                  <a:pos x="912198119" y="1452338988"/>
                </a:cxn>
                <a:cxn ang="0">
                  <a:pos x="1105693415" y="2147483646"/>
                </a:cxn>
                <a:cxn ang="0">
                  <a:pos x="1243905092" y="2147483646"/>
                </a:cxn>
                <a:cxn ang="0">
                  <a:pos x="1243905092" y="2147483646"/>
                </a:cxn>
                <a:cxn ang="0">
                  <a:pos x="1188621473" y="2147483646"/>
                </a:cxn>
                <a:cxn ang="0">
                  <a:pos x="580491146" y="2147483646"/>
                </a:cxn>
                <a:cxn ang="0">
                  <a:pos x="304067792" y="1452338988"/>
                </a:cxn>
                <a:cxn ang="0">
                  <a:pos x="110567239" y="1452338988"/>
                </a:cxn>
                <a:cxn ang="0">
                  <a:pos x="110567239" y="587114815"/>
                </a:cxn>
                <a:cxn ang="0">
                  <a:pos x="2147483646" y="710721445"/>
                </a:cxn>
                <a:cxn ang="0">
                  <a:pos x="2147483646" y="1019726901"/>
                </a:cxn>
                <a:cxn ang="0">
                  <a:pos x="2147483646" y="1328737917"/>
                </a:cxn>
                <a:cxn ang="0">
                  <a:pos x="2147483646" y="2039453803"/>
                </a:cxn>
                <a:cxn ang="0">
                  <a:pos x="2147483646" y="2039453803"/>
                </a:cxn>
                <a:cxn ang="0">
                  <a:pos x="2147483646" y="0"/>
                </a:cxn>
                <a:cxn ang="0">
                  <a:pos x="2147483646" y="0"/>
                </a:cxn>
                <a:cxn ang="0">
                  <a:pos x="2147483646" y="710721445"/>
                </a:cxn>
                <a:cxn ang="0">
                  <a:pos x="1271544273" y="1514142303"/>
                </a:cxn>
                <a:cxn ang="0">
                  <a:pos x="1022765358" y="1514142303"/>
                </a:cxn>
                <a:cxn ang="0">
                  <a:pos x="1105693415" y="1884951074"/>
                </a:cxn>
                <a:cxn ang="0">
                  <a:pos x="1188621473" y="1884951074"/>
                </a:cxn>
                <a:cxn ang="0">
                  <a:pos x="1188621473" y="1761350004"/>
                </a:cxn>
                <a:cxn ang="0">
                  <a:pos x="1271544273" y="1514142303"/>
                </a:cxn>
              </a:cxnLst>
              <a:rect l="0" t="0" r="0" b="0"/>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noFill/>
            <a:ln w="9525" cap="flat" cmpd="sng">
              <a:solidFill>
                <a:srgbClr val="FFD860"/>
              </a:solidFill>
              <a:prstDash val="solid"/>
              <a:round/>
              <a:headEnd type="none" w="med" len="med"/>
              <a:tailEnd type="none" w="med" len="med"/>
            </a:ln>
          </p:spPr>
          <p:txBody>
            <a:bodyPr/>
            <a:lstStyle/>
            <a:p>
              <a:endParaRPr lang="zh-CN" altLang="en-US"/>
            </a:p>
          </p:txBody>
        </p:sp>
      </p:grpSp>
      <p:grpSp>
        <p:nvGrpSpPr>
          <p:cNvPr id="8" name="Group 14"/>
          <p:cNvGrpSpPr/>
          <p:nvPr/>
        </p:nvGrpSpPr>
        <p:grpSpPr>
          <a:xfrm>
            <a:off x="2191350" y="5518150"/>
            <a:ext cx="784225" cy="784225"/>
            <a:chOff x="0" y="0"/>
            <a:chExt cx="784512" cy="784512"/>
          </a:xfrm>
        </p:grpSpPr>
        <p:sp>
          <p:nvSpPr>
            <p:cNvPr id="15374" name="椭圆 45"/>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5" name="任意多边形 46"/>
            <p:cNvSpPr/>
            <p:nvPr/>
          </p:nvSpPr>
          <p:spPr>
            <a:xfrm>
              <a:off x="132612" y="128939"/>
              <a:ext cx="519288" cy="503774"/>
            </a:xfrm>
            <a:custGeom>
              <a:avLst/>
              <a:gdLst/>
              <a:ahLst/>
              <a:cxnLst>
                <a:cxn ang="0">
                  <a:pos x="262805" y="111558"/>
                </a:cxn>
                <a:cxn ang="0">
                  <a:pos x="439744" y="276036"/>
                </a:cxn>
                <a:cxn ang="0">
                  <a:pos x="439744" y="484796"/>
                </a:cxn>
                <a:cxn ang="0">
                  <a:pos x="433425" y="503774"/>
                </a:cxn>
                <a:cxn ang="0">
                  <a:pos x="414467" y="503774"/>
                </a:cxn>
                <a:cxn ang="0">
                  <a:pos x="319678" y="503774"/>
                </a:cxn>
                <a:cxn ang="0">
                  <a:pos x="313359" y="503774"/>
                </a:cxn>
                <a:cxn ang="0">
                  <a:pos x="307040" y="497448"/>
                </a:cxn>
                <a:cxn ang="0">
                  <a:pos x="307040" y="396231"/>
                </a:cxn>
                <a:cxn ang="0">
                  <a:pos x="212251" y="396231"/>
                </a:cxn>
                <a:cxn ang="0">
                  <a:pos x="212251" y="497448"/>
                </a:cxn>
                <a:cxn ang="0">
                  <a:pos x="212251" y="503774"/>
                </a:cxn>
                <a:cxn ang="0">
                  <a:pos x="199612" y="503774"/>
                </a:cxn>
                <a:cxn ang="0">
                  <a:pos x="104823" y="503774"/>
                </a:cxn>
                <a:cxn ang="0">
                  <a:pos x="92185" y="503774"/>
                </a:cxn>
                <a:cxn ang="0">
                  <a:pos x="79546" y="484796"/>
                </a:cxn>
                <a:cxn ang="0">
                  <a:pos x="79546" y="276036"/>
                </a:cxn>
                <a:cxn ang="0">
                  <a:pos x="262805" y="111558"/>
                </a:cxn>
                <a:cxn ang="0">
                  <a:pos x="259644" y="0"/>
                </a:cxn>
                <a:cxn ang="0">
                  <a:pos x="281809" y="9516"/>
                </a:cxn>
                <a:cxn ang="0">
                  <a:pos x="370468" y="91992"/>
                </a:cxn>
                <a:cxn ang="0">
                  <a:pos x="370468" y="22205"/>
                </a:cxn>
                <a:cxn ang="0">
                  <a:pos x="383134" y="9516"/>
                </a:cxn>
                <a:cxn ang="0">
                  <a:pos x="414798" y="9516"/>
                </a:cxn>
                <a:cxn ang="0">
                  <a:pos x="427463" y="22205"/>
                </a:cxn>
                <a:cxn ang="0">
                  <a:pos x="427463" y="142746"/>
                </a:cxn>
                <a:cxn ang="0">
                  <a:pos x="509789" y="218877"/>
                </a:cxn>
                <a:cxn ang="0">
                  <a:pos x="509789" y="269631"/>
                </a:cxn>
                <a:cxn ang="0">
                  <a:pos x="465460" y="269631"/>
                </a:cxn>
                <a:cxn ang="0">
                  <a:pos x="262810" y="79303"/>
                </a:cxn>
                <a:cxn ang="0">
                  <a:pos x="60161" y="269631"/>
                </a:cxn>
                <a:cxn ang="0">
                  <a:pos x="34830" y="275975"/>
                </a:cxn>
                <a:cxn ang="0">
                  <a:pos x="9499" y="269631"/>
                </a:cxn>
                <a:cxn ang="0">
                  <a:pos x="9499" y="218877"/>
                </a:cxn>
                <a:cxn ang="0">
                  <a:pos x="237479" y="9516"/>
                </a:cxn>
                <a:cxn ang="0">
                  <a:pos x="259644" y="0"/>
                </a:cxn>
              </a:cxnLst>
              <a:rect l="0" t="0" r="0" b="0"/>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noFill/>
            <a:ln w="12700" cap="flat" cmpd="sng">
              <a:solidFill>
                <a:srgbClr val="FFD860"/>
              </a:solidFill>
              <a:prstDash val="solid"/>
              <a:round/>
              <a:headEnd type="none" w="med" len="med"/>
              <a:tailEnd type="none" w="med" len="med"/>
            </a:ln>
          </p:spPr>
          <p:txBody>
            <a:bodyPr/>
            <a:lstStyle/>
            <a:p>
              <a:endParaRPr lang="zh-CN" altLang="en-US"/>
            </a:p>
          </p:txBody>
        </p:sp>
      </p:grpSp>
      <p:grpSp>
        <p:nvGrpSpPr>
          <p:cNvPr id="9" name="Group 17"/>
          <p:cNvGrpSpPr/>
          <p:nvPr/>
        </p:nvGrpSpPr>
        <p:grpSpPr>
          <a:xfrm>
            <a:off x="9231913" y="5518150"/>
            <a:ext cx="784225" cy="784225"/>
            <a:chOff x="0" y="0"/>
            <a:chExt cx="784512" cy="784512"/>
          </a:xfrm>
        </p:grpSpPr>
        <p:sp>
          <p:nvSpPr>
            <p:cNvPr id="15377" name="椭圆 48"/>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8" name="Freeform 228"/>
            <p:cNvSpPr>
              <a:spLocks noEditPoints="1"/>
            </p:cNvSpPr>
            <p:nvPr/>
          </p:nvSpPr>
          <p:spPr>
            <a:xfrm>
              <a:off x="219554" y="163389"/>
              <a:ext cx="345405" cy="457735"/>
            </a:xfrm>
            <a:custGeom>
              <a:avLst/>
              <a:gdLst/>
              <a:ahLst/>
              <a:cxnLst>
                <a:cxn ang="0">
                  <a:pos x="1676615797" y="2147483646"/>
                </a:cxn>
                <a:cxn ang="0">
                  <a:pos x="1411889434" y="2147483646"/>
                </a:cxn>
                <a:cxn ang="0">
                  <a:pos x="1411889434" y="2147483646"/>
                </a:cxn>
                <a:cxn ang="0">
                  <a:pos x="1191281918" y="2147483646"/>
                </a:cxn>
                <a:cxn ang="0">
                  <a:pos x="661822550" y="1276224885"/>
                </a:cxn>
                <a:cxn ang="0">
                  <a:pos x="705941396" y="1012178128"/>
                </a:cxn>
                <a:cxn ang="0">
                  <a:pos x="705941396" y="1012178128"/>
                </a:cxn>
                <a:cxn ang="0">
                  <a:pos x="794185731" y="748131371"/>
                </a:cxn>
                <a:cxn ang="0">
                  <a:pos x="485333879" y="264046757"/>
                </a:cxn>
                <a:cxn ang="0">
                  <a:pos x="308851852" y="264046757"/>
                </a:cxn>
                <a:cxn ang="0">
                  <a:pos x="44118846" y="616111310"/>
                </a:cxn>
                <a:cxn ang="0">
                  <a:pos x="0" y="924166965"/>
                </a:cxn>
                <a:cxn ang="0">
                  <a:pos x="485333879" y="1980353991"/>
                </a:cxn>
                <a:cxn ang="0">
                  <a:pos x="1147163071" y="2147483646"/>
                </a:cxn>
                <a:cxn ang="0">
                  <a:pos x="1411889434" y="2147483646"/>
                </a:cxn>
                <a:cxn ang="0">
                  <a:pos x="1853104467" y="2147483646"/>
                </a:cxn>
                <a:cxn ang="0">
                  <a:pos x="1941348802" y="2147483646"/>
                </a:cxn>
                <a:cxn ang="0">
                  <a:pos x="1676615797" y="2147483646"/>
                </a:cxn>
                <a:cxn ang="0">
                  <a:pos x="2147483646" y="2147483646"/>
                </a:cxn>
                <a:cxn ang="0">
                  <a:pos x="1941348802" y="2147483646"/>
                </a:cxn>
                <a:cxn ang="0">
                  <a:pos x="1853104467" y="2112374053"/>
                </a:cxn>
                <a:cxn ang="0">
                  <a:pos x="1764860132" y="2112374053"/>
                </a:cxn>
                <a:cxn ang="0">
                  <a:pos x="1720741286" y="2147483646"/>
                </a:cxn>
                <a:cxn ang="0">
                  <a:pos x="2073711984" y="2147483646"/>
                </a:cxn>
                <a:cxn ang="0">
                  <a:pos x="2147483646" y="2147483646"/>
                </a:cxn>
                <a:cxn ang="0">
                  <a:pos x="2147483646" y="2147483646"/>
                </a:cxn>
                <a:cxn ang="0">
                  <a:pos x="2147483646" y="2147483646"/>
                </a:cxn>
                <a:cxn ang="0">
                  <a:pos x="882430066" y="748131371"/>
                </a:cxn>
                <a:cxn ang="0">
                  <a:pos x="1014793248" y="792140270"/>
                </a:cxn>
                <a:cxn ang="0">
                  <a:pos x="1058918736" y="748131371"/>
                </a:cxn>
                <a:cxn ang="0">
                  <a:pos x="1103037583" y="616111310"/>
                </a:cxn>
                <a:cxn ang="0">
                  <a:pos x="750066885" y="44008898"/>
                </a:cxn>
                <a:cxn ang="0">
                  <a:pos x="661822550" y="0"/>
                </a:cxn>
                <a:cxn ang="0">
                  <a:pos x="573578215" y="44008898"/>
                </a:cxn>
                <a:cxn ang="0">
                  <a:pos x="573578215" y="176028960"/>
                </a:cxn>
                <a:cxn ang="0">
                  <a:pos x="882430066" y="748131371"/>
                </a:cxn>
              </a:cxnLst>
              <a:rect l="0" t="0" r="0" b="0"/>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noFill/>
            <a:ln w="9525" cap="flat" cmpd="sng">
              <a:solidFill>
                <a:srgbClr val="FFD860"/>
              </a:solidFill>
              <a:prstDash val="solid"/>
              <a:round/>
              <a:headEnd type="none" w="med" len="med"/>
              <a:tailEnd type="none" w="med" len="med"/>
            </a:ln>
          </p:spPr>
          <p:txBody>
            <a:bodyPr/>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evt" cmd="playFrom(0.0)">
                                      <p:cBhvr>
                                        <p:cTn id="6" dur="1" fill="hold"/>
                                        <p:tgtEl>
                                          <p:spTgt spid="15363"/>
                                        </p:tgtEl>
                                      </p:cBhvr>
                                    </p:cmd>
                                  </p:childTnLst>
                                </p:cTn>
                              </p:par>
                              <p:par>
                                <p:cTn id="7" presetID="41" presetClass="entr" presetSubtype="0" fill="hold" grpId="0" nodeType="withEffect">
                                  <p:stCondLst>
                                    <p:cond delay="1250"/>
                                  </p:stCondLst>
                                  <p:iterate type="lt">
                                    <p:tmPct val="10000"/>
                                  </p:iterate>
                                  <p:childTnLst>
                                    <p:set>
                                      <p:cBhvr>
                                        <p:cTn id="8" dur="1" fill="hold">
                                          <p:stCondLst>
                                            <p:cond delay="0"/>
                                          </p:stCondLst>
                                        </p:cTn>
                                        <p:tgtEl>
                                          <p:spTgt spid="15362"/>
                                        </p:tgtEl>
                                        <p:attrNameLst>
                                          <p:attrName>style.visibility</p:attrName>
                                        </p:attrNameLst>
                                      </p:cBhvr>
                                      <p:to>
                                        <p:strVal val="visible"/>
                                      </p:to>
                                    </p:set>
                                    <p:anim calcmode="lin" valueType="num">
                                      <p:cBhvr>
                                        <p:cTn id="9" dur="5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15362"/>
                                        </p:tgtEl>
                                        <p:attrNameLst>
                                          <p:attrName>ppt_y</p:attrName>
                                        </p:attrNameLst>
                                      </p:cBhvr>
                                      <p:tavLst>
                                        <p:tav tm="0">
                                          <p:val>
                                            <p:strVal val="#ppt_y"/>
                                          </p:val>
                                        </p:tav>
                                        <p:tav tm="100000">
                                          <p:val>
                                            <p:strVal val="#ppt_y"/>
                                          </p:val>
                                        </p:tav>
                                      </p:tavLst>
                                    </p:anim>
                                    <p:anim calcmode="lin" valueType="num">
                                      <p:cBhvr>
                                        <p:cTn id="11" dur="5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15362"/>
                                        </p:tgtEl>
                                        <p:attrNameLst>
                                          <p:attrName>ppt_w</p:attrName>
                                        </p:attrNameLst>
                                      </p:cBhvr>
                                      <p:tavLst>
                                        <p:tav tm="0">
                                          <p:val>
                                            <p:strVal val="#ppt_w/10"/>
                                          </p:val>
                                        </p:tav>
                                        <p:tav tm="50000">
                                          <p:val>
                                            <p:strVal val="#ppt_w+.01"/>
                                          </p:val>
                                        </p:tav>
                                        <p:tav tm="100000">
                                          <p:val>
                                            <p:strVal val="#ppt_w"/>
                                          </p:val>
                                        </p:tav>
                                      </p:tavLst>
                                    </p:anim>
                                    <p:animEffect>
                                      <p:cBhvr>
                                        <p:cTn id="13" dur="500" tmFilter="0,0; .5, 1; 1, 1"/>
                                        <p:tgtEl>
                                          <p:spTgt spid="15362"/>
                                        </p:tgtEl>
                                      </p:cBhvr>
                                    </p:animEffect>
                                  </p:childTnLst>
                                </p:cTn>
                              </p:par>
                              <p:par>
                                <p:cTn id="14" presetID="16" presetClass="entr" presetSubtype="37" fill="hold" grpId="0" nodeType="withEffect">
                                  <p:stCondLst>
                                    <p:cond delay="2500"/>
                                  </p:stCondLst>
                                  <p:childTnLst>
                                    <p:set>
                                      <p:cBhvr>
                                        <p:cTn id="15" dur="1" fill="hold">
                                          <p:stCondLst>
                                            <p:cond delay="0"/>
                                          </p:stCondLst>
                                        </p:cTn>
                                        <p:tgtEl>
                                          <p:spTgt spid="15364"/>
                                        </p:tgtEl>
                                        <p:attrNameLst>
                                          <p:attrName>style.visibility</p:attrName>
                                        </p:attrNameLst>
                                      </p:cBhvr>
                                      <p:to>
                                        <p:strVal val="visible"/>
                                      </p:to>
                                    </p:set>
                                    <p:animEffect filter="barn(outVertical)">
                                      <p:cBhvr>
                                        <p:cTn id="16" dur="500"/>
                                        <p:tgtEl>
                                          <p:spTgt spid="15364"/>
                                        </p:tgtEl>
                                      </p:cBhvr>
                                    </p:animEffect>
                                  </p:childTnLst>
                                </p:cTn>
                              </p:par>
                              <p:par>
                                <p:cTn id="17" presetID="37" presetClass="entr" presetSubtype="0" fill="hold" nodeType="withEffect">
                                  <p:stCondLst>
                                    <p:cond delay="3000"/>
                                  </p:stCondLst>
                                  <p:childTnLst>
                                    <p:set>
                                      <p:cBhvr>
                                        <p:cTn id="18" dur="1" fill="hold">
                                          <p:stCondLst>
                                            <p:cond delay="0"/>
                                          </p:stCondLst>
                                        </p:cTn>
                                        <p:tgtEl>
                                          <p:spTgt spid="8"/>
                                        </p:tgtEl>
                                        <p:attrNameLst>
                                          <p:attrName>style.visibility</p:attrName>
                                        </p:attrNameLst>
                                      </p:cBhvr>
                                      <p:to>
                                        <p:strVal val="visible"/>
                                      </p:to>
                                    </p:set>
                                    <p:animEffect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675" decel="100000" fill="hold"/>
                                        <p:tgtEl>
                                          <p:spTgt spid="8"/>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3250"/>
                                  </p:stCondLst>
                                  <p:childTnLst>
                                    <p:set>
                                      <p:cBhvr>
                                        <p:cTn id="24" dur="1" fill="hold">
                                          <p:stCondLst>
                                            <p:cond delay="0"/>
                                          </p:stCondLst>
                                        </p:cTn>
                                        <p:tgtEl>
                                          <p:spTgt spid="7"/>
                                        </p:tgtEl>
                                        <p:attrNameLst>
                                          <p:attrName>style.visibility</p:attrName>
                                        </p:attrNameLst>
                                      </p:cBhvr>
                                      <p:to>
                                        <p:strVal val="visible"/>
                                      </p:to>
                                    </p:set>
                                    <p:animEffect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675" decel="100000" fill="hold"/>
                                        <p:tgtEl>
                                          <p:spTgt spid="7"/>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3500"/>
                                  </p:stCondLst>
                                  <p:childTnLst>
                                    <p:set>
                                      <p:cBhvr>
                                        <p:cTn id="30" dur="1" fill="hold">
                                          <p:stCondLst>
                                            <p:cond delay="0"/>
                                          </p:stCondLst>
                                        </p:cTn>
                                        <p:tgtEl>
                                          <p:spTgt spid="5"/>
                                        </p:tgtEl>
                                        <p:attrNameLst>
                                          <p:attrName>style.visibility</p:attrName>
                                        </p:attrNameLst>
                                      </p:cBhvr>
                                      <p:to>
                                        <p:strVal val="visible"/>
                                      </p:to>
                                    </p:set>
                                    <p:animEffect filter="fade">
                                      <p:cBhvr>
                                        <p:cTn id="31" dur="750"/>
                                        <p:tgtEl>
                                          <p:spTgt spid="5"/>
                                        </p:tgtEl>
                                      </p:cBhvr>
                                    </p:animEffect>
                                    <p:anim calcmode="lin" valueType="num">
                                      <p:cBhvr>
                                        <p:cTn id="32" dur="750" fill="hold"/>
                                        <p:tgtEl>
                                          <p:spTgt spid="5"/>
                                        </p:tgtEl>
                                        <p:attrNameLst>
                                          <p:attrName>ppt_x</p:attrName>
                                        </p:attrNameLst>
                                      </p:cBhvr>
                                      <p:tavLst>
                                        <p:tav tm="0">
                                          <p:val>
                                            <p:strVal val="#ppt_x"/>
                                          </p:val>
                                        </p:tav>
                                        <p:tav tm="100000">
                                          <p:val>
                                            <p:strVal val="#ppt_x"/>
                                          </p:val>
                                        </p:tav>
                                      </p:tavLst>
                                    </p:anim>
                                    <p:anim calcmode="lin" valueType="num">
                                      <p:cBhvr>
                                        <p:cTn id="33" dur="675" decel="100000" fill="hold"/>
                                        <p:tgtEl>
                                          <p:spTgt spid="5"/>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3500"/>
                                  </p:stCondLst>
                                  <p:childTnLst>
                                    <p:set>
                                      <p:cBhvr>
                                        <p:cTn id="36" dur="1" fill="hold">
                                          <p:stCondLst>
                                            <p:cond delay="0"/>
                                          </p:stCondLst>
                                        </p:cTn>
                                        <p:tgtEl>
                                          <p:spTgt spid="6"/>
                                        </p:tgtEl>
                                        <p:attrNameLst>
                                          <p:attrName>style.visibility</p:attrName>
                                        </p:attrNameLst>
                                      </p:cBhvr>
                                      <p:to>
                                        <p:strVal val="visible"/>
                                      </p:to>
                                    </p:set>
                                    <p:animEffect filter="fade">
                                      <p:cBhvr>
                                        <p:cTn id="37" dur="750"/>
                                        <p:tgtEl>
                                          <p:spTgt spid="6"/>
                                        </p:tgtEl>
                                      </p:cBhvr>
                                    </p:animEffect>
                                    <p:anim calcmode="lin" valueType="num">
                                      <p:cBhvr>
                                        <p:cTn id="38" dur="750" fill="hold"/>
                                        <p:tgtEl>
                                          <p:spTgt spid="6"/>
                                        </p:tgtEl>
                                        <p:attrNameLst>
                                          <p:attrName>ppt_x</p:attrName>
                                        </p:attrNameLst>
                                      </p:cBhvr>
                                      <p:tavLst>
                                        <p:tav tm="0">
                                          <p:val>
                                            <p:strVal val="#ppt_x"/>
                                          </p:val>
                                        </p:tav>
                                        <p:tav tm="100000">
                                          <p:val>
                                            <p:strVal val="#ppt_x"/>
                                          </p:val>
                                        </p:tav>
                                      </p:tavLst>
                                    </p:anim>
                                    <p:anim calcmode="lin" valueType="num">
                                      <p:cBhvr>
                                        <p:cTn id="39" dur="675" decel="100000" fill="hold"/>
                                        <p:tgtEl>
                                          <p:spTgt spid="6"/>
                                        </p:tgtEl>
                                        <p:attrNameLst>
                                          <p:attrName>ppt_y</p:attrName>
                                        </p:attrNameLst>
                                      </p:cBhvr>
                                      <p:tavLst>
                                        <p:tav tm="0">
                                          <p:val>
                                            <p:strVal val="#ppt_y+1"/>
                                          </p:val>
                                        </p:tav>
                                        <p:tav tm="100000">
                                          <p:val>
                                            <p:strVal val="#ppt_y-.03"/>
                                          </p:val>
                                        </p:tav>
                                      </p:tavLst>
                                    </p:anim>
                                    <p:anim calcmode="lin" valueType="num">
                                      <p:cBhvr>
                                        <p:cTn id="40"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3600"/>
                                  </p:stCondLst>
                                  <p:childTnLst>
                                    <p:set>
                                      <p:cBhvr>
                                        <p:cTn id="42" dur="1" fill="hold">
                                          <p:stCondLst>
                                            <p:cond delay="0"/>
                                          </p:stCondLst>
                                        </p:cTn>
                                        <p:tgtEl>
                                          <p:spTgt spid="9"/>
                                        </p:tgtEl>
                                        <p:attrNameLst>
                                          <p:attrName>style.visibility</p:attrName>
                                        </p:attrNameLst>
                                      </p:cBhvr>
                                      <p:to>
                                        <p:strVal val="visible"/>
                                      </p:to>
                                    </p:set>
                                    <p:animEffect filter="fade">
                                      <p:cBhvr>
                                        <p:cTn id="43" dur="750"/>
                                        <p:tgtEl>
                                          <p:spTgt spid="9"/>
                                        </p:tgtEl>
                                      </p:cBhvr>
                                    </p:animEffect>
                                    <p:anim calcmode="lin" valueType="num">
                                      <p:cBhvr>
                                        <p:cTn id="44" dur="750" fill="hold"/>
                                        <p:tgtEl>
                                          <p:spTgt spid="9"/>
                                        </p:tgtEl>
                                        <p:attrNameLst>
                                          <p:attrName>ppt_x</p:attrName>
                                        </p:attrNameLst>
                                      </p:cBhvr>
                                      <p:tavLst>
                                        <p:tav tm="0">
                                          <p:val>
                                            <p:strVal val="#ppt_x"/>
                                          </p:val>
                                        </p:tav>
                                        <p:tav tm="100000">
                                          <p:val>
                                            <p:strVal val="#ppt_x"/>
                                          </p:val>
                                        </p:tav>
                                      </p:tavLst>
                                    </p:anim>
                                    <p:anim calcmode="lin" valueType="num">
                                      <p:cBhvr>
                                        <p:cTn id="45" dur="675" decel="100000" fill="hold"/>
                                        <p:tgtEl>
                                          <p:spTgt spid="9"/>
                                        </p:tgtEl>
                                        <p:attrNameLst>
                                          <p:attrName>ppt_y</p:attrName>
                                        </p:attrNameLst>
                                      </p:cBhvr>
                                      <p:tavLst>
                                        <p:tav tm="0">
                                          <p:val>
                                            <p:strVal val="#ppt_y+1"/>
                                          </p:val>
                                        </p:tav>
                                        <p:tav tm="100000">
                                          <p:val>
                                            <p:strVal val="#ppt_y-.03"/>
                                          </p:val>
                                        </p:tav>
                                      </p:tavLst>
                                    </p:anim>
                                    <p:anim calcmode="lin" valueType="num">
                                      <p:cBhvr>
                                        <p:cTn id="46"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hold" display="1">
                  <p:stCondLst>
                    <p:cond delay="indefinite"/>
                  </p:stCondLst>
                  <p:endCondLst>
                    <p:cond evt="onStopAudio" delay="0">
                      <p:tgtEl>
                        <p:sldTgt/>
                      </p:tgtEl>
                    </p:cond>
                  </p:endCondLst>
                </p:cTn>
                <p:tgtEl>
                  <p:spTgt spid="15363"/>
                </p:tgtEl>
              </p:cMediaNode>
            </p:audio>
          </p:childTnLst>
        </p:cTn>
      </p:par>
    </p:tnLst>
    <p:bldLst>
      <p:bldP spid="15362" grpId="0" bldLvl="0"/>
      <p:bldP spid="15364"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00" y="1192530"/>
            <a:ext cx="12472035" cy="561721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60" name="文本框 56"/>
          <p:cNvSpPr txBox="1">
            <a:spLocks noChangeArrowheads="1"/>
          </p:cNvSpPr>
          <p:nvPr/>
        </p:nvSpPr>
        <p:spPr bwMode="auto">
          <a:xfrm>
            <a:off x="653380" y="464820"/>
            <a:ext cx="2363470" cy="583565"/>
          </a:xfrm>
          <a:prstGeom prst="rect">
            <a:avLst/>
          </a:prstGeom>
          <a:noFill/>
          <a:ln w="9525">
            <a:noFill/>
            <a:miter lim="800000"/>
          </a:ln>
        </p:spPr>
        <p:txBody>
          <a:bodyPr wrap="square">
            <a:spAutoFit/>
          </a:bodyPr>
          <a:lstStyle/>
          <a:p>
            <a:pPr algn="ctr"/>
            <a:r>
              <a:rPr lang="zh-CN" altLang="en-US" sz="3200" b="1" dirty="0">
                <a:solidFill>
                  <a:srgbClr val="EC9704"/>
                </a:solidFill>
                <a:latin typeface="隶书" panose="02010509060101010101" pitchFamily="49" charset="-122"/>
              </a:rPr>
              <a:t>类固收资产</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5604" name="文本框 4"/>
          <p:cNvSpPr txBox="1">
            <a:spLocks noChangeArrowheads="1"/>
          </p:cNvSpPr>
          <p:nvPr/>
        </p:nvSpPr>
        <p:spPr bwMode="auto">
          <a:xfrm>
            <a:off x="751629" y="342614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配置建议及策略</a:t>
            </a:r>
            <a:endParaRPr lang="zh-CN" altLang="zh-CN"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811530" y="3755390"/>
            <a:ext cx="11158855" cy="920750"/>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1800" dirty="0">
                <a:solidFill>
                  <a:schemeClr val="accent4">
                    <a:lumMod val="40000"/>
                    <a:lumOff val="60000"/>
                  </a:schemeClr>
                </a:solidFill>
                <a:latin typeface="楷体" panose="02010609060101010101" pitchFamily="49" charset="-122"/>
                <a:ea typeface="楷体" panose="02010609060101010101" pitchFamily="49" charset="-122"/>
              </a:rPr>
              <a:t>建议重点配置信托产品。</a:t>
            </a:r>
            <a:r>
              <a:rPr lang="zh-CN" sz="1800" dirty="0">
                <a:solidFill>
                  <a:schemeClr val="accent4">
                    <a:lumMod val="40000"/>
                    <a:lumOff val="60000"/>
                  </a:schemeClr>
                </a:solidFill>
                <a:latin typeface="楷体" panose="02010609060101010101" pitchFamily="49" charset="-122"/>
                <a:ea typeface="楷体" panose="02010609060101010101" pitchFamily="49" charset="-122"/>
                <a:sym typeface="+mn-ea"/>
              </a:rPr>
              <a:t>在产品投向方面，房地产、证券等仍是主要方向，同时关注股权投资类产品。鉴于房地产信托产品收益率相对更高，建议适度多配房地产信托产品如中信信托的房地产类信托产品。</a:t>
            </a:r>
            <a:endParaRPr lang="zh-CN" sz="1800" dirty="0">
              <a:solidFill>
                <a:schemeClr val="accent4">
                  <a:lumMod val="40000"/>
                  <a:lumOff val="60000"/>
                </a:schemeClr>
              </a:solidFill>
              <a:latin typeface="楷体" panose="02010609060101010101" pitchFamily="49" charset="-122"/>
              <a:ea typeface="楷体" panose="02010609060101010101" pitchFamily="49" charset="-122"/>
              <a:sym typeface="+mn-ea"/>
            </a:endParaRPr>
          </a:p>
        </p:txBody>
      </p:sp>
      <p:sp>
        <p:nvSpPr>
          <p:cNvPr id="5" name="文本框 4"/>
          <p:cNvSpPr txBox="1">
            <a:spLocks noChangeArrowheads="1"/>
          </p:cNvSpPr>
          <p:nvPr/>
        </p:nvSpPr>
        <p:spPr bwMode="auto">
          <a:xfrm>
            <a:off x="751629" y="134461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投资观点</a:t>
            </a:r>
            <a:endParaRPr lang="zh-CN" altLang="zh-CN" sz="2000" b="1" dirty="0">
              <a:solidFill>
                <a:srgbClr val="E6AD00"/>
              </a:solidFill>
              <a:latin typeface="微软雅黑" panose="020B0503020204020204" charset="-122"/>
              <a:ea typeface="微软雅黑" panose="020B0503020204020204" charset="-122"/>
            </a:endParaRPr>
          </a:p>
        </p:txBody>
      </p:sp>
      <p:sp>
        <p:nvSpPr>
          <p:cNvPr id="8" name="矩形 14"/>
          <p:cNvSpPr>
            <a:spLocks noChangeArrowheads="1"/>
          </p:cNvSpPr>
          <p:nvPr/>
        </p:nvSpPr>
        <p:spPr bwMode="auto">
          <a:xfrm>
            <a:off x="811530" y="1686560"/>
            <a:ext cx="11159490" cy="1751965"/>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1800" dirty="0">
                <a:solidFill>
                  <a:schemeClr val="accent4">
                    <a:lumMod val="40000"/>
                    <a:lumOff val="60000"/>
                  </a:schemeClr>
                </a:solidFill>
                <a:latin typeface="楷体" panose="02010609060101010101" pitchFamily="49" charset="-122"/>
                <a:ea typeface="楷体" panose="02010609060101010101" pitchFamily="49" charset="-122"/>
              </a:rPr>
              <a:t>对于类固收市场，维持谨慎看多的观点。</a:t>
            </a:r>
            <a:r>
              <a:rPr sz="1800" dirty="0">
                <a:solidFill>
                  <a:schemeClr val="accent4">
                    <a:lumMod val="40000"/>
                    <a:lumOff val="60000"/>
                  </a:schemeClr>
                </a:solidFill>
                <a:latin typeface="楷体" panose="02010609060101010101" pitchFamily="49" charset="-122"/>
                <a:ea typeface="楷体" panose="02010609060101010101" pitchFamily="49" charset="-122"/>
              </a:rPr>
              <a:t>在金融行业</a:t>
            </a:r>
            <a:r>
              <a:rPr lang="zh-CN" sz="1800" dirty="0">
                <a:solidFill>
                  <a:schemeClr val="accent4">
                    <a:lumMod val="40000"/>
                    <a:lumOff val="60000"/>
                  </a:schemeClr>
                </a:solidFill>
                <a:latin typeface="楷体" panose="02010609060101010101" pitchFamily="49" charset="-122"/>
                <a:ea typeface="楷体" panose="02010609060101010101" pitchFamily="49" charset="-122"/>
              </a:rPr>
              <a:t>延续</a:t>
            </a:r>
            <a:r>
              <a:rPr sz="1800" dirty="0">
                <a:solidFill>
                  <a:schemeClr val="accent4">
                    <a:lumMod val="40000"/>
                    <a:lumOff val="60000"/>
                  </a:schemeClr>
                </a:solidFill>
                <a:latin typeface="楷体" panose="02010609060101010101" pitchFamily="49" charset="-122"/>
                <a:ea typeface="楷体" panose="02010609060101010101" pitchFamily="49" charset="-122"/>
              </a:rPr>
              <a:t>严监管的背景下，2018年信托公司经营必须走主动管理道路，做通道、走传统老路的公司生存越发艰难。结合数据统计</a:t>
            </a:r>
            <a:r>
              <a:rPr lang="zh-CN" sz="1800" dirty="0">
                <a:solidFill>
                  <a:schemeClr val="accent4">
                    <a:lumMod val="40000"/>
                    <a:lumOff val="60000"/>
                  </a:schemeClr>
                </a:solidFill>
                <a:latin typeface="楷体" panose="02010609060101010101" pitchFamily="49" charset="-122"/>
                <a:ea typeface="楷体" panose="02010609060101010101" pitchFamily="49" charset="-122"/>
              </a:rPr>
              <a:t>结果</a:t>
            </a:r>
            <a:r>
              <a:rPr sz="1800" dirty="0">
                <a:solidFill>
                  <a:schemeClr val="accent4">
                    <a:lumMod val="40000"/>
                    <a:lumOff val="60000"/>
                  </a:schemeClr>
                </a:solidFill>
                <a:latin typeface="楷体" panose="02010609060101010101" pitchFamily="49" charset="-122"/>
                <a:ea typeface="楷体" panose="02010609060101010101" pitchFamily="49" charset="-122"/>
              </a:rPr>
              <a:t>，可以</a:t>
            </a:r>
            <a:r>
              <a:rPr lang="zh-CN" sz="1800" dirty="0">
                <a:solidFill>
                  <a:schemeClr val="accent4">
                    <a:lumMod val="40000"/>
                    <a:lumOff val="60000"/>
                  </a:schemeClr>
                </a:solidFill>
                <a:latin typeface="楷体" panose="02010609060101010101" pitchFamily="49" charset="-122"/>
                <a:ea typeface="楷体" panose="02010609060101010101" pitchFamily="49" charset="-122"/>
              </a:rPr>
              <a:t>发现</a:t>
            </a:r>
            <a:r>
              <a:rPr sz="1800" dirty="0">
                <a:solidFill>
                  <a:schemeClr val="accent4">
                    <a:lumMod val="40000"/>
                    <a:lumOff val="60000"/>
                  </a:schemeClr>
                </a:solidFill>
                <a:latin typeface="楷体" panose="02010609060101010101" pitchFamily="49" charset="-122"/>
                <a:ea typeface="楷体" panose="02010609060101010101" pitchFamily="49" charset="-122"/>
              </a:rPr>
              <a:t>两个变化，一是集合信托项目收益率一路回升到7%以上</a:t>
            </a:r>
            <a:r>
              <a:rPr lang="zh-CN" sz="1800" dirty="0">
                <a:solidFill>
                  <a:schemeClr val="accent4">
                    <a:lumMod val="40000"/>
                    <a:lumOff val="60000"/>
                  </a:schemeClr>
                </a:solidFill>
                <a:latin typeface="楷体" panose="02010609060101010101" pitchFamily="49" charset="-122"/>
                <a:ea typeface="楷体" panose="02010609060101010101" pitchFamily="49" charset="-122"/>
              </a:rPr>
              <a:t>，</a:t>
            </a:r>
            <a:r>
              <a:rPr lang="zh-CN" sz="1800" dirty="0">
                <a:solidFill>
                  <a:schemeClr val="accent4">
                    <a:lumMod val="40000"/>
                    <a:lumOff val="60000"/>
                  </a:schemeClr>
                </a:solidFill>
                <a:latin typeface="楷体" panose="02010609060101010101" pitchFamily="49" charset="-122"/>
                <a:ea typeface="楷体" panose="02010609060101010101" pitchFamily="49" charset="-122"/>
                <a:sym typeface="+mn-ea"/>
              </a:rPr>
              <a:t>我们认为信托产品收益率在2018年仍将延续上行的趋势</a:t>
            </a:r>
            <a:r>
              <a:rPr sz="1800" dirty="0">
                <a:solidFill>
                  <a:schemeClr val="accent4">
                    <a:lumMod val="40000"/>
                    <a:lumOff val="60000"/>
                  </a:schemeClr>
                </a:solidFill>
                <a:latin typeface="楷体" panose="02010609060101010101" pitchFamily="49" charset="-122"/>
                <a:ea typeface="楷体" panose="02010609060101010101" pitchFamily="49" charset="-122"/>
              </a:rPr>
              <a:t>；二是新增集合项目的投向变化明显，具体体现为金融机构、房地产和股票市场占比的增长，以及基础产业和工商企业占比的下降</a:t>
            </a:r>
            <a:r>
              <a:rPr lang="zh-CN" sz="1800" dirty="0">
                <a:solidFill>
                  <a:schemeClr val="accent4">
                    <a:lumMod val="40000"/>
                    <a:lumOff val="60000"/>
                  </a:schemeClr>
                </a:solidFill>
                <a:latin typeface="楷体" panose="02010609060101010101" pitchFamily="49" charset="-122"/>
                <a:ea typeface="楷体" panose="02010609060101010101" pitchFamily="49" charset="-122"/>
              </a:rPr>
              <a:t>。</a:t>
            </a:r>
            <a:endParaRPr lang="zh-CN" sz="1800" dirty="0">
              <a:solidFill>
                <a:schemeClr val="accent4">
                  <a:lumMod val="40000"/>
                  <a:lumOff val="60000"/>
                </a:schemeClr>
              </a:solidFill>
              <a:latin typeface="楷体" panose="02010609060101010101" pitchFamily="49" charset="-122"/>
              <a:ea typeface="楷体" panose="02010609060101010101" pitchFamily="49" charset="-122"/>
            </a:endParaRPr>
          </a:p>
        </p:txBody>
      </p:sp>
      <p:sp>
        <p:nvSpPr>
          <p:cNvPr id="33810" name="矩形 26"/>
          <p:cNvSpPr>
            <a:spLocks noChangeArrowheads="1"/>
          </p:cNvSpPr>
          <p:nvPr/>
        </p:nvSpPr>
        <p:spPr bwMode="auto">
          <a:xfrm>
            <a:off x="7324055" y="338773"/>
            <a:ext cx="4856480" cy="337185"/>
          </a:xfrm>
          <a:prstGeom prst="rect">
            <a:avLst/>
          </a:prstGeom>
          <a:noFill/>
          <a:ln w="9525">
            <a:noFill/>
            <a:miter lim="800000"/>
          </a:ln>
        </p:spPr>
        <p:txBody>
          <a:bodyPr wrap="none">
            <a:spAutoFit/>
          </a:bodyPr>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
        <p:nvSpPr>
          <p:cNvPr id="13" name="Freeform 106"/>
          <p:cNvSpPr/>
          <p:nvPr>
            <p:custDataLst>
              <p:tags r:id="rId1"/>
            </p:custDataLst>
          </p:nvPr>
        </p:nvSpPr>
        <p:spPr bwMode="auto">
          <a:xfrm>
            <a:off x="4293135" y="4625345"/>
            <a:ext cx="2194994" cy="2199657"/>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chemeClr val="accent1"/>
          </a:solidFill>
          <a:ln>
            <a:noFill/>
          </a:ln>
        </p:spPr>
        <p:txBody>
          <a:bodyPr>
            <a:normAutofit/>
          </a:bodyPr>
          <a:lstStyle/>
          <a:p>
            <a:pPr>
              <a:defRPr/>
            </a:pPr>
            <a:endParaRPr lang="zh-CN" altLang="en-US"/>
          </a:p>
        </p:txBody>
      </p:sp>
      <p:sp>
        <p:nvSpPr>
          <p:cNvPr id="15" name="Freeform 108"/>
          <p:cNvSpPr/>
          <p:nvPr>
            <p:custDataLst>
              <p:tags r:id="rId2"/>
            </p:custDataLst>
          </p:nvPr>
        </p:nvSpPr>
        <p:spPr bwMode="auto">
          <a:xfrm>
            <a:off x="5684438" y="4625345"/>
            <a:ext cx="2196549" cy="2199657"/>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chemeClr val="accent3"/>
          </a:solidFill>
          <a:ln>
            <a:noFill/>
          </a:ln>
        </p:spPr>
        <p:txBody>
          <a:bodyPr>
            <a:normAutofit/>
          </a:bodyPr>
          <a:lstStyle/>
          <a:p>
            <a:pPr>
              <a:defRPr/>
            </a:pPr>
            <a:endParaRPr lang="zh-CN" altLang="en-US"/>
          </a:p>
        </p:txBody>
      </p:sp>
      <p:sp>
        <p:nvSpPr>
          <p:cNvPr id="17" name="Freeform 110"/>
          <p:cNvSpPr>
            <a:spLocks noEditPoints="1"/>
          </p:cNvSpPr>
          <p:nvPr>
            <p:custDataLst>
              <p:tags r:id="rId3"/>
            </p:custDataLst>
          </p:nvPr>
        </p:nvSpPr>
        <p:spPr bwMode="auto">
          <a:xfrm>
            <a:off x="7298038" y="6262263"/>
            <a:ext cx="368424" cy="296915"/>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chemeClr val="bg1"/>
          </a:solidFill>
          <a:ln>
            <a:noFill/>
          </a:ln>
        </p:spPr>
        <p:txBody>
          <a:bodyPr>
            <a:normAutofit fontScale="72500"/>
          </a:bodyPr>
          <a:lstStyle/>
          <a:p>
            <a:pPr>
              <a:defRPr/>
            </a:pPr>
            <a:endParaRPr lang="zh-CN" altLang="en-US"/>
          </a:p>
        </p:txBody>
      </p:sp>
      <p:sp>
        <p:nvSpPr>
          <p:cNvPr id="18" name="Freeform 111"/>
          <p:cNvSpPr>
            <a:spLocks noEditPoints="1"/>
          </p:cNvSpPr>
          <p:nvPr>
            <p:custDataLst>
              <p:tags r:id="rId4"/>
            </p:custDataLst>
          </p:nvPr>
        </p:nvSpPr>
        <p:spPr bwMode="auto">
          <a:xfrm>
            <a:off x="4473461" y="6271590"/>
            <a:ext cx="365314" cy="304688"/>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bg1"/>
          </a:solidFill>
          <a:ln>
            <a:noFill/>
          </a:ln>
        </p:spPr>
        <p:txBody>
          <a:bodyPr>
            <a:normAutofit fontScale="72500"/>
          </a:bodyPr>
          <a:lstStyle/>
          <a:p>
            <a:pPr>
              <a:defRPr/>
            </a:pPr>
            <a:endParaRPr lang="zh-CN" altLang="en-US"/>
          </a:p>
        </p:txBody>
      </p:sp>
      <p:sp>
        <p:nvSpPr>
          <p:cNvPr id="19" name="Freeform 112"/>
          <p:cNvSpPr>
            <a:spLocks noEditPoints="1"/>
          </p:cNvSpPr>
          <p:nvPr>
            <p:custDataLst>
              <p:tags r:id="rId5"/>
            </p:custDataLst>
          </p:nvPr>
        </p:nvSpPr>
        <p:spPr bwMode="auto">
          <a:xfrm>
            <a:off x="5930053" y="4830542"/>
            <a:ext cx="366869" cy="304688"/>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solidFill>
          <a:ln>
            <a:noFill/>
          </a:ln>
        </p:spPr>
        <p:txBody>
          <a:bodyPr>
            <a:normAutofit fontScale="72500"/>
          </a:bodyPr>
          <a:lstStyle/>
          <a:p>
            <a:pPr>
              <a:defRPr/>
            </a:pPr>
            <a:endParaRPr lang="zh-CN" altLang="en-US"/>
          </a:p>
        </p:txBody>
      </p:sp>
      <p:sp>
        <p:nvSpPr>
          <p:cNvPr id="20" name="Freeform 113"/>
          <p:cNvSpPr>
            <a:spLocks noEditPoints="1"/>
          </p:cNvSpPr>
          <p:nvPr>
            <p:custDataLst>
              <p:tags r:id="rId6"/>
            </p:custDataLst>
          </p:nvPr>
        </p:nvSpPr>
        <p:spPr bwMode="auto">
          <a:xfrm>
            <a:off x="5888082" y="6254491"/>
            <a:ext cx="404177" cy="329560"/>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accent1"/>
          </a:solidFill>
          <a:ln>
            <a:noFill/>
          </a:ln>
        </p:spPr>
        <p:txBody>
          <a:bodyPr>
            <a:normAutofit fontScale="82500"/>
          </a:bodyPr>
          <a:lstStyle/>
          <a:p>
            <a:pPr>
              <a:defRPr/>
            </a:pPr>
            <a:endParaRPr lang="zh-CN" altLang="en-US"/>
          </a:p>
        </p:txBody>
      </p:sp>
      <p:sp>
        <p:nvSpPr>
          <p:cNvPr id="22" name="Line 115"/>
          <p:cNvSpPr>
            <a:spLocks noChangeShapeType="1"/>
          </p:cNvSpPr>
          <p:nvPr>
            <p:custDataLst>
              <p:tags r:id="rId7"/>
            </p:custDataLst>
          </p:nvPr>
        </p:nvSpPr>
        <p:spPr bwMode="auto">
          <a:xfrm flipH="1">
            <a:off x="4655340" y="4930032"/>
            <a:ext cx="994898" cy="0"/>
          </a:xfrm>
          <a:prstGeom prst="line">
            <a:avLst/>
          </a:prstGeom>
          <a:noFill/>
          <a:ln w="6350">
            <a:solidFill>
              <a:schemeClr val="accent4"/>
            </a:solidFill>
            <a:prstDash val="dash"/>
            <a:miter lim="800000"/>
            <a:tailEnd type="oval" w="sm" len="sm"/>
          </a:ln>
          <a:extLst>
            <a:ext uri="{909E8E84-426E-40DD-AFC4-6F175D3DCCD1}">
              <a14:hiddenFill xmlns:a14="http://schemas.microsoft.com/office/drawing/2010/main">
                <a:noFill/>
              </a14:hiddenFill>
            </a:ext>
          </a:extLst>
        </p:spPr>
        <p:txBody>
          <a:bodyPr>
            <a:normAutofit fontScale="25000" lnSpcReduction="20000"/>
          </a:bodyPr>
          <a:lstStyle/>
          <a:p>
            <a:pPr>
              <a:defRPr/>
            </a:pPr>
            <a:endParaRPr lang="zh-CN" altLang="en-US"/>
          </a:p>
        </p:txBody>
      </p:sp>
      <p:sp>
        <p:nvSpPr>
          <p:cNvPr id="25" name="Line 118"/>
          <p:cNvSpPr>
            <a:spLocks noChangeShapeType="1"/>
          </p:cNvSpPr>
          <p:nvPr>
            <p:custDataLst>
              <p:tags r:id="rId8"/>
            </p:custDataLst>
          </p:nvPr>
        </p:nvSpPr>
        <p:spPr bwMode="auto">
          <a:xfrm flipV="1">
            <a:off x="7479791" y="5136141"/>
            <a:ext cx="622" cy="826387"/>
          </a:xfrm>
          <a:prstGeom prst="line">
            <a:avLst/>
          </a:prstGeom>
          <a:noFill/>
          <a:ln w="6350">
            <a:solidFill>
              <a:schemeClr val="accent4"/>
            </a:solidFill>
            <a:prstDash val="dash"/>
            <a:miter lim="800000"/>
            <a:tailEnd type="oval" w="sm" len="sm"/>
          </a:ln>
          <a:extLst>
            <a:ext uri="{909E8E84-426E-40DD-AFC4-6F175D3DCCD1}">
              <a14:hiddenFill xmlns:a14="http://schemas.microsoft.com/office/drawing/2010/main">
                <a:noFill/>
              </a14:hiddenFill>
            </a:ext>
          </a:extLst>
        </p:spPr>
        <p:txBody>
          <a:bodyPr>
            <a:normAutofit fontScale="25000" lnSpcReduction="20000"/>
          </a:bodyPr>
          <a:lstStyle/>
          <a:p>
            <a:pPr>
              <a:defRPr/>
            </a:pPr>
            <a:endParaRPr lang="zh-CN" altLang="en-US"/>
          </a:p>
        </p:txBody>
      </p:sp>
      <p:sp>
        <p:nvSpPr>
          <p:cNvPr id="26" name="文本框 25"/>
          <p:cNvSpPr txBox="1"/>
          <p:nvPr>
            <p:custDataLst>
              <p:tags r:id="rId9"/>
            </p:custDataLst>
          </p:nvPr>
        </p:nvSpPr>
        <p:spPr>
          <a:xfrm>
            <a:off x="7533889" y="5471297"/>
            <a:ext cx="2466726" cy="677153"/>
          </a:xfrm>
          <a:prstGeom prst="rect">
            <a:avLst/>
          </a:prstGeom>
          <a:noFill/>
        </p:spPr>
        <p:txBody>
          <a:bodyPr wrap="square" rtlCol="0">
            <a:normAutofit/>
          </a:bodyPr>
          <a:lstStyle/>
          <a:p>
            <a:pPr>
              <a:buFont typeface="Arial" panose="020B0604020202020204" pitchFamily="34" charset="0"/>
              <a:buNone/>
              <a:defRPr/>
            </a:pPr>
            <a:r>
              <a:rPr lang="zh-CN" altLang="en-US" sz="2400" b="1">
                <a:solidFill>
                  <a:srgbClr val="DE8F04"/>
                </a:solidFill>
                <a:latin typeface="楷体" panose="02010609060101010101" pitchFamily="49" charset="-122"/>
                <a:ea typeface="楷体" panose="02010609060101010101" pitchFamily="49" charset="-122"/>
                <a:sym typeface="+mn-ea"/>
              </a:rPr>
              <a:t>谨慎看多</a:t>
            </a:r>
            <a:r>
              <a:rPr lang="zh-CN" altLang="en-US" sz="2400" b="1" kern="100" dirty="0">
                <a:ln>
                  <a:noFill/>
                </a:ln>
                <a:solidFill>
                  <a:srgbClr val="EC9704"/>
                </a:solidFill>
                <a:latin typeface="楷体" panose="02010609060101010101" pitchFamily="49" charset="-122"/>
                <a:ea typeface="楷体" panose="02010609060101010101" pitchFamily="49" charset="-122"/>
                <a:sym typeface="+mn-ea"/>
              </a:rPr>
              <a:t>★★★</a:t>
            </a:r>
            <a:endParaRPr lang="zh-CN" altLang="en-US" sz="2400" b="1" kern="100" dirty="0">
              <a:ln>
                <a:noFill/>
              </a:ln>
              <a:solidFill>
                <a:srgbClr val="EC9704"/>
              </a:solidFill>
              <a:latin typeface="楷体" panose="02010609060101010101" pitchFamily="49" charset="-122"/>
              <a:ea typeface="楷体" panose="02010609060101010101" pitchFamily="49" charset="-122"/>
              <a:sym typeface="+mn-ea"/>
            </a:endParaRPr>
          </a:p>
        </p:txBody>
      </p:sp>
      <p:sp>
        <p:nvSpPr>
          <p:cNvPr id="27" name="文本框 26"/>
          <p:cNvSpPr txBox="1"/>
          <p:nvPr>
            <p:custDataLst>
              <p:tags r:id="rId10"/>
            </p:custDataLst>
          </p:nvPr>
        </p:nvSpPr>
        <p:spPr>
          <a:xfrm>
            <a:off x="2493270" y="5262368"/>
            <a:ext cx="2346094" cy="542220"/>
          </a:xfrm>
          <a:prstGeom prst="rect">
            <a:avLst/>
          </a:prstGeom>
          <a:noFill/>
        </p:spPr>
        <p:txBody>
          <a:bodyPr wrap="square" rtlCol="0">
            <a:normAutofit/>
          </a:bodyPr>
          <a:lstStyle/>
          <a:p>
            <a:pPr algn="r">
              <a:buFont typeface="Arial" panose="020B0604020202020204" pitchFamily="34" charset="0"/>
              <a:buNone/>
              <a:defRPr/>
            </a:pPr>
            <a:r>
              <a:rPr lang="zh-CN" altLang="en-US" sz="2400" b="1">
                <a:solidFill>
                  <a:srgbClr val="DE8F04"/>
                </a:solidFill>
                <a:latin typeface="楷体" panose="02010609060101010101" pitchFamily="49" charset="-122"/>
                <a:ea typeface="楷体" panose="02010609060101010101" pitchFamily="49" charset="-122"/>
                <a:sym typeface="+mn-ea"/>
              </a:rPr>
              <a:t>谨慎看多</a:t>
            </a:r>
            <a:r>
              <a:rPr lang="zh-CN" altLang="en-US" sz="2400" b="1" kern="100" dirty="0">
                <a:ln>
                  <a:noFill/>
                </a:ln>
                <a:solidFill>
                  <a:srgbClr val="EC9704"/>
                </a:solidFill>
                <a:latin typeface="楷体" panose="02010609060101010101" pitchFamily="49" charset="-122"/>
                <a:ea typeface="楷体" panose="02010609060101010101" pitchFamily="49" charset="-122"/>
                <a:sym typeface="+mn-ea"/>
              </a:rPr>
              <a:t>★★★</a:t>
            </a:r>
            <a:endParaRPr lang="zh-CN" altLang="en-US" sz="2400" b="1" kern="100" dirty="0">
              <a:ln>
                <a:noFill/>
              </a:ln>
              <a:solidFill>
                <a:srgbClr val="EC9704"/>
              </a:solidFill>
              <a:latin typeface="楷体" panose="02010609060101010101" pitchFamily="49" charset="-122"/>
              <a:ea typeface="楷体" panose="02010609060101010101" pitchFamily="49" charset="-122"/>
              <a:sym typeface="+mn-ea"/>
            </a:endParaRPr>
          </a:p>
        </p:txBody>
      </p:sp>
      <p:sp>
        <p:nvSpPr>
          <p:cNvPr id="6" name="文本框 5"/>
          <p:cNvSpPr txBox="1"/>
          <p:nvPr>
            <p:custDataLst>
              <p:tags r:id="rId11"/>
            </p:custDataLst>
          </p:nvPr>
        </p:nvSpPr>
        <p:spPr>
          <a:xfrm>
            <a:off x="2355850" y="4704309"/>
            <a:ext cx="2155198" cy="4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0">
            <a:normAutofit/>
          </a:bodyPr>
          <a:lstStyle>
            <a:defPPr>
              <a:defRPr lang="zh-CN"/>
            </a:defPPr>
            <a:lvl1pPr algn="r">
              <a:buFont typeface="Arial" panose="020B0604020202020204" pitchFamily="34" charset="0"/>
              <a:buNone/>
              <a:defRPr b="1">
                <a:solidFill>
                  <a:schemeClr val="accent1"/>
                </a:solidFill>
                <a:latin typeface="+mn-lt"/>
              </a:defRPr>
            </a:lvl1pPr>
          </a:lstStyle>
          <a:p>
            <a:r>
              <a:rPr lang="zh-CN" altLang="zh-CN" sz="2400" dirty="0">
                <a:solidFill>
                  <a:srgbClr val="DE8F04"/>
                </a:solidFill>
                <a:latin typeface="楷体" panose="02010609060101010101" pitchFamily="49" charset="-122"/>
                <a:ea typeface="楷体" panose="02010609060101010101" pitchFamily="49" charset="-122"/>
                <a:cs typeface="+mj-cs"/>
                <a:sym typeface="+mn-ea"/>
              </a:rPr>
              <a:t>融资类信托</a:t>
            </a:r>
            <a:endParaRPr lang="zh-CN" altLang="zh-CN" sz="2400" dirty="0">
              <a:solidFill>
                <a:srgbClr val="DE8F04"/>
              </a:solidFill>
              <a:latin typeface="楷体" panose="02010609060101010101" pitchFamily="49" charset="-122"/>
              <a:ea typeface="楷体" panose="02010609060101010101" pitchFamily="49" charset="-122"/>
              <a:cs typeface="+mj-cs"/>
              <a:sym typeface="+mn-ea"/>
            </a:endParaRPr>
          </a:p>
        </p:txBody>
      </p:sp>
      <p:sp>
        <p:nvSpPr>
          <p:cNvPr id="7" name="文本框 6"/>
          <p:cNvSpPr txBox="1"/>
          <p:nvPr>
            <p:custDataLst>
              <p:tags r:id="rId12"/>
            </p:custDataLst>
          </p:nvPr>
        </p:nvSpPr>
        <p:spPr>
          <a:xfrm>
            <a:off x="7533889" y="4971982"/>
            <a:ext cx="1630390" cy="4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0">
            <a:normAutofit/>
          </a:bodyPr>
          <a:lstStyle>
            <a:defPPr>
              <a:defRPr lang="zh-CN"/>
            </a:defPPr>
            <a:lvl1pPr>
              <a:buFont typeface="Arial" panose="020B0604020202020204" pitchFamily="34" charset="0"/>
              <a:buNone/>
              <a:defRPr b="1">
                <a:solidFill>
                  <a:schemeClr val="accent3"/>
                </a:solidFill>
                <a:latin typeface="+mn-lt"/>
              </a:defRPr>
            </a:lvl1pPr>
          </a:lstStyle>
          <a:p>
            <a:r>
              <a:rPr lang="zh-CN" altLang="en-US" sz="2400">
                <a:solidFill>
                  <a:srgbClr val="DE8F04"/>
                </a:solidFill>
                <a:latin typeface="楷体" panose="02010609060101010101" pitchFamily="49" charset="-122"/>
                <a:ea typeface="楷体" panose="02010609060101010101" pitchFamily="49" charset="-122"/>
              </a:rPr>
              <a:t>银行理财</a:t>
            </a:r>
            <a:endParaRPr lang="zh-CN" altLang="en-US" sz="2400" dirty="0">
              <a:solidFill>
                <a:srgbClr val="DE8F04"/>
              </a:solidFill>
              <a:latin typeface="楷体" panose="02010609060101010101" pitchFamily="49" charset="-122"/>
              <a:ea typeface="楷体" panose="02010609060101010101" pitchFamily="49" charset="-122"/>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513330" y="3799205"/>
            <a:ext cx="7071360" cy="2986405"/>
          </a:xfrm>
          <a:prstGeom prst="rect">
            <a:avLst/>
          </a:prstGeom>
        </p:spPr>
      </p:pic>
      <p:sp>
        <p:nvSpPr>
          <p:cNvPr id="4" name="矩形 3"/>
          <p:cNvSpPr/>
          <p:nvPr/>
        </p:nvSpPr>
        <p:spPr>
          <a:xfrm>
            <a:off x="-19050" y="1047750"/>
            <a:ext cx="12230735" cy="275145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60" name="文本框 56"/>
          <p:cNvSpPr txBox="1">
            <a:spLocks noChangeArrowheads="1"/>
          </p:cNvSpPr>
          <p:nvPr/>
        </p:nvSpPr>
        <p:spPr bwMode="auto">
          <a:xfrm>
            <a:off x="653380" y="464820"/>
            <a:ext cx="2363470" cy="583565"/>
          </a:xfrm>
          <a:prstGeom prst="rect">
            <a:avLst/>
          </a:prstGeom>
          <a:noFill/>
          <a:ln w="9525">
            <a:noFill/>
            <a:miter lim="800000"/>
          </a:ln>
        </p:spPr>
        <p:txBody>
          <a:bodyPr wrap="square">
            <a:spAutoFit/>
          </a:bodyPr>
          <a:lstStyle/>
          <a:p>
            <a:pPr algn="ctr"/>
            <a:r>
              <a:rPr lang="zh-CN" altLang="en-US" sz="3200" b="1" dirty="0">
                <a:solidFill>
                  <a:srgbClr val="EC9704"/>
                </a:solidFill>
                <a:latin typeface="隶书" panose="02010509060101010101" pitchFamily="49" charset="-122"/>
              </a:rPr>
              <a:t>债券资产</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5604" name="文本框 4"/>
          <p:cNvSpPr txBox="1">
            <a:spLocks noChangeArrowheads="1"/>
          </p:cNvSpPr>
          <p:nvPr/>
        </p:nvSpPr>
        <p:spPr bwMode="auto">
          <a:xfrm>
            <a:off x="751629" y="111601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市场回顾</a:t>
            </a:r>
            <a:endParaRPr lang="zh-CN" altLang="zh-CN"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811530" y="1427480"/>
            <a:ext cx="10814050" cy="3060065"/>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近期债券市场情绪有所回暖，利率债利率多数下行</a:t>
            </a:r>
            <a:r>
              <a:rPr lang="zh-CN" sz="2000" dirty="0">
                <a:solidFill>
                  <a:schemeClr val="accent4">
                    <a:lumMod val="40000"/>
                    <a:lumOff val="60000"/>
                  </a:schemeClr>
                </a:solidFill>
                <a:latin typeface="楷体" panose="02010609060101010101" pitchFamily="49" charset="-122"/>
                <a:ea typeface="楷体" panose="02010609060101010101" pitchFamily="49" charset="-122"/>
                <a:sym typeface="+mn-ea"/>
              </a:rPr>
              <a:t>，一改前面单边上扬的走势</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sym typeface="+mn-ea"/>
              </a:rPr>
              <a:t>,</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这与</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sym typeface="+mn-ea"/>
              </a:rPr>
              <a:t>2</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月份全球股市暴跌，避险情绪升温利好债市有一定关系</a:t>
            </a:r>
            <a:r>
              <a:rPr lang="zh-CN" sz="2000" dirty="0">
                <a:solidFill>
                  <a:schemeClr val="accent4">
                    <a:lumMod val="40000"/>
                    <a:lumOff val="60000"/>
                  </a:schemeClr>
                </a:solidFill>
                <a:latin typeface="楷体" panose="02010609060101010101" pitchFamily="49" charset="-122"/>
                <a:ea typeface="楷体" panose="02010609060101010101" pitchFamily="49" charset="-122"/>
                <a:sym typeface="+mn-ea"/>
              </a:rPr>
              <a:t>。</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具体来看，201</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8</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年1月所有期限国债发行票面利率（加权平均，下同）为3.</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5978</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%，较</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2017</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年</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1</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2</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月的3.</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9061</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a:t>
            </a:r>
            <a:r>
              <a:rPr lang="zh-CN" sz="2000" dirty="0">
                <a:solidFill>
                  <a:schemeClr val="accent4">
                    <a:lumMod val="40000"/>
                    <a:lumOff val="60000"/>
                  </a:schemeClr>
                </a:solidFill>
                <a:latin typeface="楷体" panose="02010609060101010101" pitchFamily="49" charset="-122"/>
                <a:ea typeface="楷体" panose="02010609060101010101" pitchFamily="49" charset="-122"/>
                <a:sym typeface="+mn-ea"/>
              </a:rPr>
              <a:t>下降</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了</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30.83</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个基点，较201</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7</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年1月的</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3.5626</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%同比则上升了</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3.52</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个基点。此外，201</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8</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年1月，政策性银行金融债的发行票面利率4.</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5746</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%，较2017年1</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2</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月</a:t>
            </a:r>
            <a:r>
              <a:rPr lang="zh-CN" sz="2000" dirty="0">
                <a:solidFill>
                  <a:schemeClr val="accent4">
                    <a:lumMod val="40000"/>
                    <a:lumOff val="60000"/>
                  </a:schemeClr>
                </a:solidFill>
                <a:latin typeface="楷体" panose="02010609060101010101" pitchFamily="49" charset="-122"/>
                <a:ea typeface="楷体" panose="02010609060101010101" pitchFamily="49" charset="-122"/>
                <a:sym typeface="+mn-ea"/>
              </a:rPr>
              <a:t>走高了</a:t>
            </a: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19.61</a:t>
            </a:r>
            <a:r>
              <a:rPr sz="2000" dirty="0">
                <a:solidFill>
                  <a:schemeClr val="accent4">
                    <a:lumMod val="40000"/>
                    <a:lumOff val="60000"/>
                  </a:schemeClr>
                </a:solidFill>
                <a:latin typeface="楷体" panose="02010609060101010101" pitchFamily="49" charset="-122"/>
                <a:ea typeface="楷体" panose="02010609060101010101" pitchFamily="49" charset="-122"/>
                <a:sym typeface="+mn-ea"/>
              </a:rPr>
              <a:t>个基点。</a:t>
            </a:r>
            <a:endParaRPr sz="2000" dirty="0">
              <a:solidFill>
                <a:schemeClr val="accent4">
                  <a:lumMod val="40000"/>
                  <a:lumOff val="60000"/>
                </a:schemeClr>
              </a:solidFill>
              <a:latin typeface="楷体" panose="02010609060101010101" pitchFamily="49" charset="-122"/>
              <a:ea typeface="楷体" panose="02010609060101010101" pitchFamily="49" charset="-122"/>
              <a:sym typeface="+mn-ea"/>
            </a:endParaRPr>
          </a:p>
          <a:p>
            <a:pPr marL="0" lvl="2" indent="0" eaLnBrk="0" hangingPunct="0">
              <a:lnSpc>
                <a:spcPct val="150000"/>
              </a:lnSpc>
              <a:spcBef>
                <a:spcPct val="65000"/>
              </a:spcBef>
              <a:buClr>
                <a:srgbClr val="CC3300"/>
              </a:buClr>
              <a:buSzPct val="85000"/>
              <a:buFont typeface="Wingdings" panose="05000000000000000000" pitchFamily="2" charset="2"/>
              <a:buNone/>
              <a:defRPr/>
            </a:pPr>
            <a:endParaRPr lang="zh-CN" sz="2000" dirty="0">
              <a:solidFill>
                <a:schemeClr val="accent4">
                  <a:lumMod val="40000"/>
                  <a:lumOff val="60000"/>
                </a:schemeClr>
              </a:solidFill>
              <a:latin typeface="楷体" panose="02010609060101010101" pitchFamily="49" charset="-122"/>
              <a:ea typeface="楷体" panose="02010609060101010101" pitchFamily="49" charset="-122"/>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50" y="1228725"/>
            <a:ext cx="12230735" cy="561086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60" name="文本框 56"/>
          <p:cNvSpPr txBox="1">
            <a:spLocks noChangeArrowheads="1"/>
          </p:cNvSpPr>
          <p:nvPr/>
        </p:nvSpPr>
        <p:spPr bwMode="auto">
          <a:xfrm>
            <a:off x="653380" y="464820"/>
            <a:ext cx="2363470" cy="583565"/>
          </a:xfrm>
          <a:prstGeom prst="rect">
            <a:avLst/>
          </a:prstGeom>
          <a:noFill/>
          <a:ln w="9525">
            <a:noFill/>
            <a:miter lim="800000"/>
          </a:ln>
        </p:spPr>
        <p:txBody>
          <a:bodyPr wrap="square">
            <a:spAutoFit/>
          </a:bodyPr>
          <a:lstStyle/>
          <a:p>
            <a:pPr algn="ctr"/>
            <a:r>
              <a:rPr lang="zh-CN" altLang="en-US" sz="3200" b="1" dirty="0">
                <a:solidFill>
                  <a:srgbClr val="EC9704"/>
                </a:solidFill>
                <a:latin typeface="隶书" panose="02010509060101010101" pitchFamily="49" charset="-122"/>
              </a:rPr>
              <a:t>债券资产</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5604" name="文本框 4"/>
          <p:cNvSpPr txBox="1">
            <a:spLocks noChangeArrowheads="1"/>
          </p:cNvSpPr>
          <p:nvPr/>
        </p:nvSpPr>
        <p:spPr bwMode="auto">
          <a:xfrm>
            <a:off x="751629" y="119221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投资观点</a:t>
            </a:r>
            <a:endParaRPr lang="zh-CN" altLang="zh-CN"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811530" y="1671320"/>
            <a:ext cx="11094085" cy="3521710"/>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对于债券市场，维持谨慎看空的观点。</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尽管</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债券市场继续大幅下行</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的概率</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较小</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，但</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随着</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美联储加息缩表的</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稳</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步推进</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，利率中枢逐步上移，同时国内</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金融监管</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、去杠杆</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政策</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将陆续</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出台，</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这些</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决定了</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债券市场</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将会有一个较长的</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寻底</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过程</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。所以</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在监管政策的多项细则没有明确之前，</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市场走势不会轻易反转，短期仍无趋势性机会</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考虑到无风险收益较高</a:t>
            </a:r>
            <a:r>
              <a:rPr lang="zh-CN" altLang="en-US" sz="2400" dirty="0">
                <a:solidFill>
                  <a:schemeClr val="accent4">
                    <a:lumMod val="40000"/>
                    <a:lumOff val="60000"/>
                  </a:schemeClr>
                </a:solidFill>
                <a:latin typeface="楷体" panose="02010609060101010101" pitchFamily="49" charset="-122"/>
                <a:ea typeface="楷体" panose="02010609060101010101" pitchFamily="49" charset="-122"/>
                <a:sym typeface="+mn-ea"/>
              </a:rPr>
              <a:t>，建议维持一定比例的资产配置。</a:t>
            </a:r>
            <a:endParaRPr lang="zh-CN" altLang="en-US" sz="2400" dirty="0">
              <a:solidFill>
                <a:schemeClr val="accent4">
                  <a:lumMod val="40000"/>
                  <a:lumOff val="60000"/>
                </a:schemeClr>
              </a:solidFill>
              <a:latin typeface="楷体" panose="02010609060101010101" pitchFamily="49" charset="-122"/>
              <a:ea typeface="楷体" panose="02010609060101010101" pitchFamily="49" charset="-122"/>
              <a:sym typeface="+mn-ea"/>
            </a:endParaRPr>
          </a:p>
          <a:p>
            <a:pPr marL="0" lvl="2" indent="0" eaLnBrk="0" hangingPunct="0">
              <a:lnSpc>
                <a:spcPct val="150000"/>
              </a:lnSpc>
              <a:spcBef>
                <a:spcPct val="65000"/>
              </a:spcBef>
              <a:buClr>
                <a:srgbClr val="CC3300"/>
              </a:buClr>
              <a:buSzPct val="85000"/>
              <a:buFont typeface="Wingdings" panose="05000000000000000000" pitchFamily="2" charset="2"/>
              <a:buNone/>
              <a:defRPr/>
            </a:pPr>
            <a:endParaRPr lang="zh-CN" sz="2000" dirty="0">
              <a:solidFill>
                <a:schemeClr val="accent4">
                  <a:lumMod val="40000"/>
                  <a:lumOff val="60000"/>
                </a:schemeClr>
              </a:solidFill>
              <a:latin typeface="楷体" panose="02010609060101010101" pitchFamily="49" charset="-122"/>
              <a:ea typeface="楷体" panose="02010609060101010101" pitchFamily="49" charset="-122"/>
            </a:endParaRPr>
          </a:p>
        </p:txBody>
      </p:sp>
      <p:sp>
        <p:nvSpPr>
          <p:cNvPr id="4" name="文本框 4"/>
          <p:cNvSpPr txBox="1">
            <a:spLocks noChangeArrowheads="1"/>
          </p:cNvSpPr>
          <p:nvPr/>
        </p:nvSpPr>
        <p:spPr bwMode="auto">
          <a:xfrm>
            <a:off x="787189" y="492093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配置建议及策略</a:t>
            </a:r>
            <a:endParaRPr lang="zh-CN" altLang="zh-CN" sz="2000" b="1" dirty="0">
              <a:solidFill>
                <a:srgbClr val="E6AD00"/>
              </a:solidFill>
              <a:latin typeface="微软雅黑" panose="020B0503020204020204" charset="-122"/>
              <a:ea typeface="微软雅黑" panose="020B0503020204020204" charset="-122"/>
            </a:endParaRPr>
          </a:p>
        </p:txBody>
      </p:sp>
      <p:sp>
        <p:nvSpPr>
          <p:cNvPr id="6" name="矩形 14"/>
          <p:cNvSpPr>
            <a:spLocks noChangeArrowheads="1"/>
          </p:cNvSpPr>
          <p:nvPr/>
        </p:nvSpPr>
        <p:spPr bwMode="auto">
          <a:xfrm>
            <a:off x="787400" y="5464810"/>
            <a:ext cx="11118850" cy="1197610"/>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建议</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减少交易性债券类资产配置，增加持有到期类债券投资</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a:t>
            </a:r>
            <a:r>
              <a:rPr sz="2400" dirty="0">
                <a:solidFill>
                  <a:schemeClr val="accent4">
                    <a:lumMod val="40000"/>
                    <a:lumOff val="60000"/>
                  </a:schemeClr>
                </a:solidFill>
                <a:latin typeface="楷体" panose="02010609060101010101" pitchFamily="49" charset="-122"/>
                <a:ea typeface="楷体" panose="02010609060101010101" pitchFamily="49" charset="-122"/>
                <a:sym typeface="+mn-ea"/>
              </a:rPr>
              <a:t>在投资品种上看好短久期、高评级的信用债</a:t>
            </a:r>
            <a:r>
              <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rPr>
              <a:t>。</a:t>
            </a:r>
            <a:endParaRPr lang="zh-CN" sz="2400" dirty="0">
              <a:solidFill>
                <a:schemeClr val="accent4">
                  <a:lumMod val="40000"/>
                  <a:lumOff val="60000"/>
                </a:schemeClr>
              </a:solidFill>
              <a:latin typeface="楷体" panose="02010609060101010101" pitchFamily="49" charset="-122"/>
              <a:ea typeface="楷体" panose="02010609060101010101" pitchFamily="49" charset="-122"/>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2560" y="1192530"/>
            <a:ext cx="12230735" cy="227266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01" name="Rectangle 2"/>
          <p:cNvSpPr>
            <a:spLocks noChangeArrowheads="1"/>
          </p:cNvSpPr>
          <p:nvPr/>
        </p:nvSpPr>
        <p:spPr bwMode="auto">
          <a:xfrm>
            <a:off x="1524600" y="-184150"/>
            <a:ext cx="309880" cy="368300"/>
          </a:xfrm>
          <a:prstGeom prst="rect">
            <a:avLst/>
          </a:prstGeom>
          <a:noFill/>
          <a:ln w="9525">
            <a:noFill/>
            <a:miter lim="800000"/>
          </a:ln>
        </p:spPr>
        <p:txBody>
          <a:bodyPr wrap="none" anchor="ctr">
            <a:spAutoFit/>
          </a:bodyPr>
          <a:lstStyle/>
          <a:p>
            <a:pPr eaLnBrk="0" hangingPunct="0"/>
            <a:endParaRPr lang="zh-CN" altLang="en-US"/>
          </a:p>
        </p:txBody>
      </p:sp>
      <p:sp>
        <p:nvSpPr>
          <p:cNvPr id="25602" name="Rectangle 4"/>
          <p:cNvSpPr>
            <a:spLocks noChangeArrowheads="1"/>
          </p:cNvSpPr>
          <p:nvPr/>
        </p:nvSpPr>
        <p:spPr bwMode="auto">
          <a:xfrm>
            <a:off x="1524600" y="-184150"/>
            <a:ext cx="309880" cy="368300"/>
          </a:xfrm>
          <a:prstGeom prst="rect">
            <a:avLst/>
          </a:prstGeom>
          <a:noFill/>
          <a:ln w="9525">
            <a:noFill/>
            <a:miter lim="800000"/>
          </a:ln>
        </p:spPr>
        <p:txBody>
          <a:bodyPr wrap="none" anchor="ctr">
            <a:spAutoFit/>
          </a:bodyPr>
          <a:lstStyle/>
          <a:p>
            <a:pPr eaLnBrk="0" hangingPunct="0"/>
            <a:endParaRPr lang="zh-CN" altLang="en-US"/>
          </a:p>
        </p:txBody>
      </p:sp>
      <p:sp>
        <p:nvSpPr>
          <p:cNvPr id="25604" name="文本框 4"/>
          <p:cNvSpPr txBox="1">
            <a:spLocks noChangeArrowheads="1"/>
          </p:cNvSpPr>
          <p:nvPr/>
        </p:nvSpPr>
        <p:spPr bwMode="auto">
          <a:xfrm>
            <a:off x="751629" y="1298893"/>
            <a:ext cx="8455025" cy="398780"/>
          </a:xfrm>
          <a:prstGeom prst="rect">
            <a:avLst/>
          </a:prstGeom>
          <a:noFill/>
          <a:ln w="9525">
            <a:noFill/>
            <a:miter lim="800000"/>
          </a:ln>
        </p:spPr>
        <p:txBody>
          <a:bodyPr>
            <a:spAutoFit/>
          </a:bodyPr>
          <a:lstStyle/>
          <a:p>
            <a:pPr algn="just"/>
            <a:r>
              <a:rPr lang="zh-CN" altLang="en-US" sz="2000" b="1" dirty="0">
                <a:solidFill>
                  <a:srgbClr val="E6AD00"/>
                </a:solidFill>
                <a:latin typeface="微软雅黑" panose="020B0503020204020204" charset="-122"/>
                <a:ea typeface="微软雅黑" panose="020B0503020204020204" charset="-122"/>
              </a:rPr>
              <a:t>利率债</a:t>
            </a:r>
            <a:r>
              <a:rPr lang="en-US" altLang="zh-CN" sz="2000" b="1" dirty="0">
                <a:solidFill>
                  <a:srgbClr val="E6AD00"/>
                </a:solidFill>
                <a:latin typeface="微软雅黑" panose="020B0503020204020204" charset="-122"/>
                <a:ea typeface="微软雅黑" panose="020B0503020204020204" charset="-122"/>
              </a:rPr>
              <a:t>——</a:t>
            </a:r>
            <a:r>
              <a:rPr lang="zh-CN" altLang="en-US" sz="2000" b="1" dirty="0">
                <a:solidFill>
                  <a:srgbClr val="E6AD00"/>
                </a:solidFill>
                <a:latin typeface="微软雅黑" panose="020B0503020204020204" charset="-122"/>
                <a:ea typeface="微软雅黑" panose="020B0503020204020204" charset="-122"/>
                <a:sym typeface="+mn-ea"/>
              </a:rPr>
              <a:t>经济保持韧性，货币政策稳健中性，短期无趋势性投资机会</a:t>
            </a:r>
            <a:endParaRPr lang="zh-CN" altLang="en-US"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762635" y="1774825"/>
            <a:ext cx="11369040" cy="2103755"/>
          </a:xfrm>
          <a:prstGeom prst="rect">
            <a:avLst/>
          </a:prstGeom>
          <a:noFill/>
          <a:ln w="9525">
            <a:noFill/>
            <a:miter lim="800000"/>
          </a:ln>
        </p:spPr>
        <p:txBody>
          <a:bodyPr wrap="square" lIns="91431" tIns="45716" rIns="91431" bIns="45716">
            <a:spAutoFit/>
          </a:bodyPr>
          <a:lstStyle/>
          <a:p>
            <a:pPr marL="285750" lvl="2" indent="-285750" algn="l" eaLnBrk="0" hangingPunct="0">
              <a:lnSpc>
                <a:spcPct val="100000"/>
              </a:lnSpc>
              <a:spcBef>
                <a:spcPct val="65000"/>
              </a:spcBef>
              <a:buClr>
                <a:srgbClr val="E6AD00"/>
              </a:buClr>
              <a:buSzPct val="85000"/>
              <a:buFont typeface="Wingdings" panose="05000000000000000000" charset="0"/>
              <a:buChar char=""/>
              <a:defRPr/>
            </a:pP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rPr>
              <a:t>全球经济持续复苏、</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货币政策有收紧趋势+国内GDP增速未降、先行指标走势较好</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rPr>
              <a:t>；</a:t>
            </a:r>
            <a:endPar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285750" lvl="2" indent="-285750" algn="l" eaLnBrk="0" hangingPunct="0">
              <a:lnSpc>
                <a:spcPct val="100000"/>
              </a:lnSpc>
              <a:spcBef>
                <a:spcPct val="65000"/>
              </a:spcBef>
              <a:buClr>
                <a:srgbClr val="E6AD00"/>
              </a:buClr>
              <a:buSzPct val="85000"/>
              <a:buFont typeface="Wingdings" panose="05000000000000000000" charset="0"/>
              <a:buChar char=""/>
              <a:defRPr/>
            </a:pP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货币政策保持稳健中性</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rPr>
              <a:t>；</a:t>
            </a:r>
            <a:endPar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285750" lvl="2" indent="-285750" algn="l" eaLnBrk="0" hangingPunct="0">
              <a:lnSpc>
                <a:spcPct val="100000"/>
              </a:lnSpc>
              <a:spcBef>
                <a:spcPct val="65000"/>
              </a:spcBef>
              <a:buClr>
                <a:srgbClr val="E6AD00"/>
              </a:buClr>
              <a:buSzPct val="85000"/>
              <a:buFont typeface="Wingdings" panose="05000000000000000000" charset="0"/>
              <a:buChar char=""/>
              <a:defRPr/>
            </a:pP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金融监管逐步趋严，通胀相对可控。</a:t>
            </a:r>
            <a:endParaRPr kumimoji="1" lang="zh-CN" altLang="en-US" sz="2200" b="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0" lvl="2" indent="0" algn="l" eaLnBrk="0" hangingPunct="0">
              <a:lnSpc>
                <a:spcPct val="100000"/>
              </a:lnSpc>
              <a:spcBef>
                <a:spcPct val="65000"/>
              </a:spcBef>
              <a:buClr>
                <a:srgbClr val="E6AD00"/>
              </a:buClr>
              <a:buSzPct val="85000"/>
              <a:buFont typeface="Wingdings" panose="05000000000000000000" charset="0"/>
              <a:buNone/>
              <a:defRPr/>
            </a:pPr>
            <a:endPar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p:txBody>
      </p:sp>
      <p:grpSp>
        <p:nvGrpSpPr>
          <p:cNvPr id="2" name="组合 1"/>
          <p:cNvGrpSpPr/>
          <p:nvPr/>
        </p:nvGrpSpPr>
        <p:grpSpPr>
          <a:xfrm>
            <a:off x="624805" y="454660"/>
            <a:ext cx="2126615" cy="583565"/>
            <a:chOff x="983" y="716"/>
            <a:chExt cx="3349" cy="919"/>
          </a:xfrm>
        </p:grpSpPr>
        <p:sp>
          <p:nvSpPr>
            <p:cNvPr id="25603" name="文本框 15"/>
            <p:cNvSpPr txBox="1">
              <a:spLocks noChangeArrowheads="1"/>
            </p:cNvSpPr>
            <p:nvPr/>
          </p:nvSpPr>
          <p:spPr bwMode="auto">
            <a:xfrm>
              <a:off x="1150" y="716"/>
              <a:ext cx="3182" cy="919"/>
            </a:xfrm>
            <a:prstGeom prst="rect">
              <a:avLst/>
            </a:prstGeom>
            <a:noFill/>
            <a:ln w="9525">
              <a:noFill/>
              <a:miter lim="800000"/>
            </a:ln>
          </p:spPr>
          <p:txBody>
            <a:bodyPr wrap="square">
              <a:spAutoFit/>
            </a:bodyPr>
            <a:lstStyle/>
            <a:p>
              <a:r>
                <a:rPr lang="zh-CN" altLang="en-US" sz="3200" b="1" dirty="0">
                  <a:solidFill>
                    <a:srgbClr val="DE8F04"/>
                  </a:solidFill>
                  <a:latin typeface="隶书" panose="02010509060101010101" pitchFamily="49" charset="-122"/>
                </a:rPr>
                <a:t>债券资产</a:t>
              </a:r>
              <a:endParaRPr lang="zh-CN" altLang="en-US" sz="3200" b="1" dirty="0">
                <a:solidFill>
                  <a:srgbClr val="DE8F04"/>
                </a:solidFill>
                <a:latin typeface="隶书" panose="02010509060101010101" pitchFamily="49" charset="-122"/>
              </a:endParaRPr>
            </a:p>
          </p:txBody>
        </p:sp>
        <p:sp>
          <p:nvSpPr>
            <p:cNvPr id="3" name="矩形 2"/>
            <p:cNvSpPr/>
            <p:nvPr/>
          </p:nvSpPr>
          <p:spPr>
            <a:xfrm>
              <a:off x="983" y="867"/>
              <a:ext cx="176" cy="6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10" name="图片 9"/>
          <p:cNvPicPr>
            <a:picLocks noChangeAspect="1"/>
          </p:cNvPicPr>
          <p:nvPr/>
        </p:nvPicPr>
        <p:blipFill>
          <a:blip r:embed="rId1"/>
          <a:stretch>
            <a:fillRect/>
          </a:stretch>
        </p:blipFill>
        <p:spPr>
          <a:xfrm>
            <a:off x="1024890" y="3693795"/>
            <a:ext cx="4883785" cy="2891790"/>
          </a:xfrm>
          <a:prstGeom prst="rect">
            <a:avLst/>
          </a:prstGeom>
        </p:spPr>
      </p:pic>
      <p:pic>
        <p:nvPicPr>
          <p:cNvPr id="11" name="图片 10"/>
          <p:cNvPicPr>
            <a:picLocks noChangeAspect="1"/>
          </p:cNvPicPr>
          <p:nvPr/>
        </p:nvPicPr>
        <p:blipFill>
          <a:blip r:embed="rId2"/>
          <a:stretch>
            <a:fillRect/>
          </a:stretch>
        </p:blipFill>
        <p:spPr>
          <a:xfrm>
            <a:off x="6092825" y="3693795"/>
            <a:ext cx="5112385" cy="2892425"/>
          </a:xfrm>
          <a:prstGeom prst="rect">
            <a:avLst/>
          </a:prstGeom>
        </p:spPr>
      </p:pic>
    </p:spTree>
  </p:cSld>
  <p:clrMapOvr>
    <a:masterClrMapping/>
  </p:clrMapOvr>
  <p:transition spd="slow" advTm="9230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9050" y="1228725"/>
            <a:ext cx="12230735" cy="262001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649" name="Rectangle 2"/>
          <p:cNvSpPr>
            <a:spLocks noChangeArrowheads="1"/>
          </p:cNvSpPr>
          <p:nvPr/>
        </p:nvSpPr>
        <p:spPr bwMode="auto">
          <a:xfrm>
            <a:off x="1524600" y="-184150"/>
            <a:ext cx="309880" cy="368300"/>
          </a:xfrm>
          <a:prstGeom prst="rect">
            <a:avLst/>
          </a:prstGeom>
          <a:noFill/>
          <a:ln w="9525">
            <a:noFill/>
            <a:miter lim="800000"/>
          </a:ln>
        </p:spPr>
        <p:txBody>
          <a:bodyPr wrap="none" anchor="ctr">
            <a:spAutoFit/>
          </a:bodyPr>
          <a:lstStyle/>
          <a:p>
            <a:pPr eaLnBrk="0" hangingPunct="0"/>
            <a:endParaRPr lang="zh-CN" altLang="en-US"/>
          </a:p>
        </p:txBody>
      </p:sp>
      <p:sp>
        <p:nvSpPr>
          <p:cNvPr id="27650" name="Rectangle 4"/>
          <p:cNvSpPr>
            <a:spLocks noChangeArrowheads="1"/>
          </p:cNvSpPr>
          <p:nvPr/>
        </p:nvSpPr>
        <p:spPr bwMode="auto">
          <a:xfrm>
            <a:off x="1524600" y="-184150"/>
            <a:ext cx="309880" cy="368300"/>
          </a:xfrm>
          <a:prstGeom prst="rect">
            <a:avLst/>
          </a:prstGeom>
          <a:noFill/>
          <a:ln w="9525">
            <a:noFill/>
            <a:miter lim="800000"/>
          </a:ln>
        </p:spPr>
        <p:txBody>
          <a:bodyPr wrap="none" anchor="ctr">
            <a:spAutoFit/>
          </a:bodyPr>
          <a:lstStyle/>
          <a:p>
            <a:pPr eaLnBrk="0" hangingPunct="0"/>
            <a:endParaRPr lang="zh-CN" altLang="en-US"/>
          </a:p>
        </p:txBody>
      </p:sp>
      <p:sp>
        <p:nvSpPr>
          <p:cNvPr id="27652" name="文本框 4"/>
          <p:cNvSpPr txBox="1">
            <a:spLocks noChangeArrowheads="1"/>
          </p:cNvSpPr>
          <p:nvPr/>
        </p:nvSpPr>
        <p:spPr bwMode="auto">
          <a:xfrm>
            <a:off x="739140" y="1281430"/>
            <a:ext cx="9146540" cy="398780"/>
          </a:xfrm>
          <a:prstGeom prst="rect">
            <a:avLst/>
          </a:prstGeom>
          <a:noFill/>
          <a:ln w="9525">
            <a:noFill/>
            <a:miter lim="800000"/>
          </a:ln>
        </p:spPr>
        <p:txBody>
          <a:bodyPr wrap="square">
            <a:spAutoFit/>
          </a:bodyPr>
          <a:lstStyle/>
          <a:p>
            <a:pPr algn="just"/>
            <a:r>
              <a:rPr lang="zh-CN" altLang="en-US" sz="2000" b="1" dirty="0">
                <a:solidFill>
                  <a:srgbClr val="DE8F04"/>
                </a:solidFill>
                <a:latin typeface="微软雅黑" panose="020B0503020204020204" charset="-122"/>
                <a:ea typeface="微软雅黑" panose="020B0503020204020204" charset="-122"/>
              </a:rPr>
              <a:t>信用债</a:t>
            </a:r>
            <a:r>
              <a:rPr lang="en-US" altLang="zh-CN" sz="2000" b="1" dirty="0">
                <a:solidFill>
                  <a:srgbClr val="DE8F04"/>
                </a:solidFill>
                <a:latin typeface="微软雅黑" panose="020B0503020204020204" charset="-122"/>
                <a:ea typeface="微软雅黑" panose="020B0503020204020204" charset="-122"/>
              </a:rPr>
              <a:t>——</a:t>
            </a:r>
            <a:r>
              <a:rPr lang="zh-CN" altLang="en-US" sz="2000" b="1" dirty="0">
                <a:solidFill>
                  <a:srgbClr val="DE8F04"/>
                </a:solidFill>
                <a:latin typeface="微软雅黑" panose="020B0503020204020204" charset="-122"/>
                <a:ea typeface="微软雅黑" panose="020B0503020204020204" charset="-122"/>
                <a:sym typeface="+mn-ea"/>
              </a:rPr>
              <a:t>债转股新规落地，收益率走势相对平稳，仍需注意信用风险</a:t>
            </a:r>
            <a:endParaRPr lang="zh-CN" altLang="en-US" sz="2000" b="1" dirty="0">
              <a:solidFill>
                <a:srgbClr val="DE8F04"/>
              </a:solidFill>
              <a:latin typeface="微软雅黑" panose="020B0503020204020204" charset="-122"/>
              <a:ea typeface="微软雅黑" panose="020B0503020204020204" charset="-122"/>
            </a:endParaRPr>
          </a:p>
        </p:txBody>
      </p:sp>
      <p:sp>
        <p:nvSpPr>
          <p:cNvPr id="27653" name="矩形 14"/>
          <p:cNvSpPr>
            <a:spLocks noChangeArrowheads="1"/>
          </p:cNvSpPr>
          <p:nvPr/>
        </p:nvSpPr>
        <p:spPr bwMode="auto">
          <a:xfrm>
            <a:off x="857850" y="1764030"/>
            <a:ext cx="10715625" cy="3075305"/>
          </a:xfrm>
          <a:prstGeom prst="rect">
            <a:avLst/>
          </a:prstGeom>
          <a:noFill/>
          <a:ln w="9525">
            <a:noFill/>
            <a:miter lim="800000"/>
          </a:ln>
        </p:spPr>
        <p:txBody>
          <a:bodyPr wrap="square" lIns="91431" tIns="45716" rIns="91431" bIns="45716">
            <a:spAutoFit/>
          </a:bodyPr>
          <a:lstStyle/>
          <a:p>
            <a:pPr marL="285750" lvl="2" indent="-285750" eaLnBrk="0" hangingPunct="0">
              <a:lnSpc>
                <a:spcPct val="10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海内外经济稳定，短期风险偏好变化不大；</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285750" lvl="2" indent="-285750" eaLnBrk="0" hangingPunct="0">
              <a:lnSpc>
                <a:spcPct val="10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监管政策频繁发布，市场预期充分，对信用债的负面影响较小</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rPr>
              <a:t>;</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285750" lvl="2" indent="-285750" eaLnBrk="0" hangingPunct="0">
              <a:lnSpc>
                <a:spcPct val="10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新年前后资金面相对宽裕，但货币政策进一步放松的可能性不大；</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285750" lvl="2" indent="-285750" eaLnBrk="0" hangingPunct="0">
              <a:lnSpc>
                <a:spcPct val="10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企业盈利向好，叠加债转股新规落地，长期来看有助于防范信用风险的爆发。</a:t>
            </a:r>
            <a:endParaRPr kumimoji="1" lang="zh-CN" altLang="en-US" sz="2000" b="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285750" lvl="2" indent="-285750" eaLnBrk="0" hangingPunct="0">
              <a:lnSpc>
                <a:spcPct val="150000"/>
              </a:lnSpc>
              <a:spcBef>
                <a:spcPct val="65000"/>
              </a:spcBef>
              <a:buClr>
                <a:srgbClr val="E6AD00"/>
              </a:buClr>
              <a:buSzPct val="85000"/>
              <a:buFont typeface="Wingdings" panose="05000000000000000000" charset="0"/>
              <a:buChar char=""/>
              <a:defRPr/>
            </a:pP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0" lvl="2" indent="0" eaLnBrk="0" hangingPunct="0">
              <a:lnSpc>
                <a:spcPct val="95000"/>
              </a:lnSpc>
              <a:spcBef>
                <a:spcPct val="65000"/>
              </a:spcBef>
              <a:buClr>
                <a:srgbClr val="CC3300"/>
              </a:buClr>
              <a:buSzPct val="85000"/>
              <a:buFont typeface="Wingdings" panose="05000000000000000000" pitchFamily="2" charset="2"/>
              <a:buNone/>
              <a:defRPr/>
            </a:pP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25603" name="文本框 15"/>
          <p:cNvSpPr txBox="1">
            <a:spLocks noChangeArrowheads="1"/>
          </p:cNvSpPr>
          <p:nvPr/>
        </p:nvSpPr>
        <p:spPr bwMode="auto">
          <a:xfrm>
            <a:off x="730850" y="454660"/>
            <a:ext cx="2020570" cy="583565"/>
          </a:xfrm>
          <a:prstGeom prst="rect">
            <a:avLst/>
          </a:prstGeom>
          <a:noFill/>
          <a:ln w="9525">
            <a:noFill/>
            <a:miter lim="800000"/>
          </a:ln>
        </p:spPr>
        <p:txBody>
          <a:bodyPr wrap="square">
            <a:spAutoFit/>
          </a:bodyPr>
          <a:lstStyle/>
          <a:p>
            <a:r>
              <a:rPr lang="zh-CN" altLang="en-US" sz="3200" b="1" dirty="0">
                <a:solidFill>
                  <a:srgbClr val="DE8F04"/>
                </a:solidFill>
                <a:latin typeface="隶书" panose="02010509060101010101" pitchFamily="49" charset="-122"/>
              </a:rPr>
              <a:t>债券资产</a:t>
            </a:r>
            <a:endParaRPr lang="zh-CN" altLang="en-US" sz="3200" b="1" dirty="0">
              <a:solidFill>
                <a:srgbClr val="DE8F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33810" name="矩形 26"/>
          <p:cNvSpPr>
            <a:spLocks noChangeArrowheads="1"/>
          </p:cNvSpPr>
          <p:nvPr/>
        </p:nvSpPr>
        <p:spPr bwMode="auto">
          <a:xfrm>
            <a:off x="7324055" y="338773"/>
            <a:ext cx="4856480" cy="337185"/>
          </a:xfrm>
          <a:prstGeom prst="rect">
            <a:avLst/>
          </a:prstGeom>
          <a:noFill/>
          <a:ln w="9525">
            <a:noFill/>
            <a:miter lim="800000"/>
          </a:ln>
        </p:spPr>
        <p:txBody>
          <a:bodyPr wrap="none">
            <a:spAutoFit/>
          </a:bodyPr>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grpSp>
        <p:nvGrpSpPr>
          <p:cNvPr id="13" name="组合 12"/>
          <p:cNvGrpSpPr/>
          <p:nvPr>
            <p:custDataLst>
              <p:tags r:id="rId1"/>
            </p:custDataLst>
          </p:nvPr>
        </p:nvGrpSpPr>
        <p:grpSpPr>
          <a:xfrm>
            <a:off x="2198845" y="4484370"/>
            <a:ext cx="3866543" cy="1666032"/>
            <a:chOff x="914399" y="2914650"/>
            <a:chExt cx="3554095" cy="1531403"/>
          </a:xfrm>
        </p:grpSpPr>
        <p:sp>
          <p:nvSpPr>
            <p:cNvPr id="6" name="椭圆 5"/>
            <p:cNvSpPr/>
            <p:nvPr>
              <p:custDataLst>
                <p:tags r:id="rId2"/>
              </p:custDataLst>
            </p:nvPr>
          </p:nvSpPr>
          <p:spPr>
            <a:xfrm>
              <a:off x="914399" y="3138488"/>
              <a:ext cx="1019175" cy="1019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2" name="五角星 1"/>
            <p:cNvSpPr/>
            <p:nvPr>
              <p:custDataLst>
                <p:tags r:id="rId3"/>
              </p:custDataLst>
            </p:nvPr>
          </p:nvSpPr>
          <p:spPr>
            <a:xfrm>
              <a:off x="1038224" y="3224213"/>
              <a:ext cx="771525" cy="77152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p>
              <a:pPr algn="ctr"/>
              <a:r>
                <a:rPr lang="en-US" altLang="zh-CN" dirty="0" smtClean="0">
                  <a:solidFill>
                    <a:schemeClr val="accent1"/>
                  </a:solidFill>
                </a:rPr>
                <a:t>A</a:t>
              </a:r>
              <a:endParaRPr lang="zh-CN" altLang="en-US" dirty="0">
                <a:solidFill>
                  <a:schemeClr val="accent1"/>
                </a:solidFill>
              </a:endParaRPr>
            </a:p>
          </p:txBody>
        </p:sp>
        <p:cxnSp>
          <p:nvCxnSpPr>
            <p:cNvPr id="10" name="直接连接符 9"/>
            <p:cNvCxnSpPr/>
            <p:nvPr>
              <p:custDataLst>
                <p:tags r:id="rId4"/>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5"/>
              </p:custDataLst>
            </p:nvPr>
          </p:nvSpPr>
          <p:spPr>
            <a:xfrm>
              <a:off x="2184399" y="3158273"/>
              <a:ext cx="2284095" cy="1287780"/>
            </a:xfrm>
            <a:prstGeom prst="rect">
              <a:avLst/>
            </a:prstGeom>
            <a:noFill/>
          </p:spPr>
          <p:txBody>
            <a:bodyPr wrap="square" rtlCol="0" anchor="ctr"/>
            <a:p>
              <a:pPr>
                <a:lnSpc>
                  <a:spcPct val="150000"/>
                </a:lnSpc>
              </a:pPr>
              <a:r>
                <a:rPr lang="zh-CN" altLang="en-US" sz="2000" b="1"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利率债</a:t>
              </a:r>
              <a:endParaRPr lang="zh-CN" altLang="en-US" sz="2000" b="1"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a:p>
              <a:pPr>
                <a:lnSpc>
                  <a:spcPct val="150000"/>
                </a:lnSpc>
              </a:pPr>
              <a:r>
                <a:rPr lang="zh-CN" altLang="en-US" sz="2000" b="1"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rPr>
                <a:t>谨慎看空</a:t>
              </a:r>
              <a:r>
                <a:rPr lang="en-US" altLang="zh-CN" sz="2000" b="1"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rPr>
                <a:t>——</a:t>
              </a:r>
              <a:r>
                <a:rPr lang="zh-CN" altLang="en-US" sz="2000" b="1" kern="100"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a:t>
              </a:r>
              <a:endParaRPr lang="zh-CN" altLang="en-US" sz="2000" b="1" kern="100"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a:p>
              <a:pPr>
                <a:lnSpc>
                  <a:spcPct val="150000"/>
                </a:lnSpc>
              </a:pPr>
              <a:endParaRPr lang="zh-CN" altLang="en-US" sz="2000" b="1" kern="100"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p:txBody>
        </p:sp>
      </p:grpSp>
      <p:grpSp>
        <p:nvGrpSpPr>
          <p:cNvPr id="5" name="组合 4"/>
          <p:cNvGrpSpPr/>
          <p:nvPr>
            <p:custDataLst>
              <p:tags r:id="rId6"/>
            </p:custDataLst>
          </p:nvPr>
        </p:nvGrpSpPr>
        <p:grpSpPr>
          <a:xfrm>
            <a:off x="6960214" y="4484370"/>
            <a:ext cx="4015761" cy="1895468"/>
            <a:chOff x="914399" y="2914650"/>
            <a:chExt cx="3691255" cy="1742299"/>
          </a:xfrm>
        </p:grpSpPr>
        <p:sp>
          <p:nvSpPr>
            <p:cNvPr id="7" name="椭圆 6"/>
            <p:cNvSpPr/>
            <p:nvPr>
              <p:custDataLst>
                <p:tags r:id="rId7"/>
              </p:custDataLst>
            </p:nvPr>
          </p:nvSpPr>
          <p:spPr>
            <a:xfrm>
              <a:off x="914399" y="3138488"/>
              <a:ext cx="1019175" cy="1019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8" name="五角星 7"/>
            <p:cNvSpPr/>
            <p:nvPr>
              <p:custDataLst>
                <p:tags r:id="rId8"/>
              </p:custDataLst>
            </p:nvPr>
          </p:nvSpPr>
          <p:spPr>
            <a:xfrm>
              <a:off x="1038224" y="3224213"/>
              <a:ext cx="771525" cy="77152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p>
              <a:pPr algn="ctr"/>
              <a:r>
                <a:rPr lang="en-US" altLang="zh-CN" dirty="0" smtClean="0">
                  <a:solidFill>
                    <a:schemeClr val="accent1"/>
                  </a:solidFill>
                </a:rPr>
                <a:t>B</a:t>
              </a:r>
              <a:endParaRPr lang="zh-CN" altLang="en-US" dirty="0">
                <a:solidFill>
                  <a:schemeClr val="accent1"/>
                </a:solidFill>
              </a:endParaRPr>
            </a:p>
          </p:txBody>
        </p:sp>
        <p:cxnSp>
          <p:nvCxnSpPr>
            <p:cNvPr id="11" name="直接连接符 10"/>
            <p:cNvCxnSpPr/>
            <p:nvPr>
              <p:custDataLst>
                <p:tags r:id="rId9"/>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21" name="文本框 20"/>
            <p:cNvSpPr txBox="1"/>
            <p:nvPr>
              <p:custDataLst>
                <p:tags r:id="rId10"/>
              </p:custDataLst>
            </p:nvPr>
          </p:nvSpPr>
          <p:spPr>
            <a:xfrm>
              <a:off x="2184399" y="3369169"/>
              <a:ext cx="2421255" cy="1287780"/>
            </a:xfrm>
            <a:prstGeom prst="rect">
              <a:avLst/>
            </a:prstGeom>
            <a:noFill/>
          </p:spPr>
          <p:txBody>
            <a:bodyPr wrap="square" rtlCol="0" anchor="ctr"/>
            <a:p>
              <a:pPr>
                <a:lnSpc>
                  <a:spcPct val="150000"/>
                </a:lnSpc>
              </a:pPr>
              <a:r>
                <a:rPr lang="zh-CN" altLang="en-US" sz="2000" b="1"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信用债</a:t>
              </a:r>
              <a:endParaRPr lang="zh-CN" altLang="en-US" sz="2000" b="1"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a:p>
              <a:pPr>
                <a:lnSpc>
                  <a:spcPct val="150000"/>
                </a:lnSpc>
              </a:pPr>
              <a:r>
                <a:rPr lang="zh-CN" altLang="en-US" sz="2000" b="1"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rPr>
                <a:t>中性</a:t>
              </a:r>
              <a:r>
                <a:rPr lang="en-US" altLang="zh-CN" sz="2000" b="1"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rPr>
                <a:t>——</a:t>
              </a:r>
              <a:r>
                <a:rPr lang="zh-CN" altLang="en-US" sz="2000" b="1" kern="100"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a:t>
              </a:r>
              <a:endParaRPr lang="zh-CN" altLang="en-US" sz="2000" b="1" kern="100"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a:p>
              <a:pPr>
                <a:lnSpc>
                  <a:spcPct val="150000"/>
                </a:lnSpc>
              </a:pPr>
              <a:endParaRPr lang="zh-CN" altLang="en-US" sz="2000" b="1" kern="100"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a:p>
              <a:pPr>
                <a:lnSpc>
                  <a:spcPct val="150000"/>
                </a:lnSpc>
              </a:pPr>
              <a:endParaRPr lang="zh-CN" altLang="en-US" sz="2000" b="1" kern="100" dirty="0">
                <a:solidFill>
                  <a:schemeClr val="bg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p:txBody>
        </p:sp>
      </p:grpSp>
    </p:spTree>
  </p:cSld>
  <p:clrMapOvr>
    <a:masterClrMapping/>
  </p:clrMapOvr>
  <p:transition spd="slow" advTm="9230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0" y="1132840"/>
            <a:ext cx="12230735" cy="267144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37185" y="1530985"/>
            <a:ext cx="11289030" cy="2603500"/>
          </a:xfrm>
          <a:prstGeom prst="rect">
            <a:avLst/>
          </a:prstGeom>
        </p:spPr>
        <p:txBody>
          <a:bodyPr wrap="square">
            <a:spAutoFit/>
          </a:bodyPr>
          <a:lstStyle/>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2018</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年</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月国内股票市场主要指数的表现为上证综指</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上涨</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5.25</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%，深圳成指</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上涨</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1.08</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%；上证50</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大涨</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8.96</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%，沪深300</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指数上涨</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6.08</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%；创业板指数</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下跌</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%，中证1000</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下</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跌</a:t>
            </a:r>
            <a:r>
              <a:rPr kumimoji="1" 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3.23</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进入到</a:t>
            </a:r>
            <a:r>
              <a:rPr kumimoji="1" 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月份，受美股暴跌影响，</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股连续大跌，各大指数跌幅普遍超过</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10%</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，上证指数连续跌破</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3400</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3300</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3200</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3100</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点等重要关口。随后美股止跌企稳，</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股跟随反弹，指数逐步回升。</a:t>
            </a:r>
            <a:endPar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10" name="文本框 4"/>
          <p:cNvSpPr txBox="1">
            <a:spLocks noChangeArrowheads="1"/>
          </p:cNvSpPr>
          <p:nvPr/>
        </p:nvSpPr>
        <p:spPr bwMode="auto">
          <a:xfrm>
            <a:off x="791810" y="1056005"/>
            <a:ext cx="4782185" cy="429895"/>
          </a:xfrm>
          <a:prstGeom prst="rect">
            <a:avLst/>
          </a:prstGeom>
          <a:noFill/>
          <a:ln w="9525">
            <a:noFill/>
            <a:miter lim="800000"/>
          </a:ln>
        </p:spPr>
        <p:txBody>
          <a:bodyPr wrap="square">
            <a:spAutoFit/>
          </a:bodyPr>
          <a:lstStyle/>
          <a:p>
            <a:pPr algn="just"/>
            <a:r>
              <a:rPr lang="en-US" altLang="zh-CN" sz="2200" b="1" dirty="0">
                <a:solidFill>
                  <a:srgbClr val="DE8F04"/>
                </a:solidFill>
                <a:latin typeface="微软雅黑" panose="020B0503020204020204" charset="-122"/>
                <a:ea typeface="微软雅黑" panose="020B0503020204020204" charset="-122"/>
                <a:sym typeface="+mn-ea"/>
              </a:rPr>
              <a:t>A</a:t>
            </a:r>
            <a:r>
              <a:rPr lang="zh-CN" altLang="en-US" sz="2200" b="1" dirty="0">
                <a:solidFill>
                  <a:srgbClr val="DE8F04"/>
                </a:solidFill>
                <a:latin typeface="微软雅黑" panose="020B0503020204020204" charset="-122"/>
                <a:ea typeface="微软雅黑" panose="020B0503020204020204" charset="-122"/>
                <a:sym typeface="+mn-ea"/>
              </a:rPr>
              <a:t>股市场回顾</a:t>
            </a:r>
            <a:endParaRPr lang="zh-CN" altLang="en-US" sz="2200" b="1" dirty="0">
              <a:solidFill>
                <a:srgbClr val="DE8F04"/>
              </a:solidFill>
              <a:latin typeface="微软雅黑" panose="020B0503020204020204" charset="-122"/>
              <a:ea typeface="微软雅黑" panose="020B0503020204020204" charset="-122"/>
              <a:sym typeface="+mn-ea"/>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6" name="灯片编号占位符 5"/>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79980" y="3804920"/>
            <a:ext cx="73755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0" y="938530"/>
            <a:ext cx="11645265" cy="219202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6" name="文本框 4"/>
          <p:cNvSpPr txBox="1">
            <a:spLocks noChangeArrowheads="1"/>
          </p:cNvSpPr>
          <p:nvPr/>
        </p:nvSpPr>
        <p:spPr bwMode="auto">
          <a:xfrm>
            <a:off x="796890" y="1030605"/>
            <a:ext cx="4782185" cy="429895"/>
          </a:xfrm>
          <a:prstGeom prst="rect">
            <a:avLst/>
          </a:prstGeom>
          <a:noFill/>
          <a:ln w="9525">
            <a:noFill/>
            <a:miter lim="800000"/>
          </a:ln>
        </p:spPr>
        <p:txBody>
          <a:bodyPr wrap="square">
            <a:spAutoFit/>
          </a:bodyPr>
          <a:lstStyle/>
          <a:p>
            <a:pPr algn="just"/>
            <a:r>
              <a:rPr lang="zh-CN" sz="2200" b="1" dirty="0">
                <a:solidFill>
                  <a:srgbClr val="DE8F04"/>
                </a:solidFill>
                <a:latin typeface="微软雅黑" panose="020B0503020204020204" charset="-122"/>
                <a:ea typeface="微软雅黑" panose="020B0503020204020204" charset="-122"/>
                <a:sym typeface="+mn-ea"/>
              </a:rPr>
              <a:t>投资观点</a:t>
            </a:r>
            <a:endParaRPr lang="zh-CN" sz="2200" b="1" dirty="0">
              <a:solidFill>
                <a:srgbClr val="DE8F04"/>
              </a:solidFill>
              <a:latin typeface="微软雅黑" panose="020B0503020204020204" charset="-122"/>
              <a:ea typeface="微软雅黑" panose="020B0503020204020204" charset="-122"/>
              <a:sym typeface="+mn-ea"/>
            </a:endParaRPr>
          </a:p>
        </p:txBody>
      </p:sp>
      <p:sp>
        <p:nvSpPr>
          <p:cNvPr id="7" name="矩形 6"/>
          <p:cNvSpPr/>
          <p:nvPr/>
        </p:nvSpPr>
        <p:spPr>
          <a:xfrm>
            <a:off x="379095" y="1398905"/>
            <a:ext cx="10500360" cy="2580640"/>
          </a:xfrm>
          <a:prstGeom prst="rect">
            <a:avLst/>
          </a:prstGeom>
        </p:spPr>
        <p:txBody>
          <a:bodyPr wrap="square">
            <a:spAutoFit/>
          </a:bodyPr>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月初</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股市场出现非理性下跌，价值股、成长股、周期股无一幸免，主因是外资的撤离导致A股剧烈波动，同时部分风险因素初露端倪，利空市场，预计</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股震荡调整的概率较大。</a:t>
            </a:r>
            <a:endPar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sz="2200" kern="0" dirty="0" smtClean="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2" name="灯片编号占位符 1"/>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grpSp>
        <p:nvGrpSpPr>
          <p:cNvPr id="16" name="组合 15"/>
          <p:cNvGrpSpPr/>
          <p:nvPr/>
        </p:nvGrpSpPr>
        <p:grpSpPr>
          <a:xfrm>
            <a:off x="1957705" y="3130550"/>
            <a:ext cx="8227695" cy="3584575"/>
            <a:chOff x="611560" y="813842"/>
            <a:chExt cx="8044348" cy="3995747"/>
          </a:xfrm>
        </p:grpSpPr>
        <p:sp>
          <p:nvSpPr>
            <p:cNvPr id="17" name="任意多边形 16"/>
            <p:cNvSpPr/>
            <p:nvPr/>
          </p:nvSpPr>
          <p:spPr>
            <a:xfrm>
              <a:off x="2066578" y="846000"/>
              <a:ext cx="6588000" cy="864000"/>
            </a:xfrm>
            <a:custGeom>
              <a:avLst/>
              <a:gdLst>
                <a:gd name="connsiteX0" fmla="*/ 162167 w 972985"/>
                <a:gd name="connsiteY0" fmla="*/ 0 h 6553782"/>
                <a:gd name="connsiteX1" fmla="*/ 810818 w 972985"/>
                <a:gd name="connsiteY1" fmla="*/ 0 h 6553782"/>
                <a:gd name="connsiteX2" fmla="*/ 972985 w 972985"/>
                <a:gd name="connsiteY2" fmla="*/ 162167 h 6553782"/>
                <a:gd name="connsiteX3" fmla="*/ 972985 w 972985"/>
                <a:gd name="connsiteY3" fmla="*/ 6553782 h 6553782"/>
                <a:gd name="connsiteX4" fmla="*/ 972985 w 972985"/>
                <a:gd name="connsiteY4" fmla="*/ 6553782 h 6553782"/>
                <a:gd name="connsiteX5" fmla="*/ 0 w 972985"/>
                <a:gd name="connsiteY5" fmla="*/ 6553782 h 6553782"/>
                <a:gd name="connsiteX6" fmla="*/ 0 w 972985"/>
                <a:gd name="connsiteY6" fmla="*/ 6553782 h 6553782"/>
                <a:gd name="connsiteX7" fmla="*/ 0 w 972985"/>
                <a:gd name="connsiteY7" fmla="*/ 162167 h 6553782"/>
                <a:gd name="connsiteX8" fmla="*/ 162167 w 972985"/>
                <a:gd name="connsiteY8" fmla="*/ 0 h 655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985" h="6553782">
                  <a:moveTo>
                    <a:pt x="972985" y="1092318"/>
                  </a:moveTo>
                  <a:lnTo>
                    <a:pt x="972985" y="5461464"/>
                  </a:lnTo>
                  <a:cubicBezTo>
                    <a:pt x="972985" y="6064730"/>
                    <a:pt x="962206" y="6553779"/>
                    <a:pt x="948909" y="6553779"/>
                  </a:cubicBezTo>
                  <a:lnTo>
                    <a:pt x="0" y="6553779"/>
                  </a:lnTo>
                  <a:lnTo>
                    <a:pt x="0" y="6553779"/>
                  </a:lnTo>
                  <a:lnTo>
                    <a:pt x="0" y="3"/>
                  </a:lnTo>
                  <a:lnTo>
                    <a:pt x="0" y="3"/>
                  </a:lnTo>
                  <a:lnTo>
                    <a:pt x="948909" y="3"/>
                  </a:lnTo>
                  <a:cubicBezTo>
                    <a:pt x="962206" y="3"/>
                    <a:pt x="972985" y="489052"/>
                    <a:pt x="972985" y="1092318"/>
                  </a:cubicBez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1322" rIns="295147" bIns="171323" numCol="1" spcCol="1270" anchor="ctr" anchorCtr="0">
              <a:noAutofit/>
            </a:bodyPr>
            <a:p>
              <a:pPr marL="107950" lvl="1" indent="-71755" algn="l" defTabSz="622300">
                <a:lnSpc>
                  <a:spcPct val="114000"/>
                </a:lnSpc>
                <a:spcBef>
                  <a:spcPct val="0"/>
                </a:spcBef>
                <a:spcAft>
                  <a:spcPct val="15000"/>
                </a:spcAft>
                <a:buChar char="•"/>
              </a:pPr>
              <a:r>
                <a:rPr lang="zh-CN" altLang="en-US" sz="1400" kern="1200" dirty="0" smtClean="0">
                  <a:latin typeface="微软雅黑" panose="020B0503020204020204" charset="-122"/>
                  <a:ea typeface="微软雅黑" panose="020B0503020204020204" charset="-122"/>
                </a:rPr>
                <a:t>证监会密切关注借势炒作高价股、概念股、热点股等突出问题，对于存在涉嫌操纵市场行为的，执法部门将坚决出“重拳”打击；</a:t>
              </a:r>
              <a:endParaRPr lang="zh-CN" altLang="en-US" sz="1400" kern="1200" dirty="0">
                <a:latin typeface="微软雅黑" panose="020B0503020204020204" charset="-122"/>
                <a:ea typeface="微软雅黑" panose="020B0503020204020204" charset="-122"/>
              </a:endParaRPr>
            </a:p>
            <a:p>
              <a:pPr marL="107950" lvl="1" indent="-71755" algn="l" defTabSz="622300">
                <a:lnSpc>
                  <a:spcPct val="114000"/>
                </a:lnSpc>
                <a:spcBef>
                  <a:spcPct val="0"/>
                </a:spcBef>
                <a:spcAft>
                  <a:spcPct val="15000"/>
                </a:spcAft>
                <a:buChar char="•"/>
              </a:pPr>
              <a:r>
                <a:rPr lang="zh-CN" altLang="en-US" sz="1400" kern="1200" dirty="0" smtClean="0">
                  <a:latin typeface="微软雅黑" panose="020B0503020204020204" charset="-122"/>
                  <a:ea typeface="微软雅黑" panose="020B0503020204020204" charset="-122"/>
                </a:rPr>
                <a:t>银监会重点查处“猫鼠一家”“监守自盗”腐败案件，不断增强震慑遏制；</a:t>
              </a:r>
              <a:endParaRPr lang="zh-CN" altLang="en-US" sz="1400" kern="1200" dirty="0">
                <a:latin typeface="微软雅黑" panose="020B0503020204020204" charset="-122"/>
                <a:ea typeface="微软雅黑" panose="020B0503020204020204" charset="-122"/>
              </a:endParaRPr>
            </a:p>
          </p:txBody>
        </p:sp>
        <p:sp>
          <p:nvSpPr>
            <p:cNvPr id="18" name="任意多边形 17"/>
            <p:cNvSpPr/>
            <p:nvPr/>
          </p:nvSpPr>
          <p:spPr>
            <a:xfrm>
              <a:off x="611560" y="813842"/>
              <a:ext cx="1620000" cy="936000"/>
            </a:xfrm>
            <a:custGeom>
              <a:avLst/>
              <a:gdLst>
                <a:gd name="connsiteX0" fmla="*/ 0 w 1581318"/>
                <a:gd name="connsiteY0" fmla="*/ 162004 h 972005"/>
                <a:gd name="connsiteX1" fmla="*/ 162004 w 1581318"/>
                <a:gd name="connsiteY1" fmla="*/ 0 h 972005"/>
                <a:gd name="connsiteX2" fmla="*/ 1419314 w 1581318"/>
                <a:gd name="connsiteY2" fmla="*/ 0 h 972005"/>
                <a:gd name="connsiteX3" fmla="*/ 1581318 w 1581318"/>
                <a:gd name="connsiteY3" fmla="*/ 162004 h 972005"/>
                <a:gd name="connsiteX4" fmla="*/ 1581318 w 1581318"/>
                <a:gd name="connsiteY4" fmla="*/ 810001 h 972005"/>
                <a:gd name="connsiteX5" fmla="*/ 1419314 w 1581318"/>
                <a:gd name="connsiteY5" fmla="*/ 972005 h 972005"/>
                <a:gd name="connsiteX6" fmla="*/ 162004 w 1581318"/>
                <a:gd name="connsiteY6" fmla="*/ 972005 h 972005"/>
                <a:gd name="connsiteX7" fmla="*/ 0 w 1581318"/>
                <a:gd name="connsiteY7" fmla="*/ 810001 h 972005"/>
                <a:gd name="connsiteX8" fmla="*/ 0 w 1581318"/>
                <a:gd name="connsiteY8" fmla="*/ 162004 h 97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318" h="972005">
                  <a:moveTo>
                    <a:pt x="0" y="162004"/>
                  </a:moveTo>
                  <a:cubicBezTo>
                    <a:pt x="0" y="72532"/>
                    <a:pt x="72532" y="0"/>
                    <a:pt x="162004" y="0"/>
                  </a:cubicBezTo>
                  <a:lnTo>
                    <a:pt x="1419314" y="0"/>
                  </a:lnTo>
                  <a:cubicBezTo>
                    <a:pt x="1508786" y="0"/>
                    <a:pt x="1581318" y="72532"/>
                    <a:pt x="1581318" y="162004"/>
                  </a:cubicBezTo>
                  <a:lnTo>
                    <a:pt x="1581318" y="810001"/>
                  </a:lnTo>
                  <a:cubicBezTo>
                    <a:pt x="1581318" y="899473"/>
                    <a:pt x="1508786" y="972005"/>
                    <a:pt x="1419314" y="972005"/>
                  </a:cubicBezTo>
                  <a:lnTo>
                    <a:pt x="162004" y="972005"/>
                  </a:lnTo>
                  <a:cubicBezTo>
                    <a:pt x="72532" y="972005"/>
                    <a:pt x="0" y="899473"/>
                    <a:pt x="0" y="810001"/>
                  </a:cubicBezTo>
                  <a:lnTo>
                    <a:pt x="0" y="16200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6029" tIns="81739" rIns="116029" bIns="81739" numCol="1" spcCol="1270" anchor="ctr" anchorCtr="0">
              <a:noAutofit/>
            </a:bodyPr>
            <a:p>
              <a:pPr lvl="0" algn="ctr" defTabSz="800100">
                <a:lnSpc>
                  <a:spcPct val="100000"/>
                </a:lnSpc>
                <a:spcBef>
                  <a:spcPct val="0"/>
                </a:spcBef>
                <a:spcAft>
                  <a:spcPts val="600"/>
                </a:spcAft>
              </a:pPr>
              <a:r>
                <a:rPr lang="zh-CN" altLang="en-US" sz="1800" b="1" kern="1200" dirty="0" smtClean="0">
                  <a:latin typeface="微软雅黑" panose="020B0503020204020204" charset="-122"/>
                  <a:ea typeface="微软雅黑" panose="020B0503020204020204" charset="-122"/>
                </a:rPr>
                <a:t>金融监管</a:t>
              </a:r>
              <a:endParaRPr lang="en-US" altLang="zh-CN" sz="1800" b="1" kern="1200" dirty="0" smtClean="0">
                <a:latin typeface="微软雅黑" panose="020B0503020204020204" charset="-122"/>
                <a:ea typeface="微软雅黑" panose="020B0503020204020204" charset="-122"/>
              </a:endParaRPr>
            </a:p>
            <a:p>
              <a:pPr lvl="0" algn="ctr" defTabSz="800100">
                <a:lnSpc>
                  <a:spcPct val="100000"/>
                </a:lnSpc>
                <a:spcBef>
                  <a:spcPct val="0"/>
                </a:spcBef>
                <a:spcAft>
                  <a:spcPts val="600"/>
                </a:spcAft>
              </a:pPr>
              <a:r>
                <a:rPr lang="zh-CN" altLang="en-US" sz="1800" b="1" kern="1200" dirty="0" smtClean="0">
                  <a:latin typeface="微软雅黑" panose="020B0503020204020204" charset="-122"/>
                  <a:ea typeface="微软雅黑" panose="020B0503020204020204" charset="-122"/>
                </a:rPr>
                <a:t>金融反腐</a:t>
              </a:r>
              <a:endParaRPr lang="zh-CN" altLang="en-US" sz="1800" b="1" kern="1200" dirty="0">
                <a:latin typeface="微软雅黑" panose="020B0503020204020204" charset="-122"/>
                <a:ea typeface="微软雅黑" panose="020B0503020204020204" charset="-122"/>
              </a:endParaRPr>
            </a:p>
          </p:txBody>
        </p:sp>
        <p:sp>
          <p:nvSpPr>
            <p:cNvPr id="19" name="任意多边形 18"/>
            <p:cNvSpPr/>
            <p:nvPr/>
          </p:nvSpPr>
          <p:spPr>
            <a:xfrm>
              <a:off x="2067908" y="1866624"/>
              <a:ext cx="6588000" cy="864000"/>
            </a:xfrm>
            <a:custGeom>
              <a:avLst/>
              <a:gdLst>
                <a:gd name="connsiteX0" fmla="*/ 162167 w 972985"/>
                <a:gd name="connsiteY0" fmla="*/ 0 h 6553782"/>
                <a:gd name="connsiteX1" fmla="*/ 810818 w 972985"/>
                <a:gd name="connsiteY1" fmla="*/ 0 h 6553782"/>
                <a:gd name="connsiteX2" fmla="*/ 972985 w 972985"/>
                <a:gd name="connsiteY2" fmla="*/ 162167 h 6553782"/>
                <a:gd name="connsiteX3" fmla="*/ 972985 w 972985"/>
                <a:gd name="connsiteY3" fmla="*/ 6553782 h 6553782"/>
                <a:gd name="connsiteX4" fmla="*/ 972985 w 972985"/>
                <a:gd name="connsiteY4" fmla="*/ 6553782 h 6553782"/>
                <a:gd name="connsiteX5" fmla="*/ 0 w 972985"/>
                <a:gd name="connsiteY5" fmla="*/ 6553782 h 6553782"/>
                <a:gd name="connsiteX6" fmla="*/ 0 w 972985"/>
                <a:gd name="connsiteY6" fmla="*/ 6553782 h 6553782"/>
                <a:gd name="connsiteX7" fmla="*/ 0 w 972985"/>
                <a:gd name="connsiteY7" fmla="*/ 162167 h 6553782"/>
                <a:gd name="connsiteX8" fmla="*/ 162167 w 972985"/>
                <a:gd name="connsiteY8" fmla="*/ 0 h 655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985" h="6553782">
                  <a:moveTo>
                    <a:pt x="972985" y="1092318"/>
                  </a:moveTo>
                  <a:lnTo>
                    <a:pt x="972985" y="5461464"/>
                  </a:lnTo>
                  <a:cubicBezTo>
                    <a:pt x="972985" y="6064730"/>
                    <a:pt x="962206" y="6553779"/>
                    <a:pt x="948909" y="6553779"/>
                  </a:cubicBezTo>
                  <a:lnTo>
                    <a:pt x="0" y="6553779"/>
                  </a:lnTo>
                  <a:lnTo>
                    <a:pt x="0" y="6553779"/>
                  </a:lnTo>
                  <a:lnTo>
                    <a:pt x="0" y="3"/>
                  </a:lnTo>
                  <a:lnTo>
                    <a:pt x="0" y="3"/>
                  </a:lnTo>
                  <a:lnTo>
                    <a:pt x="948909" y="3"/>
                  </a:lnTo>
                  <a:cubicBezTo>
                    <a:pt x="962206" y="3"/>
                    <a:pt x="972985" y="489052"/>
                    <a:pt x="972985" y="1092318"/>
                  </a:cubicBez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1322" rIns="295147" bIns="171323" numCol="1" spcCol="1270" anchor="ctr" anchorCtr="0">
              <a:noAutofit/>
            </a:bodyPr>
            <a:p>
              <a:pPr marL="107950" lvl="1" indent="-71755" algn="l" defTabSz="622300">
                <a:lnSpc>
                  <a:spcPct val="150000"/>
                </a:lnSpc>
                <a:spcBef>
                  <a:spcPct val="0"/>
                </a:spcBef>
                <a:spcAft>
                  <a:spcPct val="15000"/>
                </a:spcAft>
                <a:buChar char="•"/>
              </a:pPr>
              <a:r>
                <a:rPr lang="zh-CN" altLang="en-US" sz="1400" kern="1200" dirty="0" smtClean="0">
                  <a:latin typeface="微软雅黑" panose="020B0503020204020204" charset="-122"/>
                  <a:ea typeface="微软雅黑" panose="020B0503020204020204" charset="-122"/>
                </a:rPr>
                <a:t>美元指数持续下行，近期更是下破</a:t>
              </a:r>
              <a:r>
                <a:rPr lang="en-US" altLang="zh-CN" sz="1400" kern="1200" dirty="0" smtClean="0">
                  <a:latin typeface="微软雅黑" panose="020B0503020204020204" charset="-122"/>
                  <a:ea typeface="微软雅黑" panose="020B0503020204020204" charset="-122"/>
                </a:rPr>
                <a:t>90</a:t>
              </a:r>
              <a:r>
                <a:rPr lang="zh-CN" altLang="en-US" sz="1400" kern="1200" dirty="0" smtClean="0">
                  <a:latin typeface="微软雅黑" panose="020B0503020204020204" charset="-122"/>
                  <a:ea typeface="微软雅黑" panose="020B0503020204020204" charset="-122"/>
                </a:rPr>
                <a:t>；</a:t>
              </a:r>
              <a:endParaRPr lang="zh-CN" altLang="en-US" sz="1400" kern="1200" dirty="0">
                <a:latin typeface="微软雅黑" panose="020B0503020204020204" charset="-122"/>
                <a:ea typeface="微软雅黑" panose="020B0503020204020204" charset="-122"/>
              </a:endParaRPr>
            </a:p>
            <a:p>
              <a:pPr marL="107950" lvl="1" indent="-71755" algn="l" defTabSz="622300">
                <a:lnSpc>
                  <a:spcPct val="150000"/>
                </a:lnSpc>
                <a:spcBef>
                  <a:spcPct val="0"/>
                </a:spcBef>
                <a:spcAft>
                  <a:spcPct val="15000"/>
                </a:spcAft>
                <a:buChar char="•"/>
              </a:pPr>
              <a:r>
                <a:rPr lang="zh-CN" altLang="en-US" sz="1400" kern="1200" dirty="0" smtClean="0">
                  <a:latin typeface="微软雅黑" panose="020B0503020204020204" charset="-122"/>
                  <a:ea typeface="微软雅黑" panose="020B0503020204020204" charset="-122"/>
                </a:rPr>
                <a:t>特朗普最近提到“希望看到强势美元”，后续是否采取相应措施有待跟踪</a:t>
              </a:r>
              <a:endParaRPr lang="zh-CN" altLang="en-US" sz="1400" kern="1200" dirty="0">
                <a:latin typeface="微软雅黑" panose="020B0503020204020204" charset="-122"/>
                <a:ea typeface="微软雅黑" panose="020B0503020204020204" charset="-122"/>
              </a:endParaRPr>
            </a:p>
          </p:txBody>
        </p:sp>
        <p:sp>
          <p:nvSpPr>
            <p:cNvPr id="20" name="任意多边形 19"/>
            <p:cNvSpPr/>
            <p:nvPr/>
          </p:nvSpPr>
          <p:spPr>
            <a:xfrm>
              <a:off x="611560" y="1824233"/>
              <a:ext cx="1620000" cy="936000"/>
            </a:xfrm>
            <a:custGeom>
              <a:avLst/>
              <a:gdLst>
                <a:gd name="connsiteX0" fmla="*/ 0 w 1581318"/>
                <a:gd name="connsiteY0" fmla="*/ 162004 h 972005"/>
                <a:gd name="connsiteX1" fmla="*/ 162004 w 1581318"/>
                <a:gd name="connsiteY1" fmla="*/ 0 h 972005"/>
                <a:gd name="connsiteX2" fmla="*/ 1419314 w 1581318"/>
                <a:gd name="connsiteY2" fmla="*/ 0 h 972005"/>
                <a:gd name="connsiteX3" fmla="*/ 1581318 w 1581318"/>
                <a:gd name="connsiteY3" fmla="*/ 162004 h 972005"/>
                <a:gd name="connsiteX4" fmla="*/ 1581318 w 1581318"/>
                <a:gd name="connsiteY4" fmla="*/ 810001 h 972005"/>
                <a:gd name="connsiteX5" fmla="*/ 1419314 w 1581318"/>
                <a:gd name="connsiteY5" fmla="*/ 972005 h 972005"/>
                <a:gd name="connsiteX6" fmla="*/ 162004 w 1581318"/>
                <a:gd name="connsiteY6" fmla="*/ 972005 h 972005"/>
                <a:gd name="connsiteX7" fmla="*/ 0 w 1581318"/>
                <a:gd name="connsiteY7" fmla="*/ 810001 h 972005"/>
                <a:gd name="connsiteX8" fmla="*/ 0 w 1581318"/>
                <a:gd name="connsiteY8" fmla="*/ 162004 h 97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318" h="972005">
                  <a:moveTo>
                    <a:pt x="0" y="162004"/>
                  </a:moveTo>
                  <a:cubicBezTo>
                    <a:pt x="0" y="72532"/>
                    <a:pt x="72532" y="0"/>
                    <a:pt x="162004" y="0"/>
                  </a:cubicBezTo>
                  <a:lnTo>
                    <a:pt x="1419314" y="0"/>
                  </a:lnTo>
                  <a:cubicBezTo>
                    <a:pt x="1508786" y="0"/>
                    <a:pt x="1581318" y="72532"/>
                    <a:pt x="1581318" y="162004"/>
                  </a:cubicBezTo>
                  <a:lnTo>
                    <a:pt x="1581318" y="810001"/>
                  </a:lnTo>
                  <a:cubicBezTo>
                    <a:pt x="1581318" y="899473"/>
                    <a:pt x="1508786" y="972005"/>
                    <a:pt x="1419314" y="972005"/>
                  </a:cubicBezTo>
                  <a:lnTo>
                    <a:pt x="162004" y="972005"/>
                  </a:lnTo>
                  <a:cubicBezTo>
                    <a:pt x="72532" y="972005"/>
                    <a:pt x="0" y="899473"/>
                    <a:pt x="0" y="810001"/>
                  </a:cubicBezTo>
                  <a:lnTo>
                    <a:pt x="0" y="16200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6029" tIns="81739" rIns="116029" bIns="81739" numCol="1" spcCol="1270" anchor="ctr" anchorCtr="0">
              <a:noAutofit/>
            </a:bodyPr>
            <a:p>
              <a:pPr lvl="0" algn="ctr" defTabSz="800100">
                <a:lnSpc>
                  <a:spcPct val="100000"/>
                </a:lnSpc>
                <a:spcBef>
                  <a:spcPct val="0"/>
                </a:spcBef>
                <a:spcAft>
                  <a:spcPts val="600"/>
                </a:spcAft>
              </a:pPr>
              <a:r>
                <a:rPr lang="zh-CN" altLang="en-US" sz="1800" b="1" kern="1200" dirty="0" smtClean="0">
                  <a:latin typeface="微软雅黑" panose="020B0503020204020204" charset="-122"/>
                  <a:ea typeface="微软雅黑" panose="020B0503020204020204" charset="-122"/>
                </a:rPr>
                <a:t>人民币汇率</a:t>
              </a:r>
              <a:endParaRPr lang="zh-CN" altLang="en-US" sz="1800" b="1" kern="1200" dirty="0">
                <a:latin typeface="微软雅黑" panose="020B0503020204020204" charset="-122"/>
                <a:ea typeface="微软雅黑" panose="020B0503020204020204" charset="-122"/>
              </a:endParaRPr>
            </a:p>
          </p:txBody>
        </p:sp>
        <p:sp>
          <p:nvSpPr>
            <p:cNvPr id="21" name="任意多边形 20"/>
            <p:cNvSpPr/>
            <p:nvPr/>
          </p:nvSpPr>
          <p:spPr>
            <a:xfrm>
              <a:off x="2066578" y="2898000"/>
              <a:ext cx="6588000" cy="864000"/>
            </a:xfrm>
            <a:custGeom>
              <a:avLst/>
              <a:gdLst>
                <a:gd name="connsiteX0" fmla="*/ 162167 w 972985"/>
                <a:gd name="connsiteY0" fmla="*/ 0 h 6553782"/>
                <a:gd name="connsiteX1" fmla="*/ 810818 w 972985"/>
                <a:gd name="connsiteY1" fmla="*/ 0 h 6553782"/>
                <a:gd name="connsiteX2" fmla="*/ 972985 w 972985"/>
                <a:gd name="connsiteY2" fmla="*/ 162167 h 6553782"/>
                <a:gd name="connsiteX3" fmla="*/ 972985 w 972985"/>
                <a:gd name="connsiteY3" fmla="*/ 6553782 h 6553782"/>
                <a:gd name="connsiteX4" fmla="*/ 972985 w 972985"/>
                <a:gd name="connsiteY4" fmla="*/ 6553782 h 6553782"/>
                <a:gd name="connsiteX5" fmla="*/ 0 w 972985"/>
                <a:gd name="connsiteY5" fmla="*/ 6553782 h 6553782"/>
                <a:gd name="connsiteX6" fmla="*/ 0 w 972985"/>
                <a:gd name="connsiteY6" fmla="*/ 6553782 h 6553782"/>
                <a:gd name="connsiteX7" fmla="*/ 0 w 972985"/>
                <a:gd name="connsiteY7" fmla="*/ 162167 h 6553782"/>
                <a:gd name="connsiteX8" fmla="*/ 162167 w 972985"/>
                <a:gd name="connsiteY8" fmla="*/ 0 h 655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985" h="6553782">
                  <a:moveTo>
                    <a:pt x="972985" y="1092318"/>
                  </a:moveTo>
                  <a:lnTo>
                    <a:pt x="972985" y="5461464"/>
                  </a:lnTo>
                  <a:cubicBezTo>
                    <a:pt x="972985" y="6064730"/>
                    <a:pt x="962206" y="6553779"/>
                    <a:pt x="948909" y="6553779"/>
                  </a:cubicBezTo>
                  <a:lnTo>
                    <a:pt x="0" y="6553779"/>
                  </a:lnTo>
                  <a:lnTo>
                    <a:pt x="0" y="6553779"/>
                  </a:lnTo>
                  <a:lnTo>
                    <a:pt x="0" y="3"/>
                  </a:lnTo>
                  <a:lnTo>
                    <a:pt x="0" y="3"/>
                  </a:lnTo>
                  <a:lnTo>
                    <a:pt x="948909" y="3"/>
                  </a:lnTo>
                  <a:cubicBezTo>
                    <a:pt x="962206" y="3"/>
                    <a:pt x="972985" y="489052"/>
                    <a:pt x="972985" y="1092318"/>
                  </a:cubicBez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1322" rIns="295147" bIns="171323" numCol="1" spcCol="1270" anchor="ctr" anchorCtr="0">
              <a:noAutofit/>
            </a:bodyPr>
            <a:p>
              <a:pPr marL="107950" lvl="1" indent="-71755" algn="l" defTabSz="622300">
                <a:lnSpc>
                  <a:spcPct val="114000"/>
                </a:lnSpc>
                <a:spcBef>
                  <a:spcPct val="0"/>
                </a:spcBef>
                <a:spcAft>
                  <a:spcPct val="15000"/>
                </a:spcAft>
                <a:buChar char="•"/>
              </a:pPr>
              <a:r>
                <a:rPr lang="zh-CN" altLang="en-US" sz="1400" kern="1200" dirty="0" smtClean="0">
                  <a:latin typeface="微软雅黑" panose="020B0503020204020204" charset="-122"/>
                  <a:ea typeface="微软雅黑" panose="020B0503020204020204" charset="-122"/>
                </a:rPr>
                <a:t>辽宁、内蒙古和天津等地</a:t>
              </a:r>
              <a:r>
                <a:rPr lang="en-US" altLang="zh-CN" sz="1400" kern="1200" dirty="0" smtClean="0">
                  <a:latin typeface="微软雅黑" panose="020B0503020204020204" charset="-122"/>
                  <a:ea typeface="微软雅黑" panose="020B0503020204020204" charset="-122"/>
                </a:rPr>
                <a:t>GDP</a:t>
              </a:r>
              <a:r>
                <a:rPr lang="zh-CN" altLang="en-US" sz="1400" kern="1200" dirty="0" smtClean="0">
                  <a:latin typeface="微软雅黑" panose="020B0503020204020204" charset="-122"/>
                  <a:ea typeface="微软雅黑" panose="020B0503020204020204" charset="-122"/>
                </a:rPr>
                <a:t>注水和浦发银行</a:t>
              </a:r>
              <a:r>
                <a:rPr lang="en-US" altLang="zh-CN" sz="1400" kern="1200" dirty="0" smtClean="0">
                  <a:latin typeface="微软雅黑" panose="020B0503020204020204" charset="-122"/>
                  <a:ea typeface="微软雅黑" panose="020B0503020204020204" charset="-122"/>
                </a:rPr>
                <a:t>775</a:t>
              </a:r>
              <a:r>
                <a:rPr lang="zh-CN" altLang="en-US" sz="1400" kern="1200" dirty="0" smtClean="0">
                  <a:latin typeface="微软雅黑" panose="020B0503020204020204" charset="-122"/>
                  <a:ea typeface="微软雅黑" panose="020B0503020204020204" charset="-122"/>
                </a:rPr>
                <a:t>亿不良贷款曝光，体现了政府追求经济高质量发展的决心，以及政府有足够底气去应对这些不良事件</a:t>
              </a:r>
              <a:endParaRPr lang="en-US" altLang="zh-CN" sz="1400" kern="1200" dirty="0" smtClean="0">
                <a:latin typeface="微软雅黑" panose="020B0503020204020204" charset="-122"/>
                <a:ea typeface="微软雅黑" panose="020B0503020204020204" charset="-122"/>
              </a:endParaRPr>
            </a:p>
            <a:p>
              <a:pPr marL="107950" lvl="1" indent="-71755" defTabSz="622300">
                <a:lnSpc>
                  <a:spcPct val="114000"/>
                </a:lnSpc>
                <a:spcBef>
                  <a:spcPct val="0"/>
                </a:spcBef>
                <a:spcAft>
                  <a:spcPct val="15000"/>
                </a:spcAft>
                <a:buChar char="•"/>
              </a:pPr>
              <a:r>
                <a:rPr lang="zh-CN" altLang="en-US" sz="1400" kern="1200" dirty="0" smtClean="0">
                  <a:latin typeface="微软雅黑" panose="020B0503020204020204" charset="-122"/>
                  <a:ea typeface="微软雅黑" panose="020B0503020204020204" charset="-122"/>
                </a:rPr>
                <a:t>在过往经济发展中隐藏的不少</a:t>
              </a:r>
              <a:r>
                <a:rPr lang="zh-CN" altLang="en-US" sz="1400" dirty="0">
                  <a:latin typeface="微软雅黑" panose="020B0503020204020204" charset="-122"/>
                  <a:ea typeface="微软雅黑" panose="020B0503020204020204" charset="-122"/>
                </a:rPr>
                <a:t>问题，会否对</a:t>
              </a:r>
              <a:r>
                <a:rPr lang="zh-CN" altLang="en-US" sz="1400" dirty="0" smtClean="0">
                  <a:latin typeface="微软雅黑" panose="020B0503020204020204" charset="-122"/>
                  <a:ea typeface="微软雅黑" panose="020B0503020204020204" charset="-122"/>
                </a:rPr>
                <a:t>未来带来</a:t>
              </a:r>
              <a:r>
                <a:rPr lang="zh-CN" altLang="en-US" sz="1400" dirty="0">
                  <a:latin typeface="微软雅黑" panose="020B0503020204020204" charset="-122"/>
                  <a:ea typeface="微软雅黑" panose="020B0503020204020204" charset="-122"/>
                </a:rPr>
                <a:t>不良影响</a:t>
              </a:r>
              <a:r>
                <a:rPr lang="zh-CN" altLang="en-US" sz="1400" dirty="0" smtClean="0">
                  <a:latin typeface="微软雅黑" panose="020B0503020204020204" charset="-122"/>
                  <a:ea typeface="微软雅黑" panose="020B0503020204020204" charset="-122"/>
                </a:rPr>
                <a:t>，有待</a:t>
              </a:r>
              <a:r>
                <a:rPr lang="zh-CN" altLang="en-US" sz="1400" dirty="0">
                  <a:latin typeface="微软雅黑" panose="020B0503020204020204" charset="-122"/>
                  <a:ea typeface="微软雅黑" panose="020B0503020204020204" charset="-122"/>
                </a:rPr>
                <a:t>观察</a:t>
              </a:r>
              <a:endParaRPr lang="zh-CN" altLang="en-US" sz="1400" kern="1200" dirty="0">
                <a:latin typeface="微软雅黑" panose="020B0503020204020204" charset="-122"/>
                <a:ea typeface="微软雅黑" panose="020B0503020204020204" charset="-122"/>
              </a:endParaRPr>
            </a:p>
          </p:txBody>
        </p:sp>
        <p:sp>
          <p:nvSpPr>
            <p:cNvPr id="22" name="任意多边形 21"/>
            <p:cNvSpPr/>
            <p:nvPr/>
          </p:nvSpPr>
          <p:spPr>
            <a:xfrm>
              <a:off x="611560" y="2853673"/>
              <a:ext cx="1620000" cy="936000"/>
            </a:xfrm>
            <a:custGeom>
              <a:avLst/>
              <a:gdLst>
                <a:gd name="connsiteX0" fmla="*/ 0 w 1581318"/>
                <a:gd name="connsiteY0" fmla="*/ 162004 h 972005"/>
                <a:gd name="connsiteX1" fmla="*/ 162004 w 1581318"/>
                <a:gd name="connsiteY1" fmla="*/ 0 h 972005"/>
                <a:gd name="connsiteX2" fmla="*/ 1419314 w 1581318"/>
                <a:gd name="connsiteY2" fmla="*/ 0 h 972005"/>
                <a:gd name="connsiteX3" fmla="*/ 1581318 w 1581318"/>
                <a:gd name="connsiteY3" fmla="*/ 162004 h 972005"/>
                <a:gd name="connsiteX4" fmla="*/ 1581318 w 1581318"/>
                <a:gd name="connsiteY4" fmla="*/ 810001 h 972005"/>
                <a:gd name="connsiteX5" fmla="*/ 1419314 w 1581318"/>
                <a:gd name="connsiteY5" fmla="*/ 972005 h 972005"/>
                <a:gd name="connsiteX6" fmla="*/ 162004 w 1581318"/>
                <a:gd name="connsiteY6" fmla="*/ 972005 h 972005"/>
                <a:gd name="connsiteX7" fmla="*/ 0 w 1581318"/>
                <a:gd name="connsiteY7" fmla="*/ 810001 h 972005"/>
                <a:gd name="connsiteX8" fmla="*/ 0 w 1581318"/>
                <a:gd name="connsiteY8" fmla="*/ 162004 h 97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318" h="972005">
                  <a:moveTo>
                    <a:pt x="0" y="162004"/>
                  </a:moveTo>
                  <a:cubicBezTo>
                    <a:pt x="0" y="72532"/>
                    <a:pt x="72532" y="0"/>
                    <a:pt x="162004" y="0"/>
                  </a:cubicBezTo>
                  <a:lnTo>
                    <a:pt x="1419314" y="0"/>
                  </a:lnTo>
                  <a:cubicBezTo>
                    <a:pt x="1508786" y="0"/>
                    <a:pt x="1581318" y="72532"/>
                    <a:pt x="1581318" y="162004"/>
                  </a:cubicBezTo>
                  <a:lnTo>
                    <a:pt x="1581318" y="810001"/>
                  </a:lnTo>
                  <a:cubicBezTo>
                    <a:pt x="1581318" y="899473"/>
                    <a:pt x="1508786" y="972005"/>
                    <a:pt x="1419314" y="972005"/>
                  </a:cubicBezTo>
                  <a:lnTo>
                    <a:pt x="162004" y="972005"/>
                  </a:lnTo>
                  <a:cubicBezTo>
                    <a:pt x="72532" y="972005"/>
                    <a:pt x="0" y="899473"/>
                    <a:pt x="0" y="810001"/>
                  </a:cubicBezTo>
                  <a:lnTo>
                    <a:pt x="0" y="162004"/>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16029" tIns="81739" rIns="116029" bIns="81739" numCol="1" spcCol="1270" anchor="ctr" anchorCtr="0">
              <a:noAutofit/>
            </a:bodyPr>
            <a:p>
              <a:pPr lvl="0" algn="ctr" defTabSz="800100">
                <a:lnSpc>
                  <a:spcPct val="100000"/>
                </a:lnSpc>
                <a:spcBef>
                  <a:spcPct val="0"/>
                </a:spcBef>
                <a:spcAft>
                  <a:spcPts val="600"/>
                </a:spcAft>
              </a:pPr>
              <a:r>
                <a:rPr lang="en-US" altLang="zh-CN" sz="1800" b="1" kern="1200" dirty="0" smtClean="0">
                  <a:latin typeface="微软雅黑" panose="020B0503020204020204" charset="-122"/>
                  <a:ea typeface="微软雅黑" panose="020B0503020204020204" charset="-122"/>
                </a:rPr>
                <a:t>GDP</a:t>
              </a:r>
              <a:r>
                <a:rPr lang="zh-CN" altLang="en-US" sz="1800" b="1" kern="1200" dirty="0" smtClean="0">
                  <a:latin typeface="微软雅黑" panose="020B0503020204020204" charset="-122"/>
                  <a:ea typeface="微软雅黑" panose="020B0503020204020204" charset="-122"/>
                </a:rPr>
                <a:t>注水</a:t>
              </a:r>
              <a:endParaRPr lang="en-US" altLang="zh-CN" sz="1800" b="1" kern="1200" dirty="0" smtClean="0">
                <a:latin typeface="微软雅黑" panose="020B0503020204020204" charset="-122"/>
                <a:ea typeface="微软雅黑" panose="020B0503020204020204" charset="-122"/>
              </a:endParaRPr>
            </a:p>
            <a:p>
              <a:pPr lvl="0" algn="ctr" defTabSz="800100">
                <a:lnSpc>
                  <a:spcPct val="100000"/>
                </a:lnSpc>
                <a:spcBef>
                  <a:spcPct val="0"/>
                </a:spcBef>
                <a:spcAft>
                  <a:spcPts val="600"/>
                </a:spcAft>
              </a:pPr>
              <a:r>
                <a:rPr lang="zh-CN" altLang="en-US" sz="1800" b="1" kern="1200" dirty="0" smtClean="0">
                  <a:latin typeface="微软雅黑" panose="020B0503020204020204" charset="-122"/>
                  <a:ea typeface="微软雅黑" panose="020B0503020204020204" charset="-122"/>
                </a:rPr>
                <a:t>银行不良贷款</a:t>
              </a:r>
              <a:endParaRPr lang="zh-CN" altLang="en-US" sz="1800" b="1" kern="1200" dirty="0">
                <a:latin typeface="微软雅黑" panose="020B0503020204020204" charset="-122"/>
                <a:ea typeface="微软雅黑" panose="020B0503020204020204" charset="-122"/>
              </a:endParaRPr>
            </a:p>
          </p:txBody>
        </p:sp>
        <p:sp>
          <p:nvSpPr>
            <p:cNvPr id="23" name="任意多边形 22"/>
            <p:cNvSpPr/>
            <p:nvPr/>
          </p:nvSpPr>
          <p:spPr>
            <a:xfrm>
              <a:off x="2066578" y="3903900"/>
              <a:ext cx="6588000" cy="864000"/>
            </a:xfrm>
            <a:custGeom>
              <a:avLst/>
              <a:gdLst>
                <a:gd name="connsiteX0" fmla="*/ 162167 w 972985"/>
                <a:gd name="connsiteY0" fmla="*/ 0 h 6553782"/>
                <a:gd name="connsiteX1" fmla="*/ 810818 w 972985"/>
                <a:gd name="connsiteY1" fmla="*/ 0 h 6553782"/>
                <a:gd name="connsiteX2" fmla="*/ 972985 w 972985"/>
                <a:gd name="connsiteY2" fmla="*/ 162167 h 6553782"/>
                <a:gd name="connsiteX3" fmla="*/ 972985 w 972985"/>
                <a:gd name="connsiteY3" fmla="*/ 6553782 h 6553782"/>
                <a:gd name="connsiteX4" fmla="*/ 972985 w 972985"/>
                <a:gd name="connsiteY4" fmla="*/ 6553782 h 6553782"/>
                <a:gd name="connsiteX5" fmla="*/ 0 w 972985"/>
                <a:gd name="connsiteY5" fmla="*/ 6553782 h 6553782"/>
                <a:gd name="connsiteX6" fmla="*/ 0 w 972985"/>
                <a:gd name="connsiteY6" fmla="*/ 6553782 h 6553782"/>
                <a:gd name="connsiteX7" fmla="*/ 0 w 972985"/>
                <a:gd name="connsiteY7" fmla="*/ 162167 h 6553782"/>
                <a:gd name="connsiteX8" fmla="*/ 162167 w 972985"/>
                <a:gd name="connsiteY8" fmla="*/ 0 h 655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985" h="6553782">
                  <a:moveTo>
                    <a:pt x="972985" y="1092318"/>
                  </a:moveTo>
                  <a:lnTo>
                    <a:pt x="972985" y="5461464"/>
                  </a:lnTo>
                  <a:cubicBezTo>
                    <a:pt x="972985" y="6064730"/>
                    <a:pt x="962206" y="6553779"/>
                    <a:pt x="948909" y="6553779"/>
                  </a:cubicBezTo>
                  <a:lnTo>
                    <a:pt x="0" y="6553779"/>
                  </a:lnTo>
                  <a:lnTo>
                    <a:pt x="0" y="6553779"/>
                  </a:lnTo>
                  <a:lnTo>
                    <a:pt x="0" y="3"/>
                  </a:lnTo>
                  <a:lnTo>
                    <a:pt x="0" y="3"/>
                  </a:lnTo>
                  <a:lnTo>
                    <a:pt x="948909" y="3"/>
                  </a:lnTo>
                  <a:cubicBezTo>
                    <a:pt x="962206" y="3"/>
                    <a:pt x="972985" y="489052"/>
                    <a:pt x="972985" y="1092318"/>
                  </a:cubicBez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1323" rIns="295147" bIns="171322" numCol="1" spcCol="1270" anchor="ctr" anchorCtr="0">
              <a:noAutofit/>
            </a:bodyPr>
            <a:p>
              <a:pPr marL="107950" lvl="1" indent="-71755" algn="l" defTabSz="622300">
                <a:lnSpc>
                  <a:spcPct val="150000"/>
                </a:lnSpc>
                <a:spcBef>
                  <a:spcPct val="0"/>
                </a:spcBef>
                <a:spcAft>
                  <a:spcPct val="15000"/>
                </a:spcAft>
                <a:buChar char="•"/>
              </a:pPr>
              <a:r>
                <a:rPr lang="zh-CN" altLang="en-US" sz="1400" b="0" i="0" kern="1200" dirty="0" smtClean="0">
                  <a:latin typeface="微软雅黑" panose="020B0503020204020204" charset="-122"/>
                  <a:ea typeface="微软雅黑" panose="020B0503020204020204" charset="-122"/>
                </a:rPr>
                <a:t>如果石油、钢铁、煤炭和有色金属等中上游原材料涨价向下传导，将抬升通胀预期。这会否促使监管层收紧流动性值得保持关注</a:t>
              </a:r>
              <a:endParaRPr lang="zh-CN" altLang="en-US" sz="1400" kern="1200" dirty="0">
                <a:latin typeface="微软雅黑" panose="020B0503020204020204" charset="-122"/>
                <a:ea typeface="微软雅黑" panose="020B0503020204020204" charset="-122"/>
              </a:endParaRPr>
            </a:p>
          </p:txBody>
        </p:sp>
        <p:sp>
          <p:nvSpPr>
            <p:cNvPr id="24" name="任意多边形 23"/>
            <p:cNvSpPr/>
            <p:nvPr/>
          </p:nvSpPr>
          <p:spPr>
            <a:xfrm>
              <a:off x="611560" y="3873589"/>
              <a:ext cx="1620000" cy="936000"/>
            </a:xfrm>
            <a:custGeom>
              <a:avLst/>
              <a:gdLst>
                <a:gd name="connsiteX0" fmla="*/ 0 w 1581318"/>
                <a:gd name="connsiteY0" fmla="*/ 162004 h 972005"/>
                <a:gd name="connsiteX1" fmla="*/ 162004 w 1581318"/>
                <a:gd name="connsiteY1" fmla="*/ 0 h 972005"/>
                <a:gd name="connsiteX2" fmla="*/ 1419314 w 1581318"/>
                <a:gd name="connsiteY2" fmla="*/ 0 h 972005"/>
                <a:gd name="connsiteX3" fmla="*/ 1581318 w 1581318"/>
                <a:gd name="connsiteY3" fmla="*/ 162004 h 972005"/>
                <a:gd name="connsiteX4" fmla="*/ 1581318 w 1581318"/>
                <a:gd name="connsiteY4" fmla="*/ 810001 h 972005"/>
                <a:gd name="connsiteX5" fmla="*/ 1419314 w 1581318"/>
                <a:gd name="connsiteY5" fmla="*/ 972005 h 972005"/>
                <a:gd name="connsiteX6" fmla="*/ 162004 w 1581318"/>
                <a:gd name="connsiteY6" fmla="*/ 972005 h 972005"/>
                <a:gd name="connsiteX7" fmla="*/ 0 w 1581318"/>
                <a:gd name="connsiteY7" fmla="*/ 810001 h 972005"/>
                <a:gd name="connsiteX8" fmla="*/ 0 w 1581318"/>
                <a:gd name="connsiteY8" fmla="*/ 162004 h 97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318" h="972005">
                  <a:moveTo>
                    <a:pt x="0" y="162004"/>
                  </a:moveTo>
                  <a:cubicBezTo>
                    <a:pt x="0" y="72532"/>
                    <a:pt x="72532" y="0"/>
                    <a:pt x="162004" y="0"/>
                  </a:cubicBezTo>
                  <a:lnTo>
                    <a:pt x="1419314" y="0"/>
                  </a:lnTo>
                  <a:cubicBezTo>
                    <a:pt x="1508786" y="0"/>
                    <a:pt x="1581318" y="72532"/>
                    <a:pt x="1581318" y="162004"/>
                  </a:cubicBezTo>
                  <a:lnTo>
                    <a:pt x="1581318" y="810001"/>
                  </a:lnTo>
                  <a:cubicBezTo>
                    <a:pt x="1581318" y="899473"/>
                    <a:pt x="1508786" y="972005"/>
                    <a:pt x="1419314" y="972005"/>
                  </a:cubicBezTo>
                  <a:lnTo>
                    <a:pt x="162004" y="972005"/>
                  </a:lnTo>
                  <a:cubicBezTo>
                    <a:pt x="72532" y="972005"/>
                    <a:pt x="0" y="899473"/>
                    <a:pt x="0" y="810001"/>
                  </a:cubicBezTo>
                  <a:lnTo>
                    <a:pt x="0" y="162004"/>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6029" tIns="81739" rIns="116029" bIns="81739" numCol="1" spcCol="1270" anchor="ctr" anchorCtr="0">
              <a:noAutofit/>
            </a:bodyPr>
            <a:p>
              <a:pPr lvl="0" algn="ctr" defTabSz="800100">
                <a:lnSpc>
                  <a:spcPct val="100000"/>
                </a:lnSpc>
                <a:spcBef>
                  <a:spcPct val="0"/>
                </a:spcBef>
                <a:spcAft>
                  <a:spcPts val="600"/>
                </a:spcAft>
              </a:pPr>
              <a:r>
                <a:rPr lang="zh-CN" altLang="en-US" sz="1800" b="1" i="0" kern="1200" dirty="0" smtClean="0">
                  <a:latin typeface="微软雅黑" panose="020B0503020204020204" charset="-122"/>
                  <a:ea typeface="微软雅黑" panose="020B0503020204020204" charset="-122"/>
                </a:rPr>
                <a:t>资金流动性</a:t>
              </a:r>
              <a:endParaRPr lang="zh-CN" altLang="en-US" sz="1800" b="1" kern="1200" dirty="0">
                <a:latin typeface="微软雅黑" panose="020B0503020204020204" charset="-122"/>
                <a:ea typeface="微软雅黑" panose="020B050302020402020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 y="982980"/>
            <a:ext cx="12230735" cy="298894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矩形 4"/>
          <p:cNvSpPr/>
          <p:nvPr/>
        </p:nvSpPr>
        <p:spPr>
          <a:xfrm>
            <a:off x="816610" y="1746250"/>
            <a:ext cx="10678160" cy="3789045"/>
          </a:xfrm>
          <a:prstGeom prst="rect">
            <a:avLst/>
          </a:prstGeom>
        </p:spPr>
        <p:txBody>
          <a:bodyPr wrap="square">
            <a:spAutoFit/>
          </a:bodyPr>
          <a:lstStyle/>
          <a:p>
            <a:pPr marL="0" lvl="1" indent="0" defTabSz="912495">
              <a:lnSpc>
                <a:spcPct val="100000"/>
              </a:lnSpc>
              <a:spcBef>
                <a:spcPct val="65000"/>
              </a:spcBef>
              <a:buClr>
                <a:srgbClr val="CC3300"/>
              </a:buClr>
              <a:buSzPct val="85000"/>
              <a:buFont typeface="Wingdings" panose="05000000000000000000" pitchFamily="2" charset="2"/>
              <a:buNone/>
              <a:defRPr/>
            </a:pPr>
            <a:r>
              <a:rPr kumimoji="1" lang="en-US" altLang="zh-CN" sz="22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a:t>
            </a:r>
            <a:r>
              <a:rPr kumimoji="1" lang="zh-CN" altLang="en-US" sz="22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、中国经济平稳向好</a:t>
            </a:r>
            <a:r>
              <a:rPr kumimoji="1" lang="zh-CN" altLang="en-US" sz="22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2017年全国规模以上工业企业利润总额比上年增长21%，增速比2016年</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提升</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12.5</a:t>
            </a:r>
            <a:r>
              <a:rPr kumimoji="1" 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，是2012年以来增速最高的一年。中国和全球经济的平稳向好得到反复验证。</a:t>
            </a:r>
            <a:endPar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0" lvl="1" indent="0" defTabSz="912495">
              <a:lnSpc>
                <a:spcPct val="100000"/>
              </a:lnSpc>
              <a:spcBef>
                <a:spcPct val="65000"/>
              </a:spcBef>
              <a:buClr>
                <a:srgbClr val="CC3300"/>
              </a:buClr>
              <a:buSzPct val="85000"/>
              <a:buFont typeface="Wingdings" panose="05000000000000000000" pitchFamily="2" charset="2"/>
              <a:buNone/>
              <a:defRPr/>
            </a:pPr>
            <a:r>
              <a:rPr kumimoji="1" lang="en-US" altLang="zh-CN" sz="2200" b="1" kern="0" dirty="0" smtClean="0">
                <a:solidFill>
                  <a:schemeClr val="accent4">
                    <a:lumMod val="60000"/>
                    <a:lumOff val="40000"/>
                  </a:schemeClr>
                </a:solidFill>
                <a:effectLst/>
                <a:latin typeface="楷体" panose="02010609060101010101" pitchFamily="49" charset="-122"/>
                <a:ea typeface="楷体" panose="02010609060101010101" pitchFamily="49" charset="-122"/>
                <a:cs typeface="+mn-ea"/>
                <a:sym typeface="+mn-ea"/>
              </a:rPr>
              <a:t>2、</a:t>
            </a:r>
            <a:r>
              <a:rPr kumimoji="1" lang="zh-CN" altLang="en-US" sz="2200" b="1" kern="0" dirty="0" smtClean="0">
                <a:solidFill>
                  <a:schemeClr val="accent4">
                    <a:lumMod val="60000"/>
                    <a:lumOff val="40000"/>
                  </a:schemeClr>
                </a:solidFill>
                <a:effectLst/>
                <a:latin typeface="楷体" panose="02010609060101010101" pitchFamily="49" charset="-122"/>
                <a:ea typeface="楷体" panose="02010609060101010101" pitchFamily="49" charset="-122"/>
                <a:cs typeface="+mn-ea"/>
                <a:sym typeface="+mn-ea"/>
              </a:rPr>
              <a:t>估值仍具优势：</a:t>
            </a:r>
            <a:r>
              <a:rPr kumimoji="1" lang="en-US" altLang="zh-CN" sz="2200" kern="0" dirty="0" smtClean="0">
                <a:solidFill>
                  <a:schemeClr val="accent4">
                    <a:lumMod val="60000"/>
                    <a:lumOff val="40000"/>
                  </a:schemeClr>
                </a:solidFill>
                <a:effectLst/>
                <a:latin typeface="楷体" panose="02010609060101010101" pitchFamily="49" charset="-122"/>
                <a:ea typeface="楷体" panose="02010609060101010101" pitchFamily="49" charset="-122"/>
                <a:cs typeface="+mn-ea"/>
                <a:sym typeface="+mn-ea"/>
              </a:rPr>
              <a:t>A股和全球主要经济体股市相比，仍处估值洼地，</a:t>
            </a:r>
            <a:r>
              <a:rPr kumimoji="1" lang="zh-CN" altLang="en-US" sz="2200" kern="0" dirty="0" smtClean="0">
                <a:solidFill>
                  <a:schemeClr val="accent4">
                    <a:lumMod val="60000"/>
                    <a:lumOff val="40000"/>
                  </a:schemeClr>
                </a:solidFill>
                <a:effectLst/>
                <a:latin typeface="楷体" panose="02010609060101010101" pitchFamily="49" charset="-122"/>
                <a:ea typeface="楷体" panose="02010609060101010101" pitchFamily="49" charset="-122"/>
                <a:cs typeface="+mn-ea"/>
                <a:sym typeface="+mn-ea"/>
              </a:rPr>
              <a:t>仍将是</a:t>
            </a:r>
            <a:r>
              <a:rPr kumimoji="1" lang="en-US" altLang="zh-CN" sz="2200" kern="0" dirty="0" smtClean="0">
                <a:solidFill>
                  <a:schemeClr val="accent4">
                    <a:lumMod val="60000"/>
                    <a:lumOff val="40000"/>
                  </a:schemeClr>
                </a:solidFill>
                <a:effectLst/>
                <a:latin typeface="楷体" panose="02010609060101010101" pitchFamily="49" charset="-122"/>
                <a:ea typeface="楷体" panose="02010609060101010101" pitchFamily="49" charset="-122"/>
                <a:cs typeface="+mn-ea"/>
                <a:sym typeface="+mn-ea"/>
              </a:rPr>
              <a:t>全球资产配置的重要方向</a:t>
            </a:r>
            <a:r>
              <a:rPr kumimoji="1" lang="zh-CN" altLang="en-US" sz="2200" kern="0" dirty="0" smtClean="0">
                <a:solidFill>
                  <a:schemeClr val="accent4">
                    <a:lumMod val="60000"/>
                    <a:lumOff val="40000"/>
                  </a:schemeClr>
                </a:solidFill>
                <a:effectLst/>
                <a:latin typeface="楷体" panose="02010609060101010101" pitchFamily="49" charset="-122"/>
                <a:ea typeface="楷体" panose="02010609060101010101" pitchFamily="49" charset="-122"/>
                <a:cs typeface="+mn-ea"/>
                <a:sym typeface="+mn-ea"/>
              </a:rPr>
              <a:t>，国内外资金持续流入的趋势不变</a:t>
            </a:r>
            <a:r>
              <a:rPr kumimoji="1" lang="en-US" altLang="zh-CN" sz="2200" kern="0" dirty="0" smtClean="0">
                <a:solidFill>
                  <a:schemeClr val="accent4">
                    <a:lumMod val="60000"/>
                    <a:lumOff val="40000"/>
                  </a:schemeClr>
                </a:solidFill>
                <a:effectLst/>
                <a:latin typeface="楷体" panose="02010609060101010101" pitchFamily="49" charset="-122"/>
                <a:ea typeface="楷体" panose="02010609060101010101" pitchFamily="49" charset="-122"/>
                <a:cs typeface="+mn-ea"/>
                <a:sym typeface="+mn-ea"/>
              </a:rPr>
              <a:t>。</a:t>
            </a:r>
            <a:endParaRPr kumimoji="1" lang="en-US" altLang="zh-CN" sz="2200" kern="0" dirty="0" smtClean="0">
              <a:solidFill>
                <a:schemeClr val="accent4">
                  <a:lumMod val="60000"/>
                  <a:lumOff val="40000"/>
                </a:schemeClr>
              </a:solidFill>
              <a:effectLst/>
              <a:latin typeface="楷体" panose="02010609060101010101" pitchFamily="49" charset="-122"/>
              <a:ea typeface="楷体" panose="02010609060101010101" pitchFamily="49" charset="-122"/>
              <a:cs typeface="+mn-ea"/>
              <a:sym typeface="+mn-ea"/>
            </a:endParaRPr>
          </a:p>
          <a:p>
            <a:pPr marL="0" lvl="1" indent="0" defTabSz="912495">
              <a:lnSpc>
                <a:spcPct val="150000"/>
              </a:lnSpc>
              <a:spcBef>
                <a:spcPct val="65000"/>
              </a:spcBef>
              <a:buClr>
                <a:srgbClr val="CC3300"/>
              </a:buClr>
              <a:buSzPct val="85000"/>
              <a:buFont typeface="Wingdings" panose="05000000000000000000" pitchFamily="2" charset="2"/>
              <a:buNone/>
              <a:defRPr/>
            </a:pPr>
            <a:endParaRPr lang="en-US" altLang="zh-CN" sz="1800" kern="1200" dirty="0" smtClean="0">
              <a:solidFill>
                <a:schemeClr val="tx1"/>
              </a:solidFill>
              <a:effectLst/>
              <a:latin typeface="+mn-lt"/>
              <a:ea typeface="+mn-ea"/>
              <a:cs typeface="+mn-cs"/>
            </a:endParaRPr>
          </a:p>
          <a:p>
            <a:pPr marL="0" lvl="1" indent="0" defTabSz="912495">
              <a:lnSpc>
                <a:spcPct val="150000"/>
              </a:lnSpc>
              <a:spcBef>
                <a:spcPct val="65000"/>
              </a:spcBef>
              <a:buClr>
                <a:srgbClr val="CC3300"/>
              </a:buClr>
              <a:buSzPct val="85000"/>
              <a:buFont typeface="Wingdings" panose="05000000000000000000" pitchFamily="2" charset="2"/>
              <a:buNone/>
              <a:defRPr/>
            </a:pPr>
            <a:endParaRPr lang="en-US" altLang="zh-CN" sz="1800" kern="1200" dirty="0" smtClean="0">
              <a:solidFill>
                <a:schemeClr val="tx1"/>
              </a:solidFill>
              <a:effectLst/>
              <a:latin typeface="+mn-lt"/>
              <a:ea typeface="+mn-ea"/>
              <a:cs typeface="+mn-cs"/>
            </a:endParaRPr>
          </a:p>
          <a:p>
            <a:pPr marL="0" lvl="1" indent="0" defTabSz="912495">
              <a:lnSpc>
                <a:spcPct val="150000"/>
              </a:lnSpc>
              <a:spcBef>
                <a:spcPct val="65000"/>
              </a:spcBef>
              <a:buClr>
                <a:srgbClr val="CC3300"/>
              </a:buClr>
              <a:buSzPct val="85000"/>
              <a:buFont typeface="Wingdings" panose="05000000000000000000" pitchFamily="2" charset="2"/>
              <a:buNone/>
              <a:defRPr/>
            </a:pP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4" name="灯片编号占位符 3"/>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
        <p:nvSpPr>
          <p:cNvPr id="7" name="矩形 6"/>
          <p:cNvSpPr/>
          <p:nvPr/>
        </p:nvSpPr>
        <p:spPr>
          <a:xfrm>
            <a:off x="416560" y="1084580"/>
            <a:ext cx="11627485" cy="1454150"/>
          </a:xfrm>
          <a:prstGeom prst="rect">
            <a:avLst/>
          </a:prstGeom>
        </p:spPr>
        <p:txBody>
          <a:bodyPr wrap="square">
            <a:spAutoFit/>
          </a:bodyPr>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rPr>
              <a:t>短期将</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rPr>
              <a:t>A</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rPr>
              <a:t>股评级</a:t>
            </a:r>
            <a:r>
              <a:rPr kumimoji="1" lang="zh-CN" altLang="en-US" sz="2200" b="1" kern="0" dirty="0">
                <a:solidFill>
                  <a:schemeClr val="accent4">
                    <a:lumMod val="60000"/>
                    <a:lumOff val="40000"/>
                  </a:schemeClr>
                </a:solidFill>
                <a:latin typeface="楷体" panose="02010609060101010101" pitchFamily="49" charset="-122"/>
                <a:ea typeface="楷体" panose="02010609060101010101" pitchFamily="49" charset="-122"/>
                <a:cs typeface="+mn-ea"/>
              </a:rPr>
              <a:t>由谨慎看多下调至中性，但中长期看好</a:t>
            </a:r>
            <a:r>
              <a:rPr kumimoji="1" lang="en-US" altLang="zh-CN" sz="2200" b="1" kern="0" dirty="0">
                <a:solidFill>
                  <a:schemeClr val="accent4">
                    <a:lumMod val="60000"/>
                    <a:lumOff val="40000"/>
                  </a:schemeClr>
                </a:solidFill>
                <a:latin typeface="楷体" panose="02010609060101010101" pitchFamily="49" charset="-122"/>
                <a:ea typeface="楷体" panose="02010609060101010101" pitchFamily="49" charset="-122"/>
                <a:cs typeface="+mn-ea"/>
              </a:rPr>
              <a:t>A</a:t>
            </a:r>
            <a:r>
              <a:rPr kumimoji="1" lang="zh-CN" altLang="en-US" sz="2200" b="1" kern="0" dirty="0">
                <a:solidFill>
                  <a:schemeClr val="accent4">
                    <a:lumMod val="60000"/>
                    <a:lumOff val="40000"/>
                  </a:schemeClr>
                </a:solidFill>
                <a:latin typeface="楷体" panose="02010609060101010101" pitchFamily="49" charset="-122"/>
                <a:ea typeface="楷体" panose="02010609060101010101" pitchFamily="49" charset="-122"/>
                <a:cs typeface="+mn-ea"/>
              </a:rPr>
              <a:t>股的逻辑不变，</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rPr>
              <a:t>理由有以下</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rPr>
              <a:t>2</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rPr>
              <a:t>点：</a:t>
            </a:r>
            <a:endPar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sz="2000" b="1" kern="0" dirty="0" smtClean="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pic>
        <p:nvPicPr>
          <p:cNvPr id="10" name="图片 9"/>
          <p:cNvPicPr>
            <a:picLocks noChangeAspect="1"/>
          </p:cNvPicPr>
          <p:nvPr/>
        </p:nvPicPr>
        <p:blipFill>
          <a:blip r:embed="rId1"/>
          <a:stretch>
            <a:fillRect/>
          </a:stretch>
        </p:blipFill>
        <p:spPr>
          <a:xfrm>
            <a:off x="221615" y="3773805"/>
            <a:ext cx="4716780" cy="2727960"/>
          </a:xfrm>
          <a:prstGeom prst="rect">
            <a:avLst/>
          </a:prstGeom>
        </p:spPr>
      </p:pic>
      <p:sp>
        <p:nvSpPr>
          <p:cNvPr id="11" name="文本占位符 10"/>
          <p:cNvSpPr>
            <a:spLocks noGrp="1"/>
          </p:cNvSpPr>
          <p:nvPr>
            <p:ph type="body" idx="10"/>
          </p:nvPr>
        </p:nvSpPr>
        <p:spPr>
          <a:xfrm>
            <a:off x="1805940" y="6540500"/>
            <a:ext cx="1776730" cy="232410"/>
          </a:xfrm>
          <a:noFill/>
          <a:extLst>
            <a:ext uri="{909E8E84-426E-40DD-AFC4-6F175D3DCCD1}">
              <a14:hiddenFill xmlns:a14="http://schemas.microsoft.com/office/drawing/2010/main">
                <a:solidFill>
                  <a:schemeClr val="bg1"/>
                </a:solidFill>
              </a14:hiddenFill>
            </a:ext>
          </a:extLst>
        </p:spPr>
        <p:txBody>
          <a:bodyPr/>
          <a:p>
            <a:pPr marL="0" indent="0">
              <a:buNone/>
            </a:pPr>
            <a:r>
              <a:rPr lang="zh-CN" altLang="en-US" sz="1300" dirty="0" smtClean="0">
                <a:solidFill>
                  <a:schemeClr val="bg1"/>
                </a:solidFill>
                <a:latin typeface="楷体" panose="02010609060101010101" pitchFamily="49" charset="-122"/>
                <a:ea typeface="楷体" panose="02010609060101010101" pitchFamily="49" charset="-122"/>
              </a:rPr>
              <a:t>主要股指的估值情况</a:t>
            </a:r>
            <a:endParaRPr lang="zh-CN" altLang="en-US" sz="1300" dirty="0" smtClean="0">
              <a:solidFill>
                <a:schemeClr val="bg1"/>
              </a:solidFill>
              <a:latin typeface="楷体" panose="02010609060101010101" pitchFamily="49" charset="-122"/>
              <a:ea typeface="楷体" panose="02010609060101010101" pitchFamily="49" charset="-122"/>
            </a:endParaRPr>
          </a:p>
        </p:txBody>
      </p:sp>
      <p:sp>
        <p:nvSpPr>
          <p:cNvPr id="12" name="文本占位符 10"/>
          <p:cNvSpPr>
            <a:spLocks noGrp="1"/>
          </p:cNvSpPr>
          <p:nvPr/>
        </p:nvSpPr>
        <p:spPr>
          <a:xfrm>
            <a:off x="7739380" y="6541135"/>
            <a:ext cx="2371090" cy="232410"/>
          </a:xfrm>
          <a:prstGeom prst="rect">
            <a:avLst/>
          </a:prstGeom>
          <a:noFill/>
          <a:ln w="9525">
            <a:noFill/>
            <a:miter lim="800000"/>
          </a:ln>
          <a:extLst>
            <a:ext uri="{909E8E84-426E-40DD-AFC4-6F175D3DCCD1}">
              <a14:hiddenFill xmlns:a14="http://schemas.microsoft.com/office/drawing/2010/main">
                <a:solidFill>
                  <a:schemeClr val="bg1"/>
                </a:solidFill>
              </a14:hiddenFill>
            </a:ext>
          </a:extLst>
        </p:spPr>
        <p:txBody>
          <a:bodyPr vert="horz" wrap="square" lIns="91440" tIns="45720" rIns="91440" bIns="45720"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300" dirty="0" smtClean="0">
                <a:solidFill>
                  <a:schemeClr val="bg1"/>
                </a:solidFill>
                <a:latin typeface="楷体" panose="02010609060101010101" pitchFamily="49" charset="-122"/>
                <a:ea typeface="楷体" panose="02010609060101010101" pitchFamily="49" charset="-122"/>
                <a:sym typeface="+mn-ea"/>
              </a:rPr>
              <a:t>2018</a:t>
            </a:r>
            <a:r>
              <a:rPr lang="zh-CN" altLang="en-US" sz="1300" dirty="0" smtClean="0">
                <a:solidFill>
                  <a:schemeClr val="bg1"/>
                </a:solidFill>
                <a:latin typeface="楷体" panose="02010609060101010101" pitchFamily="49" charset="-122"/>
                <a:ea typeface="楷体" panose="02010609060101010101" pitchFamily="49" charset="-122"/>
                <a:sym typeface="+mn-ea"/>
              </a:rPr>
              <a:t>年资金流变化测算</a:t>
            </a:r>
            <a:endParaRPr lang="zh-CN" altLang="en-US" sz="1300" dirty="0" smtClean="0">
              <a:solidFill>
                <a:schemeClr val="bg1"/>
              </a:solidFill>
              <a:latin typeface="楷体" panose="02010609060101010101" pitchFamily="49" charset="-122"/>
              <a:ea typeface="楷体" panose="02010609060101010101" pitchFamily="49" charset="-122"/>
              <a:sym typeface="+mn-ea"/>
            </a:endParaRPr>
          </a:p>
        </p:txBody>
      </p:sp>
      <p:sp>
        <p:nvSpPr>
          <p:cNvPr id="6" name="文本框 5"/>
          <p:cNvSpPr txBox="1"/>
          <p:nvPr/>
        </p:nvSpPr>
        <p:spPr>
          <a:xfrm>
            <a:off x="602615" y="3728085"/>
            <a:ext cx="603885" cy="260350"/>
          </a:xfrm>
          <a:prstGeom prst="rect">
            <a:avLst/>
          </a:prstGeom>
          <a:noFill/>
        </p:spPr>
        <p:txBody>
          <a:bodyPr wrap="none" rtlCol="0">
            <a:spAutoFit/>
          </a:bodyPr>
          <a:p>
            <a:r>
              <a:rPr lang="zh-CN" altLang="en-US" sz="1100" b="1">
                <a:solidFill>
                  <a:schemeClr val="bg1">
                    <a:lumMod val="50000"/>
                  </a:schemeClr>
                </a:solidFill>
                <a:latin typeface="仿宋" panose="02010609060101010101" charset="-122"/>
                <a:ea typeface="仿宋" panose="02010609060101010101" charset="-122"/>
              </a:rPr>
              <a:t>市盈率</a:t>
            </a:r>
            <a:endParaRPr lang="zh-CN" altLang="en-US" sz="1100" b="1">
              <a:solidFill>
                <a:schemeClr val="bg1">
                  <a:lumMod val="50000"/>
                </a:schemeClr>
              </a:solidFill>
              <a:latin typeface="仿宋" panose="02010609060101010101" charset="-122"/>
              <a:ea typeface="仿宋" panose="02010609060101010101" charset="-122"/>
            </a:endParaRPr>
          </a:p>
        </p:txBody>
      </p:sp>
      <p:pic>
        <p:nvPicPr>
          <p:cNvPr id="13" name="图片 12"/>
          <p:cNvPicPr>
            <a:picLocks noChangeAspect="1"/>
          </p:cNvPicPr>
          <p:nvPr/>
        </p:nvPicPr>
        <p:blipFill>
          <a:blip r:embed="rId2"/>
          <a:stretch>
            <a:fillRect/>
          </a:stretch>
        </p:blipFill>
        <p:spPr>
          <a:xfrm>
            <a:off x="5059680" y="3787775"/>
            <a:ext cx="6923405" cy="27273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685" y="1116965"/>
            <a:ext cx="12230735" cy="572262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4"/>
          <p:cNvSpPr txBox="1">
            <a:spLocks noChangeArrowheads="1"/>
          </p:cNvSpPr>
          <p:nvPr/>
        </p:nvSpPr>
        <p:spPr bwMode="auto">
          <a:xfrm>
            <a:off x="647700" y="999490"/>
            <a:ext cx="11264265" cy="3138170"/>
          </a:xfrm>
          <a:prstGeom prst="rect">
            <a:avLst/>
          </a:prstGeom>
          <a:noFill/>
          <a:ln w="9525">
            <a:noFill/>
            <a:miter lim="800000"/>
          </a:ln>
        </p:spPr>
        <p:txBody>
          <a:bodyPr wrap="square">
            <a:spAutoFit/>
          </a:bodyPr>
          <a:lstStyle/>
          <a:p>
            <a:pPr marL="0" lvl="2" algn="just">
              <a:lnSpc>
                <a:spcPct val="150000"/>
              </a:lnSpc>
            </a:pPr>
            <a:r>
              <a:rPr lang="en-US" altLang="zh-CN" sz="2000" b="1" dirty="0">
                <a:solidFill>
                  <a:srgbClr val="DE8F04"/>
                </a:solidFill>
                <a:latin typeface="微软雅黑" panose="020B0503020204020204" charset="-122"/>
                <a:ea typeface="微软雅黑" panose="020B0503020204020204" charset="-122"/>
                <a:sym typeface="+mn-lt"/>
              </a:rPr>
              <a:t>A</a:t>
            </a:r>
            <a:r>
              <a:rPr lang="zh-CN" altLang="en-US" sz="2000" b="1" dirty="0">
                <a:solidFill>
                  <a:srgbClr val="DE8F04"/>
                </a:solidFill>
                <a:latin typeface="微软雅黑" panose="020B0503020204020204" charset="-122"/>
                <a:ea typeface="微软雅黑" panose="020B0503020204020204" charset="-122"/>
                <a:sym typeface="+mn-lt"/>
              </a:rPr>
              <a:t>股配置建议及策略</a:t>
            </a:r>
            <a:endParaRPr lang="zh-CN" altLang="en-US" sz="2000" b="1" dirty="0">
              <a:solidFill>
                <a:srgbClr val="DE8F04"/>
              </a:solidFill>
              <a:latin typeface="微软雅黑" panose="020B0503020204020204" charset="-122"/>
              <a:ea typeface="微软雅黑" panose="020B0503020204020204" charset="-122"/>
              <a:sym typeface="+mn-lt"/>
            </a:endParaRPr>
          </a:p>
          <a:p>
            <a:pPr marL="0" lvl="2" algn="just">
              <a:lnSpc>
                <a:spcPct val="150000"/>
              </a:lnSpc>
            </a:pPr>
            <a:r>
              <a:rPr kumimoji="1" lang="zh-CN" altLang="en-US" sz="24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年前的踩踏致使部分资金逃离</a:t>
            </a:r>
            <a:r>
              <a:rPr kumimoji="1" lang="en-US" altLang="zh-CN" sz="24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a:t>
            </a:r>
            <a:r>
              <a:rPr kumimoji="1" lang="zh-CN" altLang="en-US" sz="24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股，但在大多数人情绪到达冰点时，最艰难的时刻正在慢慢过去。</a:t>
            </a:r>
            <a:r>
              <a:rPr kumimoji="1" lang="en-US" altLang="zh-CN" sz="24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a:t>
            </a:r>
            <a:r>
              <a:rPr kumimoji="1" lang="zh-CN" altLang="en-US" sz="24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股慢牛趋势未改，价值投资仍将是市场主流方向，所以此时更应关注那些有业绩有估值优势的标的，因为错杀后终究要被修正。配置思路具体如下：</a:t>
            </a:r>
            <a:endParaRPr kumimoji="1" lang="zh-CN" altLang="en-US" sz="24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0" lvl="2" algn="just">
              <a:lnSpc>
                <a:spcPct val="150000"/>
              </a:lnSpc>
            </a:pP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a:p>
            <a:pPr marL="0" lvl="2" algn="just">
              <a:lnSpc>
                <a:spcPct val="150000"/>
              </a:lnSpc>
            </a:pPr>
            <a:endParaRPr lang="zh-CN" altLang="en-US" sz="2000" b="1" dirty="0">
              <a:solidFill>
                <a:srgbClr val="E6AD00"/>
              </a:solidFill>
              <a:latin typeface="楷体" panose="02010609060101010101" pitchFamily="49" charset="-122"/>
              <a:ea typeface="楷体" panose="02010609060101010101" pitchFamily="49" charset="-122"/>
              <a:sym typeface="+mn-lt"/>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grpSp>
        <p:nvGrpSpPr>
          <p:cNvPr id="5" name="组合 4"/>
          <p:cNvGrpSpPr/>
          <p:nvPr/>
        </p:nvGrpSpPr>
        <p:grpSpPr>
          <a:xfrm>
            <a:off x="1692275" y="3313430"/>
            <a:ext cx="8783955" cy="3435350"/>
            <a:chOff x="594818" y="1227693"/>
            <a:chExt cx="8189438" cy="3359993"/>
          </a:xfrm>
        </p:grpSpPr>
        <p:sp>
          <p:nvSpPr>
            <p:cNvPr id="6" name="任意多边形 5"/>
            <p:cNvSpPr/>
            <p:nvPr/>
          </p:nvSpPr>
          <p:spPr>
            <a:xfrm>
              <a:off x="594818" y="1227693"/>
              <a:ext cx="1908000" cy="756000"/>
            </a:xfrm>
            <a:custGeom>
              <a:avLst/>
              <a:gdLst>
                <a:gd name="connsiteX0" fmla="*/ 0 w 1900942"/>
                <a:gd name="connsiteY0" fmla="*/ 0 h 665323"/>
                <a:gd name="connsiteX1" fmla="*/ 1900942 w 1900942"/>
                <a:gd name="connsiteY1" fmla="*/ 0 h 665323"/>
                <a:gd name="connsiteX2" fmla="*/ 1900942 w 1900942"/>
                <a:gd name="connsiteY2" fmla="*/ 665323 h 665323"/>
                <a:gd name="connsiteX3" fmla="*/ 0 w 1900942"/>
                <a:gd name="connsiteY3" fmla="*/ 665323 h 665323"/>
                <a:gd name="connsiteX4" fmla="*/ 0 w 1900942"/>
                <a:gd name="connsiteY4" fmla="*/ 0 h 66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942" h="665323">
                  <a:moveTo>
                    <a:pt x="0" y="0"/>
                  </a:moveTo>
                  <a:lnTo>
                    <a:pt x="1900942" y="0"/>
                  </a:lnTo>
                  <a:lnTo>
                    <a:pt x="1900942" y="665323"/>
                  </a:lnTo>
                  <a:lnTo>
                    <a:pt x="0" y="665323"/>
                  </a:lnTo>
                  <a:lnTo>
                    <a:pt x="0" y="0"/>
                  </a:lnTo>
                  <a:close/>
                </a:path>
              </a:pathLst>
            </a:custGeom>
            <a:solidFill>
              <a:schemeClr val="accent2"/>
            </a:solidFill>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p>
              <a:pPr lvl="0" algn="ctr" defTabSz="622300">
                <a:lnSpc>
                  <a:spcPct val="90000"/>
                </a:lnSpc>
                <a:spcBef>
                  <a:spcPct val="0"/>
                </a:spcBef>
                <a:spcAft>
                  <a:spcPct val="35000"/>
                </a:spcAft>
              </a:pPr>
              <a:r>
                <a:rPr lang="zh-CN" altLang="en-US" sz="1600" b="1" i="0" kern="1200" dirty="0" smtClean="0">
                  <a:solidFill>
                    <a:schemeClr val="bg1"/>
                  </a:solidFill>
                  <a:effectLst/>
                  <a:latin typeface="微软雅黑" panose="020B0503020204020204" charset="-122"/>
                  <a:ea typeface="微软雅黑" panose="020B0503020204020204" charset="-122"/>
                </a:rPr>
                <a:t>行业龙头股仍是</a:t>
              </a:r>
              <a:endParaRPr lang="zh-CN" altLang="en-US" sz="1600" b="1" i="0" kern="1200" dirty="0" smtClean="0">
                <a:solidFill>
                  <a:schemeClr val="bg1"/>
                </a:solidFill>
                <a:effectLst/>
                <a:latin typeface="微软雅黑" panose="020B0503020204020204" charset="-122"/>
                <a:ea typeface="微软雅黑" panose="020B0503020204020204" charset="-122"/>
              </a:endParaRPr>
            </a:p>
            <a:p>
              <a:pPr lvl="0" algn="ctr" defTabSz="622300">
                <a:lnSpc>
                  <a:spcPct val="90000"/>
                </a:lnSpc>
                <a:spcBef>
                  <a:spcPct val="0"/>
                </a:spcBef>
                <a:spcAft>
                  <a:spcPct val="35000"/>
                </a:spcAft>
              </a:pPr>
              <a:r>
                <a:rPr lang="zh-CN" altLang="en-US" sz="1600" b="1" i="0" kern="1200" dirty="0" smtClean="0">
                  <a:solidFill>
                    <a:schemeClr val="bg1"/>
                  </a:solidFill>
                  <a:effectLst/>
                  <a:latin typeface="微软雅黑" panose="020B0503020204020204" charset="-122"/>
                  <a:ea typeface="微软雅黑" panose="020B0503020204020204" charset="-122"/>
                </a:rPr>
                <a:t>市场配置核心</a:t>
              </a:r>
              <a:endParaRPr lang="zh-CN" altLang="en-US" sz="1600" b="1" i="0" kern="1200" dirty="0" smtClean="0">
                <a:solidFill>
                  <a:schemeClr val="bg1"/>
                </a:solidFill>
                <a:effectLst/>
                <a:latin typeface="微软雅黑" panose="020B0503020204020204" charset="-122"/>
                <a:ea typeface="微软雅黑" panose="020B0503020204020204" charset="-122"/>
              </a:endParaRPr>
            </a:p>
          </p:txBody>
        </p:sp>
        <p:sp>
          <p:nvSpPr>
            <p:cNvPr id="7" name="任意多边形 6"/>
            <p:cNvSpPr/>
            <p:nvPr/>
          </p:nvSpPr>
          <p:spPr>
            <a:xfrm>
              <a:off x="594818" y="1995686"/>
              <a:ext cx="1900942" cy="2592000"/>
            </a:xfrm>
            <a:custGeom>
              <a:avLst/>
              <a:gdLst>
                <a:gd name="connsiteX0" fmla="*/ 0 w 1900942"/>
                <a:gd name="connsiteY0" fmla="*/ 0 h 3079092"/>
                <a:gd name="connsiteX1" fmla="*/ 1900942 w 1900942"/>
                <a:gd name="connsiteY1" fmla="*/ 0 h 3079092"/>
                <a:gd name="connsiteX2" fmla="*/ 1900942 w 1900942"/>
                <a:gd name="connsiteY2" fmla="*/ 3079092 h 3079092"/>
                <a:gd name="connsiteX3" fmla="*/ 0 w 1900942"/>
                <a:gd name="connsiteY3" fmla="*/ 3079092 h 3079092"/>
                <a:gd name="connsiteX4" fmla="*/ 0 w 1900942"/>
                <a:gd name="connsiteY4" fmla="*/ 0 h 307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942" h="3079092">
                  <a:moveTo>
                    <a:pt x="0" y="0"/>
                  </a:moveTo>
                  <a:lnTo>
                    <a:pt x="1900942" y="0"/>
                  </a:lnTo>
                  <a:lnTo>
                    <a:pt x="1900942" y="3079092"/>
                  </a:lnTo>
                  <a:lnTo>
                    <a:pt x="0" y="3079092"/>
                  </a:lnTo>
                  <a:lnTo>
                    <a:pt x="0" y="0"/>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p>
              <a:pPr marL="114300" lvl="1" indent="-114300" defTabSz="622300">
                <a:lnSpc>
                  <a:spcPct val="90000"/>
                </a:lnSpc>
                <a:spcBef>
                  <a:spcPct val="0"/>
                </a:spcBef>
                <a:spcAft>
                  <a:spcPct val="15000"/>
                </a:spcAft>
                <a:buChar char="•"/>
              </a:pPr>
              <a:r>
                <a:rPr lang="zh-CN" altLang="en-US" sz="1600" dirty="0" smtClean="0">
                  <a:solidFill>
                    <a:schemeClr val="tx1"/>
                  </a:solidFill>
                  <a:latin typeface="楷体" panose="02010609060101010101" pitchFamily="49" charset="-122"/>
                  <a:ea typeface="楷体" panose="02010609060101010101" pitchFamily="49" charset="-122"/>
                </a:rPr>
                <a:t>经济</a:t>
              </a:r>
              <a:r>
                <a:rPr lang="zh-CN" altLang="en-US" sz="1600" dirty="0">
                  <a:solidFill>
                    <a:schemeClr val="tx1"/>
                  </a:solidFill>
                  <a:latin typeface="楷体" panose="02010609060101010101" pitchFamily="49" charset="-122"/>
                  <a:ea typeface="楷体" panose="02010609060101010101" pitchFamily="49" charset="-122"/>
                </a:rPr>
                <a:t>增速放缓和落后产能出清优化行业竞争格局，行业龙头强者恒强</a:t>
              </a:r>
              <a:r>
                <a:rPr lang="zh-CN" altLang="en-US" sz="1800" dirty="0" smtClean="0">
                  <a:solidFill>
                    <a:schemeClr val="tx1"/>
                  </a:solidFill>
                  <a:latin typeface="楷体" panose="02010609060101010101" pitchFamily="49" charset="-122"/>
                  <a:ea typeface="楷体" panose="02010609060101010101" pitchFamily="49" charset="-122"/>
                </a:rPr>
                <a:t>；</a:t>
              </a:r>
              <a:endParaRPr lang="zh-CN" altLang="en-US" sz="1800" dirty="0" smtClean="0">
                <a:solidFill>
                  <a:schemeClr val="tx1"/>
                </a:solidFill>
                <a:latin typeface="楷体" panose="02010609060101010101" pitchFamily="49" charset="-122"/>
                <a:ea typeface="楷体" panose="02010609060101010101" pitchFamily="49" charset="-122"/>
              </a:endParaRPr>
            </a:p>
            <a:p>
              <a:pPr marL="114300" lvl="1" indent="-114300" defTabSz="622300">
                <a:lnSpc>
                  <a:spcPct val="90000"/>
                </a:lnSpc>
                <a:spcBef>
                  <a:spcPct val="0"/>
                </a:spcBef>
                <a:spcAft>
                  <a:spcPct val="15000"/>
                </a:spcAft>
                <a:buChar char="•"/>
              </a:pPr>
              <a:endParaRPr lang="zh-CN" altLang="en-US" sz="2000" dirty="0" smtClean="0">
                <a:solidFill>
                  <a:schemeClr val="tx1"/>
                </a:solidFill>
                <a:latin typeface="楷体" panose="02010609060101010101" pitchFamily="49" charset="-122"/>
                <a:ea typeface="楷体" panose="02010609060101010101" pitchFamily="49" charset="-122"/>
              </a:endParaRPr>
            </a:p>
            <a:p>
              <a:pPr marL="114300" lvl="1" indent="-114300" defTabSz="622300">
                <a:lnSpc>
                  <a:spcPct val="90000"/>
                </a:lnSpc>
                <a:spcBef>
                  <a:spcPct val="0"/>
                </a:spcBef>
                <a:spcAft>
                  <a:spcPct val="15000"/>
                </a:spcAft>
                <a:buChar char="•"/>
              </a:pPr>
              <a:r>
                <a:rPr lang="zh-CN" altLang="en-US" sz="1600" dirty="0" smtClean="0">
                  <a:latin typeface="楷体" panose="02010609060101010101" pitchFamily="49" charset="-122"/>
                  <a:ea typeface="楷体" panose="02010609060101010101" pitchFamily="49" charset="-122"/>
                </a:rPr>
                <a:t>互联网</a:t>
              </a:r>
              <a:r>
                <a:rPr lang="zh-CN" altLang="en-US" sz="1600" dirty="0">
                  <a:latin typeface="楷体" panose="02010609060101010101" pitchFamily="49" charset="-122"/>
                  <a:ea typeface="楷体" panose="02010609060101010101" pitchFamily="49" charset="-122"/>
                </a:rPr>
                <a:t>和人工智能等新技术应用</a:t>
              </a:r>
              <a:r>
                <a:rPr lang="zh-CN" altLang="en-US" sz="1600" dirty="0" smtClean="0">
                  <a:latin typeface="楷体" panose="02010609060101010101" pitchFamily="49" charset="-122"/>
                  <a:ea typeface="楷体" panose="02010609060101010101" pitchFamily="49" charset="-122"/>
                </a:rPr>
                <a:t>，扩大</a:t>
              </a:r>
              <a:r>
                <a:rPr lang="zh-CN" altLang="en-US" sz="1600" dirty="0">
                  <a:latin typeface="楷体" panose="02010609060101010101" pitchFamily="49" charset="-122"/>
                  <a:ea typeface="楷体" panose="02010609060101010101" pitchFamily="49" charset="-122"/>
                </a:rPr>
                <a:t>了龙头企业规模边界</a:t>
              </a:r>
              <a:r>
                <a:rPr lang="zh-CN" altLang="en-US" sz="1600" dirty="0" smtClean="0">
                  <a:latin typeface="楷体" panose="02010609060101010101" pitchFamily="49" charset="-122"/>
                  <a:ea typeface="楷体" panose="02010609060101010101" pitchFamily="49" charset="-122"/>
                  <a:sym typeface="+mn-ea"/>
                </a:rPr>
                <a:t>：</a:t>
              </a:r>
              <a:endParaRPr lang="zh-CN" altLang="en-US" sz="1600" kern="1200" dirty="0" smtClean="0">
                <a:latin typeface="楷体" panose="02010609060101010101" pitchFamily="49" charset="-122"/>
                <a:ea typeface="楷体" panose="02010609060101010101" pitchFamily="49" charset="-122"/>
                <a:sym typeface="+mn-ea"/>
              </a:endParaRPr>
            </a:p>
          </p:txBody>
        </p:sp>
        <p:sp>
          <p:nvSpPr>
            <p:cNvPr id="8" name="任意多边形 7"/>
            <p:cNvSpPr/>
            <p:nvPr/>
          </p:nvSpPr>
          <p:spPr>
            <a:xfrm>
              <a:off x="2707433" y="1227693"/>
              <a:ext cx="1908000" cy="756000"/>
            </a:xfrm>
            <a:custGeom>
              <a:avLst/>
              <a:gdLst>
                <a:gd name="connsiteX0" fmla="*/ 0 w 1900942"/>
                <a:gd name="connsiteY0" fmla="*/ 0 h 665323"/>
                <a:gd name="connsiteX1" fmla="*/ 1900942 w 1900942"/>
                <a:gd name="connsiteY1" fmla="*/ 0 h 665323"/>
                <a:gd name="connsiteX2" fmla="*/ 1900942 w 1900942"/>
                <a:gd name="connsiteY2" fmla="*/ 665323 h 665323"/>
                <a:gd name="connsiteX3" fmla="*/ 0 w 1900942"/>
                <a:gd name="connsiteY3" fmla="*/ 665323 h 665323"/>
                <a:gd name="connsiteX4" fmla="*/ 0 w 1900942"/>
                <a:gd name="connsiteY4" fmla="*/ 0 h 66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942" h="665323">
                  <a:moveTo>
                    <a:pt x="0" y="0"/>
                  </a:moveTo>
                  <a:lnTo>
                    <a:pt x="1900942" y="0"/>
                  </a:lnTo>
                  <a:lnTo>
                    <a:pt x="1900942" y="665323"/>
                  </a:lnTo>
                  <a:lnTo>
                    <a:pt x="0" y="665323"/>
                  </a:lnTo>
                  <a:lnTo>
                    <a:pt x="0" y="0"/>
                  </a:lnTo>
                  <a:close/>
                </a:path>
              </a:pathLst>
            </a:custGeom>
          </p:spPr>
          <p:style>
            <a:lnRef idx="1">
              <a:schemeClr val="accent3">
                <a:hueOff val="74"/>
                <a:satOff val="25334"/>
                <a:lumOff val="-20115"/>
                <a:alphaOff val="0"/>
              </a:schemeClr>
            </a:lnRef>
            <a:fillRef idx="3">
              <a:schemeClr val="accent3">
                <a:hueOff val="74"/>
                <a:satOff val="25334"/>
                <a:lumOff val="-20115"/>
                <a:alphaOff val="0"/>
              </a:schemeClr>
            </a:fillRef>
            <a:effectRef idx="2">
              <a:schemeClr val="accent3">
                <a:hueOff val="74"/>
                <a:satOff val="25334"/>
                <a:lumOff val="-20115"/>
                <a:alphaOff val="0"/>
              </a:schemeClr>
            </a:effectRef>
            <a:fontRef idx="minor">
              <a:schemeClr val="lt1"/>
            </a:fontRef>
          </p:style>
          <p:txBody>
            <a:bodyPr spcFirstLastPara="0" vert="horz" wrap="square" lIns="0" tIns="56896" rIns="0" bIns="56896" numCol="1" spcCol="1270" anchor="ctr" anchorCtr="0">
              <a:noAutofit/>
            </a:bodyPr>
            <a:p>
              <a:pPr lvl="0" algn="ctr" defTabSz="622300">
                <a:lnSpc>
                  <a:spcPct val="90000"/>
                </a:lnSpc>
                <a:spcBef>
                  <a:spcPct val="0"/>
                </a:spcBef>
                <a:spcAft>
                  <a:spcPct val="35000"/>
                </a:spcAft>
              </a:pPr>
              <a:r>
                <a:rPr lang="zh-CN" altLang="en-US" sz="1600" b="1" i="0" kern="1200" dirty="0" smtClean="0">
                  <a:latin typeface="微软雅黑" panose="020B0503020204020204" charset="-122"/>
                  <a:ea typeface="微软雅黑" panose="020B0503020204020204" charset="-122"/>
                </a:rPr>
                <a:t>金融和地产龙头中长</a:t>
              </a:r>
              <a:endParaRPr lang="en-US" altLang="zh-CN" sz="1600" b="1" i="0" kern="1200" dirty="0" smtClean="0">
                <a:latin typeface="微软雅黑" panose="020B0503020204020204" charset="-122"/>
                <a:ea typeface="微软雅黑" panose="020B0503020204020204" charset="-122"/>
              </a:endParaRPr>
            </a:p>
            <a:p>
              <a:pPr lvl="0" algn="ctr" defTabSz="622300">
                <a:lnSpc>
                  <a:spcPct val="90000"/>
                </a:lnSpc>
                <a:spcBef>
                  <a:spcPct val="0"/>
                </a:spcBef>
                <a:spcAft>
                  <a:spcPct val="35000"/>
                </a:spcAft>
              </a:pPr>
              <a:r>
                <a:rPr lang="zh-CN" altLang="en-US" sz="1600" b="1" i="0" kern="1200" dirty="0" smtClean="0">
                  <a:latin typeface="微软雅黑" panose="020B0503020204020204" charset="-122"/>
                  <a:ea typeface="微软雅黑" panose="020B0503020204020204" charset="-122"/>
                </a:rPr>
                <a:t>期的投资价值需重视</a:t>
              </a:r>
              <a:endParaRPr lang="zh-CN" altLang="en-US" sz="1600" kern="1200" dirty="0">
                <a:latin typeface="微软雅黑" panose="020B0503020204020204" charset="-122"/>
                <a:ea typeface="微软雅黑" panose="020B0503020204020204" charset="-122"/>
              </a:endParaRPr>
            </a:p>
          </p:txBody>
        </p:sp>
        <p:sp>
          <p:nvSpPr>
            <p:cNvPr id="11" name="任意多边形 10"/>
            <p:cNvSpPr/>
            <p:nvPr/>
          </p:nvSpPr>
          <p:spPr>
            <a:xfrm>
              <a:off x="2707433" y="1995686"/>
              <a:ext cx="1900942" cy="2592000"/>
            </a:xfrm>
            <a:custGeom>
              <a:avLst/>
              <a:gdLst>
                <a:gd name="connsiteX0" fmla="*/ 0 w 1900942"/>
                <a:gd name="connsiteY0" fmla="*/ 0 h 3079092"/>
                <a:gd name="connsiteX1" fmla="*/ 1900942 w 1900942"/>
                <a:gd name="connsiteY1" fmla="*/ 0 h 3079092"/>
                <a:gd name="connsiteX2" fmla="*/ 1900942 w 1900942"/>
                <a:gd name="connsiteY2" fmla="*/ 3079092 h 3079092"/>
                <a:gd name="connsiteX3" fmla="*/ 0 w 1900942"/>
                <a:gd name="connsiteY3" fmla="*/ 3079092 h 3079092"/>
                <a:gd name="connsiteX4" fmla="*/ 0 w 1900942"/>
                <a:gd name="connsiteY4" fmla="*/ 0 h 307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942" h="3079092">
                  <a:moveTo>
                    <a:pt x="0" y="0"/>
                  </a:moveTo>
                  <a:lnTo>
                    <a:pt x="1900942" y="0"/>
                  </a:lnTo>
                  <a:lnTo>
                    <a:pt x="1900942" y="3079092"/>
                  </a:lnTo>
                  <a:lnTo>
                    <a:pt x="0" y="3079092"/>
                  </a:lnTo>
                  <a:lnTo>
                    <a:pt x="0" y="0"/>
                  </a:lnTo>
                  <a:close/>
                </a:path>
              </a:pathLst>
            </a:custGeom>
          </p:spPr>
          <p:style>
            <a:lnRef idx="1">
              <a:schemeClr val="accent3">
                <a:tint val="40000"/>
                <a:alpha val="90000"/>
                <a:hueOff val="279125"/>
                <a:satOff val="-4512"/>
                <a:lumOff val="-3832"/>
                <a:alphaOff val="0"/>
              </a:schemeClr>
            </a:lnRef>
            <a:fillRef idx="1">
              <a:schemeClr val="accent3">
                <a:tint val="40000"/>
                <a:alpha val="90000"/>
                <a:hueOff val="279125"/>
                <a:satOff val="-4512"/>
                <a:lumOff val="-3832"/>
                <a:alphaOff val="0"/>
              </a:schemeClr>
            </a:fillRef>
            <a:effectRef idx="0">
              <a:schemeClr val="accent3">
                <a:tint val="40000"/>
                <a:alpha val="90000"/>
                <a:hueOff val="279125"/>
                <a:satOff val="-4512"/>
                <a:lumOff val="-3832"/>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p>
              <a:pPr marL="114300" lvl="1" indent="-114300" algn="l" defTabSz="622300">
                <a:lnSpc>
                  <a:spcPct val="90000"/>
                </a:lnSpc>
                <a:spcBef>
                  <a:spcPct val="0"/>
                </a:spcBef>
                <a:spcAft>
                  <a:spcPct val="15000"/>
                </a:spcAft>
                <a:buChar char="•"/>
              </a:pPr>
              <a:r>
                <a:rPr lang="zh-CN" altLang="en-US" sz="1600" b="0" i="0" kern="1200" dirty="0" smtClean="0">
                  <a:latin typeface="楷体" panose="02010609060101010101" pitchFamily="49" charset="-122"/>
                  <a:ea typeface="楷体" panose="02010609060101010101" pitchFamily="49" charset="-122"/>
                </a:rPr>
                <a:t>金融龙头和地产龙头基本面的反转为股价提供向上弹性；</a:t>
              </a:r>
              <a:endParaRPr lang="zh-CN" altLang="en-US" sz="1600" b="0" i="0" kern="1200" dirty="0" smtClean="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endParaRPr lang="zh-CN" altLang="en-US" sz="1600" b="0" i="0" kern="1200" dirty="0" smtClean="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endParaRPr lang="zh-CN" altLang="en-US" sz="1600" b="0" i="0" kern="1200" dirty="0" smtClean="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r>
                <a:rPr lang="zh-CN" altLang="en-US" sz="1600" b="0" i="0" kern="1200" dirty="0" smtClean="0">
                  <a:latin typeface="楷体" panose="02010609060101010101" pitchFamily="49" charset="-122"/>
                  <a:ea typeface="楷体" panose="02010609060101010101" pitchFamily="49" charset="-122"/>
                </a:rPr>
                <a:t>低估值提供了足够的安全边际；</a:t>
              </a:r>
              <a:endParaRPr lang="zh-CN" altLang="en-US" sz="1600" b="0" i="0" kern="1200" dirty="0" smtClean="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endParaRPr lang="zh-CN" altLang="en-US" sz="1800" b="0" i="0" kern="1200" dirty="0" smtClean="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endParaRPr lang="zh-CN" altLang="en-US" sz="1400" b="0" i="0" kern="1200" dirty="0" smtClean="0">
                <a:latin typeface="楷体" panose="02010609060101010101" pitchFamily="49" charset="-122"/>
                <a:ea typeface="楷体" panose="02010609060101010101" pitchFamily="49" charset="-122"/>
              </a:endParaRPr>
            </a:p>
          </p:txBody>
        </p:sp>
        <p:sp>
          <p:nvSpPr>
            <p:cNvPr id="12" name="任意多边形 11"/>
            <p:cNvSpPr/>
            <p:nvPr/>
          </p:nvSpPr>
          <p:spPr>
            <a:xfrm>
              <a:off x="4788024" y="1227693"/>
              <a:ext cx="1908000" cy="756000"/>
            </a:xfrm>
            <a:custGeom>
              <a:avLst/>
              <a:gdLst>
                <a:gd name="connsiteX0" fmla="*/ 0 w 1900942"/>
                <a:gd name="connsiteY0" fmla="*/ 0 h 665323"/>
                <a:gd name="connsiteX1" fmla="*/ 1900942 w 1900942"/>
                <a:gd name="connsiteY1" fmla="*/ 0 h 665323"/>
                <a:gd name="connsiteX2" fmla="*/ 1900942 w 1900942"/>
                <a:gd name="connsiteY2" fmla="*/ 665323 h 665323"/>
                <a:gd name="connsiteX3" fmla="*/ 0 w 1900942"/>
                <a:gd name="connsiteY3" fmla="*/ 665323 h 665323"/>
                <a:gd name="connsiteX4" fmla="*/ 0 w 1900942"/>
                <a:gd name="connsiteY4" fmla="*/ 0 h 66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942" h="665323">
                  <a:moveTo>
                    <a:pt x="0" y="0"/>
                  </a:moveTo>
                  <a:lnTo>
                    <a:pt x="1900942" y="0"/>
                  </a:lnTo>
                  <a:lnTo>
                    <a:pt x="1900942" y="665323"/>
                  </a:lnTo>
                  <a:lnTo>
                    <a:pt x="0" y="665323"/>
                  </a:lnTo>
                  <a:lnTo>
                    <a:pt x="0" y="0"/>
                  </a:lnTo>
                  <a:close/>
                </a:path>
              </a:pathLst>
            </a:custGeom>
            <a:solidFill>
              <a:srgbClr val="C00000"/>
            </a:solidFill>
          </p:spPr>
          <p:style>
            <a:lnRef idx="1">
              <a:schemeClr val="accent3">
                <a:hueOff val="148"/>
                <a:satOff val="50667"/>
                <a:lumOff val="-40245"/>
                <a:alphaOff val="0"/>
              </a:schemeClr>
            </a:lnRef>
            <a:fillRef idx="3">
              <a:schemeClr val="accent3">
                <a:hueOff val="148"/>
                <a:satOff val="50667"/>
                <a:lumOff val="-40245"/>
                <a:alphaOff val="0"/>
              </a:schemeClr>
            </a:fillRef>
            <a:effectRef idx="2">
              <a:schemeClr val="accent3">
                <a:hueOff val="148"/>
                <a:satOff val="50667"/>
                <a:lumOff val="-40245"/>
                <a:alphaOff val="0"/>
              </a:schemeClr>
            </a:effectRef>
            <a:fontRef idx="minor">
              <a:schemeClr val="lt1"/>
            </a:fontRef>
          </p:style>
          <p:txBody>
            <a:bodyPr spcFirstLastPara="0" vert="horz" wrap="square" lIns="99568" tIns="56896" rIns="99568" bIns="56896" numCol="1" spcCol="1270" anchor="ctr" anchorCtr="0">
              <a:noAutofit/>
            </a:bodyPr>
            <a:p>
              <a:pPr lvl="0" algn="ctr" defTabSz="622300">
                <a:lnSpc>
                  <a:spcPct val="90000"/>
                </a:lnSpc>
                <a:spcBef>
                  <a:spcPct val="0"/>
                </a:spcBef>
                <a:spcAft>
                  <a:spcPct val="35000"/>
                </a:spcAft>
              </a:pPr>
              <a:r>
                <a:rPr lang="zh-CN" altLang="en-US" sz="1600" b="1" i="0" kern="1200" dirty="0" smtClean="0">
                  <a:latin typeface="微软雅黑" panose="020B0503020204020204" charset="-122"/>
                  <a:ea typeface="微软雅黑" panose="020B0503020204020204" charset="-122"/>
                </a:rPr>
                <a:t>部分优质成长股的</a:t>
              </a:r>
              <a:endParaRPr lang="en-US" altLang="zh-CN" sz="1600" b="1" i="0" kern="1200" dirty="0" smtClean="0">
                <a:latin typeface="微软雅黑" panose="020B0503020204020204" charset="-122"/>
                <a:ea typeface="微软雅黑" panose="020B0503020204020204" charset="-122"/>
              </a:endParaRPr>
            </a:p>
            <a:p>
              <a:pPr lvl="0" algn="ctr" defTabSz="622300">
                <a:lnSpc>
                  <a:spcPct val="90000"/>
                </a:lnSpc>
                <a:spcBef>
                  <a:spcPct val="0"/>
                </a:spcBef>
                <a:spcAft>
                  <a:spcPct val="35000"/>
                </a:spcAft>
              </a:pPr>
              <a:r>
                <a:rPr lang="zh-CN" altLang="en-US" sz="1600" b="1" i="0" kern="1200" dirty="0" smtClean="0">
                  <a:latin typeface="微软雅黑" panose="020B0503020204020204" charset="-122"/>
                  <a:ea typeface="微软雅黑" panose="020B0503020204020204" charset="-122"/>
                </a:rPr>
                <a:t>安全边际显现</a:t>
              </a:r>
              <a:endParaRPr lang="zh-CN" altLang="en-US" sz="1600" kern="1200" dirty="0">
                <a:latin typeface="微软雅黑" panose="020B0503020204020204" charset="-122"/>
                <a:ea typeface="微软雅黑" panose="020B0503020204020204" charset="-122"/>
              </a:endParaRPr>
            </a:p>
          </p:txBody>
        </p:sp>
        <p:sp>
          <p:nvSpPr>
            <p:cNvPr id="13" name="任意多边形 12"/>
            <p:cNvSpPr/>
            <p:nvPr/>
          </p:nvSpPr>
          <p:spPr>
            <a:xfrm>
              <a:off x="4788024" y="1995686"/>
              <a:ext cx="1900942" cy="2592000"/>
            </a:xfrm>
            <a:custGeom>
              <a:avLst/>
              <a:gdLst>
                <a:gd name="connsiteX0" fmla="*/ 0 w 1900942"/>
                <a:gd name="connsiteY0" fmla="*/ 0 h 3079092"/>
                <a:gd name="connsiteX1" fmla="*/ 1900942 w 1900942"/>
                <a:gd name="connsiteY1" fmla="*/ 0 h 3079092"/>
                <a:gd name="connsiteX2" fmla="*/ 1900942 w 1900942"/>
                <a:gd name="connsiteY2" fmla="*/ 3079092 h 3079092"/>
                <a:gd name="connsiteX3" fmla="*/ 0 w 1900942"/>
                <a:gd name="connsiteY3" fmla="*/ 3079092 h 3079092"/>
                <a:gd name="connsiteX4" fmla="*/ 0 w 1900942"/>
                <a:gd name="connsiteY4" fmla="*/ 0 h 307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942" h="3079092">
                  <a:moveTo>
                    <a:pt x="0" y="0"/>
                  </a:moveTo>
                  <a:lnTo>
                    <a:pt x="1900942" y="0"/>
                  </a:lnTo>
                  <a:lnTo>
                    <a:pt x="1900942" y="3079092"/>
                  </a:lnTo>
                  <a:lnTo>
                    <a:pt x="0" y="3079092"/>
                  </a:lnTo>
                  <a:lnTo>
                    <a:pt x="0" y="0"/>
                  </a:lnTo>
                  <a:close/>
                </a:path>
              </a:pathLst>
            </a:custGeom>
          </p:spPr>
          <p:style>
            <a:lnRef idx="1">
              <a:schemeClr val="accent3">
                <a:tint val="40000"/>
                <a:alpha val="90000"/>
                <a:hueOff val="558251"/>
                <a:satOff val="-9040"/>
                <a:lumOff val="-7681"/>
                <a:alphaOff val="0"/>
              </a:schemeClr>
            </a:lnRef>
            <a:fillRef idx="1">
              <a:schemeClr val="accent3">
                <a:tint val="40000"/>
                <a:alpha val="90000"/>
                <a:hueOff val="558251"/>
                <a:satOff val="-9040"/>
                <a:lumOff val="-7681"/>
                <a:alphaOff val="0"/>
              </a:schemeClr>
            </a:fillRef>
            <a:effectRef idx="0">
              <a:schemeClr val="accent3">
                <a:tint val="40000"/>
                <a:alpha val="90000"/>
                <a:hueOff val="558251"/>
                <a:satOff val="-9040"/>
                <a:lumOff val="-7681"/>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p>
              <a:pPr marL="114300" lvl="1" indent="-114300" algn="l" defTabSz="622300">
                <a:lnSpc>
                  <a:spcPct val="90000"/>
                </a:lnSpc>
                <a:spcBef>
                  <a:spcPct val="0"/>
                </a:spcBef>
                <a:spcAft>
                  <a:spcPct val="15000"/>
                </a:spcAft>
                <a:buChar char="•"/>
              </a:pPr>
              <a:r>
                <a:rPr lang="zh-CN" altLang="en-US" sz="1600" b="0" i="0" kern="1200" dirty="0" smtClean="0">
                  <a:latin typeface="楷体" panose="02010609060101010101" pitchFamily="49" charset="-122"/>
                  <a:ea typeface="楷体" panose="02010609060101010101" pitchFamily="49" charset="-122"/>
                </a:rPr>
                <a:t>随着公司经营业绩持续向好，优质成长股的性价比将逐步体现，如消费电子、传媒领域的部分龙头个股；</a:t>
              </a:r>
              <a:endParaRPr lang="zh-CN" altLang="en-US" sz="1600" b="0" i="0" kern="1200" dirty="0" smtClean="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endParaRPr lang="zh-CN" altLang="en-US" sz="1600" b="0" i="0" kern="1200" dirty="0" smtClean="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r>
                <a:rPr lang="zh-CN" altLang="en-US" sz="1600" b="0" i="0" kern="1200" dirty="0" smtClean="0">
                  <a:latin typeface="楷体" panose="02010609060101010101" pitchFamily="49" charset="-122"/>
                  <a:ea typeface="楷体" panose="02010609060101010101" pitchFamily="49" charset="-122"/>
                </a:rPr>
                <a:t>对于伪成长股或者近期难以产生业绩的主题概念股保持审慎态度；</a:t>
              </a:r>
              <a:endParaRPr lang="zh-CN" altLang="en-US" sz="1600" b="0" i="0" kern="1200" dirty="0" smtClean="0">
                <a:latin typeface="楷体" panose="02010609060101010101" pitchFamily="49" charset="-122"/>
                <a:ea typeface="楷体" panose="02010609060101010101" pitchFamily="49" charset="-122"/>
              </a:endParaRPr>
            </a:p>
          </p:txBody>
        </p:sp>
        <p:sp>
          <p:nvSpPr>
            <p:cNvPr id="14" name="任意多边形 13"/>
            <p:cNvSpPr/>
            <p:nvPr/>
          </p:nvSpPr>
          <p:spPr>
            <a:xfrm>
              <a:off x="6876256" y="1227693"/>
              <a:ext cx="1908000" cy="756000"/>
            </a:xfrm>
            <a:custGeom>
              <a:avLst/>
              <a:gdLst>
                <a:gd name="connsiteX0" fmla="*/ 0 w 1900942"/>
                <a:gd name="connsiteY0" fmla="*/ 0 h 665323"/>
                <a:gd name="connsiteX1" fmla="*/ 1900942 w 1900942"/>
                <a:gd name="connsiteY1" fmla="*/ 0 h 665323"/>
                <a:gd name="connsiteX2" fmla="*/ 1900942 w 1900942"/>
                <a:gd name="connsiteY2" fmla="*/ 665323 h 665323"/>
                <a:gd name="connsiteX3" fmla="*/ 0 w 1900942"/>
                <a:gd name="connsiteY3" fmla="*/ 665323 h 665323"/>
                <a:gd name="connsiteX4" fmla="*/ 0 w 1900942"/>
                <a:gd name="connsiteY4" fmla="*/ 0 h 66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942" h="665323">
                  <a:moveTo>
                    <a:pt x="0" y="0"/>
                  </a:moveTo>
                  <a:lnTo>
                    <a:pt x="1900942" y="0"/>
                  </a:lnTo>
                  <a:lnTo>
                    <a:pt x="1900942" y="665323"/>
                  </a:lnTo>
                  <a:lnTo>
                    <a:pt x="0" y="665323"/>
                  </a:lnTo>
                  <a:lnTo>
                    <a:pt x="0" y="0"/>
                  </a:lnTo>
                  <a:close/>
                </a:path>
              </a:pathLst>
            </a:custGeom>
            <a:solidFill>
              <a:srgbClr val="92D050"/>
            </a:solidFill>
          </p:spPr>
          <p:style>
            <a:lnRef idx="1">
              <a:schemeClr val="accent3">
                <a:hueOff val="222"/>
                <a:satOff val="76001"/>
                <a:lumOff val="-60376"/>
                <a:alphaOff val="0"/>
              </a:schemeClr>
            </a:lnRef>
            <a:fillRef idx="3">
              <a:schemeClr val="accent3">
                <a:hueOff val="222"/>
                <a:satOff val="76001"/>
                <a:lumOff val="-60376"/>
                <a:alphaOff val="0"/>
              </a:schemeClr>
            </a:fillRef>
            <a:effectRef idx="2">
              <a:schemeClr val="accent3">
                <a:hueOff val="222"/>
                <a:satOff val="76001"/>
                <a:lumOff val="-60376"/>
                <a:alphaOff val="0"/>
              </a:schemeClr>
            </a:effectRef>
            <a:fontRef idx="minor">
              <a:schemeClr val="lt1"/>
            </a:fontRef>
          </p:style>
          <p:txBody>
            <a:bodyPr spcFirstLastPara="0" vert="horz" wrap="square" lIns="99568" tIns="56896" rIns="99568" bIns="56896" numCol="1" spcCol="1270" anchor="ctr" anchorCtr="0">
              <a:noAutofit/>
            </a:bodyPr>
            <a:p>
              <a:pPr lvl="0" algn="ctr" defTabSz="622300">
                <a:lnSpc>
                  <a:spcPct val="90000"/>
                </a:lnSpc>
                <a:spcBef>
                  <a:spcPct val="0"/>
                </a:spcBef>
                <a:spcAft>
                  <a:spcPct val="35000"/>
                </a:spcAft>
              </a:pPr>
              <a:r>
                <a:rPr lang="zh-CN" altLang="en-US" sz="1600" b="1" i="0" kern="1200" dirty="0" smtClean="0">
                  <a:latin typeface="微软雅黑" panose="020B0503020204020204" charset="-122"/>
                  <a:ea typeface="微软雅黑" panose="020B0503020204020204" charset="-122"/>
                </a:rPr>
                <a:t>部分周期品和</a:t>
              </a:r>
              <a:endParaRPr lang="en-US" altLang="zh-CN" sz="1600" b="1" i="0" kern="1200" dirty="0" smtClean="0">
                <a:latin typeface="微软雅黑" panose="020B0503020204020204" charset="-122"/>
                <a:ea typeface="微软雅黑" panose="020B0503020204020204" charset="-122"/>
              </a:endParaRPr>
            </a:p>
            <a:p>
              <a:pPr lvl="0" algn="ctr" defTabSz="622300">
                <a:lnSpc>
                  <a:spcPct val="90000"/>
                </a:lnSpc>
                <a:spcBef>
                  <a:spcPct val="0"/>
                </a:spcBef>
                <a:spcAft>
                  <a:spcPct val="35000"/>
                </a:spcAft>
              </a:pPr>
              <a:r>
                <a:rPr lang="zh-CN" altLang="en-US" sz="1600" b="1" i="0" kern="1200" dirty="0" smtClean="0">
                  <a:latin typeface="微软雅黑" panose="020B0503020204020204" charset="-122"/>
                  <a:ea typeface="微软雅黑" panose="020B0503020204020204" charset="-122"/>
                </a:rPr>
                <a:t>消费品龙头</a:t>
              </a:r>
              <a:endParaRPr lang="zh-CN" altLang="en-US" sz="1600" kern="1200" dirty="0">
                <a:latin typeface="微软雅黑" panose="020B0503020204020204" charset="-122"/>
                <a:ea typeface="微软雅黑" panose="020B0503020204020204" charset="-122"/>
              </a:endParaRPr>
            </a:p>
          </p:txBody>
        </p:sp>
        <p:sp>
          <p:nvSpPr>
            <p:cNvPr id="30" name="任意多边形 29"/>
            <p:cNvSpPr/>
            <p:nvPr/>
          </p:nvSpPr>
          <p:spPr>
            <a:xfrm>
              <a:off x="6876256" y="1995686"/>
              <a:ext cx="1900942" cy="2592000"/>
            </a:xfrm>
            <a:custGeom>
              <a:avLst/>
              <a:gdLst>
                <a:gd name="connsiteX0" fmla="*/ 0 w 1900942"/>
                <a:gd name="connsiteY0" fmla="*/ 0 h 3079092"/>
                <a:gd name="connsiteX1" fmla="*/ 1900942 w 1900942"/>
                <a:gd name="connsiteY1" fmla="*/ 0 h 3079092"/>
                <a:gd name="connsiteX2" fmla="*/ 1900942 w 1900942"/>
                <a:gd name="connsiteY2" fmla="*/ 3079092 h 3079092"/>
                <a:gd name="connsiteX3" fmla="*/ 0 w 1900942"/>
                <a:gd name="connsiteY3" fmla="*/ 3079092 h 3079092"/>
                <a:gd name="connsiteX4" fmla="*/ 0 w 1900942"/>
                <a:gd name="connsiteY4" fmla="*/ 0 h 307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942" h="3079092">
                  <a:moveTo>
                    <a:pt x="0" y="0"/>
                  </a:moveTo>
                  <a:lnTo>
                    <a:pt x="1900942" y="0"/>
                  </a:lnTo>
                  <a:lnTo>
                    <a:pt x="1900942" y="3079092"/>
                  </a:lnTo>
                  <a:lnTo>
                    <a:pt x="0" y="3079092"/>
                  </a:lnTo>
                  <a:lnTo>
                    <a:pt x="0" y="0"/>
                  </a:lnTo>
                  <a:close/>
                </a:path>
              </a:pathLst>
            </a:custGeom>
          </p:spPr>
          <p:style>
            <a:lnRef idx="1">
              <a:schemeClr val="accent3">
                <a:tint val="40000"/>
                <a:alpha val="90000"/>
                <a:hueOff val="837376"/>
                <a:satOff val="-13568"/>
                <a:lumOff val="-11529"/>
                <a:alphaOff val="0"/>
              </a:schemeClr>
            </a:lnRef>
            <a:fillRef idx="1">
              <a:schemeClr val="accent3">
                <a:tint val="40000"/>
                <a:alpha val="90000"/>
                <a:hueOff val="837376"/>
                <a:satOff val="-13568"/>
                <a:lumOff val="-11529"/>
                <a:alphaOff val="0"/>
              </a:schemeClr>
            </a:fillRef>
            <a:effectRef idx="0">
              <a:schemeClr val="accent3">
                <a:tint val="40000"/>
                <a:alpha val="90000"/>
                <a:hueOff val="837376"/>
                <a:satOff val="-13568"/>
                <a:lumOff val="-11529"/>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p>
              <a:pPr marL="114300" lvl="1" indent="-114300" algn="l" defTabSz="622300">
                <a:lnSpc>
                  <a:spcPct val="90000"/>
                </a:lnSpc>
                <a:spcBef>
                  <a:spcPct val="0"/>
                </a:spcBef>
                <a:spcAft>
                  <a:spcPct val="15000"/>
                </a:spcAft>
                <a:buChar char="•"/>
              </a:pPr>
              <a:r>
                <a:rPr lang="zh-CN" altLang="en-US" sz="1600" b="0" i="0" kern="1200" dirty="0" smtClean="0">
                  <a:latin typeface="楷体" panose="02010609060101010101" pitchFamily="49" charset="-122"/>
                  <a:ea typeface="楷体" panose="02010609060101010101" pitchFamily="49" charset="-122"/>
                </a:rPr>
                <a:t>部分石油石化、化工、煤炭和有色等周期品龙头受益于产品涨价和业绩向好。</a:t>
              </a:r>
              <a:endParaRPr lang="zh-CN" altLang="en-US" sz="1600" b="0" i="0" kern="1200" dirty="0" smtClean="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endParaRPr lang="zh-CN" altLang="en-US" sz="1600" b="0" i="0" kern="1200" dirty="0" smtClean="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r>
                <a:rPr lang="zh-CN" altLang="en-US" sz="1600" b="0" i="0" kern="1200" dirty="0" smtClean="0">
                  <a:latin typeface="楷体" panose="02010609060101010101" pitchFamily="49" charset="-122"/>
                  <a:ea typeface="楷体" panose="02010609060101010101" pitchFamily="49" charset="-122"/>
                </a:rPr>
                <a:t>关注受益于通胀预期和春节效应的消费品龙头。</a:t>
              </a:r>
              <a:endParaRPr lang="zh-CN" altLang="en-US" sz="1600" b="0" i="0" kern="1200" dirty="0" smtClean="0">
                <a:latin typeface="楷体" panose="02010609060101010101" pitchFamily="49" charset="-122"/>
                <a:ea typeface="楷体" panose="02010609060101010101" pitchFamily="49"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 y="1196340"/>
            <a:ext cx="12214860" cy="270002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13385" y="1607185"/>
            <a:ext cx="11212830" cy="2122805"/>
          </a:xfrm>
          <a:prstGeom prst="rect">
            <a:avLst/>
          </a:prstGeom>
        </p:spPr>
        <p:txBody>
          <a:bodyPr wrap="square">
            <a:spAutoFit/>
          </a:bodyPr>
          <a:lstStyle/>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2018</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年</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1月</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港股市场</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迎来开门红，恒生指数突破历史</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最</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高点，月涨幅</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更是</a:t>
            </a:r>
            <a:r>
              <a:rPr kumimoji="1"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达到9.92%</a:t>
            </a:r>
            <a:r>
              <a:rPr kumimoji="1" 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。进入</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月份，受美股暴跌及自身阶段涨幅较大等因素影响，港股亦步入下跌调整阶段。恒生指数自历史高点</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33484.08</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点快速回落，一度跌破</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30000</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点大关，随后美股企稳，带领全球股市回升，最终港股重返</a:t>
            </a:r>
            <a:r>
              <a:rPr kumimoji="1" lang="en-US" altLang="zh-CN"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30000</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点上方。</a:t>
            </a:r>
            <a:endPar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10" name="文本框 4"/>
          <p:cNvSpPr txBox="1">
            <a:spLocks noChangeArrowheads="1"/>
          </p:cNvSpPr>
          <p:nvPr/>
        </p:nvSpPr>
        <p:spPr bwMode="auto">
          <a:xfrm>
            <a:off x="791810" y="1208405"/>
            <a:ext cx="4782185" cy="398780"/>
          </a:xfrm>
          <a:prstGeom prst="rect">
            <a:avLst/>
          </a:prstGeom>
          <a:noFill/>
          <a:ln w="9525">
            <a:noFill/>
            <a:miter lim="800000"/>
          </a:ln>
        </p:spPr>
        <p:txBody>
          <a:bodyPr wrap="square">
            <a:spAutoFit/>
          </a:bodyPr>
          <a:lstStyle/>
          <a:p>
            <a:pPr algn="just"/>
            <a:r>
              <a:rPr lang="zh-CN" altLang="en-US" sz="2000" b="1" dirty="0">
                <a:solidFill>
                  <a:srgbClr val="DE8F04"/>
                </a:solidFill>
                <a:latin typeface="微软雅黑" panose="020B0503020204020204" charset="-122"/>
                <a:ea typeface="微软雅黑" panose="020B0503020204020204" charset="-122"/>
                <a:sym typeface="+mn-ea"/>
              </a:rPr>
              <a:t>港股市场回顾</a:t>
            </a:r>
            <a:endParaRPr lang="en-US" altLang="zh-CN" sz="2000" b="1" dirty="0">
              <a:solidFill>
                <a:srgbClr val="DE8F04"/>
              </a:solidFill>
              <a:latin typeface="微软雅黑" panose="020B0503020204020204" charset="-122"/>
              <a:ea typeface="微软雅黑" panose="020B0503020204020204" charset="-122"/>
              <a:sym typeface="+mn-ea"/>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6" name="灯片编号占位符 5"/>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14930" y="3896360"/>
            <a:ext cx="6948805" cy="291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11225" y="307975"/>
            <a:ext cx="2907665" cy="746760"/>
          </a:xfrm>
          <a:prstGeom prst="rect">
            <a:avLst/>
          </a:prstGeom>
        </p:spPr>
      </p:pic>
      <p:sp>
        <p:nvSpPr>
          <p:cNvPr id="7" name="蓝底"/>
          <p:cNvSpPr>
            <a:spLocks noChangeArrowheads="1"/>
          </p:cNvSpPr>
          <p:nvPr/>
        </p:nvSpPr>
        <p:spPr bwMode="auto">
          <a:xfrm>
            <a:off x="926465" y="1598930"/>
            <a:ext cx="10466070" cy="4952365"/>
          </a:xfrm>
          <a:prstGeom prst="rect">
            <a:avLst/>
          </a:prstGeom>
          <a:solidFill>
            <a:schemeClr val="accent4">
              <a:lumMod val="40000"/>
              <a:lumOff val="60000"/>
              <a:alpha val="9000"/>
            </a:schemeClr>
          </a:solidFill>
          <a:ln w="50800">
            <a:solidFill>
              <a:srgbClr val="BB7C03"/>
            </a:solidFill>
          </a:ln>
          <a:effectLst>
            <a:outerShdw blurRad="355600" dist="152400" dir="8100000" algn="tr" rotWithShape="0">
              <a:prstClr val="black">
                <a:alpha val="40000"/>
              </a:prstClr>
            </a:outerShdw>
          </a:effectLst>
        </p:spPr>
        <p:txBody>
          <a:bodyPr wrap="none" anchor="ctr"/>
          <a:lstStyle/>
          <a:p>
            <a:endParaRPr lang="zh-CN" altLang="en-US"/>
          </a:p>
        </p:txBody>
      </p:sp>
      <p:sp>
        <p:nvSpPr>
          <p:cNvPr id="18440" name="文本框 21"/>
          <p:cNvSpPr txBox="1">
            <a:spLocks noChangeArrowheads="1"/>
          </p:cNvSpPr>
          <p:nvPr/>
        </p:nvSpPr>
        <p:spPr bwMode="auto">
          <a:xfrm>
            <a:off x="1000125" y="2098675"/>
            <a:ext cx="10132695" cy="3784600"/>
          </a:xfrm>
          <a:prstGeom prst="rect">
            <a:avLst/>
          </a:prstGeom>
          <a:noFill/>
          <a:ln w="9525">
            <a:noFill/>
            <a:miter lim="800000"/>
          </a:ln>
        </p:spPr>
        <p:txBody>
          <a:bodyPr wrap="square">
            <a:spAutoFit/>
          </a:bodyPr>
          <a:lstStyle/>
          <a:p>
            <a:pPr eaLnBrk="0" hangingPunct="0">
              <a:lnSpc>
                <a:spcPct val="200000"/>
              </a:lnSpc>
            </a:pP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    </a:t>
            </a:r>
            <a:r>
              <a:rPr lang="zh-CN" altLang="en-US" sz="2000" b="1" dirty="0">
                <a:solidFill>
                  <a:schemeClr val="accent4">
                    <a:lumMod val="40000"/>
                    <a:lumOff val="60000"/>
                  </a:schemeClr>
                </a:solidFill>
                <a:latin typeface="楷体" panose="02010609060101010101" pitchFamily="49" charset="-122"/>
                <a:ea typeface="楷体" panose="02010609060101010101" pitchFamily="49" charset="-122"/>
              </a:rPr>
              <a:t>古语有云：</a:t>
            </a: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a:t>
            </a:r>
            <a:r>
              <a:rPr lang="zh-CN" altLang="en-US" sz="2000" b="1" dirty="0">
                <a:solidFill>
                  <a:schemeClr val="accent4">
                    <a:lumMod val="40000"/>
                    <a:lumOff val="60000"/>
                  </a:schemeClr>
                </a:solidFill>
                <a:latin typeface="楷体" panose="02010609060101010101" pitchFamily="49" charset="-122"/>
                <a:ea typeface="楷体" panose="02010609060101010101" pitchFamily="49" charset="-122"/>
              </a:rPr>
              <a:t>祸兮福所倚，福兮祸所伏</a:t>
            </a: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a:t>
            </a:r>
            <a:r>
              <a:rPr lang="zh-CN" sz="2000" b="1" dirty="0">
                <a:solidFill>
                  <a:schemeClr val="accent4">
                    <a:lumMod val="40000"/>
                    <a:lumOff val="60000"/>
                  </a:schemeClr>
                </a:solidFill>
                <a:latin typeface="楷体" panose="02010609060101010101" pitchFamily="49" charset="-122"/>
                <a:ea typeface="楷体" panose="02010609060101010101" pitchFamily="49" charset="-122"/>
              </a:rPr>
              <a:t>。全球股市在经历了</a:t>
            </a: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1</a:t>
            </a:r>
            <a:r>
              <a:rPr lang="zh-CN" altLang="en-US" sz="2000" b="1" dirty="0">
                <a:solidFill>
                  <a:schemeClr val="accent4">
                    <a:lumMod val="40000"/>
                    <a:lumOff val="60000"/>
                  </a:schemeClr>
                </a:solidFill>
                <a:latin typeface="楷体" panose="02010609060101010101" pitchFamily="49" charset="-122"/>
                <a:ea typeface="楷体" panose="02010609060101010101" pitchFamily="49" charset="-122"/>
              </a:rPr>
              <a:t>月狂欢之后，</a:t>
            </a: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2</a:t>
            </a:r>
            <a:r>
              <a:rPr lang="zh-CN" altLang="en-US" sz="2000" b="1" dirty="0">
                <a:solidFill>
                  <a:schemeClr val="accent4">
                    <a:lumMod val="40000"/>
                    <a:lumOff val="60000"/>
                  </a:schemeClr>
                </a:solidFill>
                <a:latin typeface="楷体" panose="02010609060101010101" pitchFamily="49" charset="-122"/>
                <a:ea typeface="楷体" panose="02010609060101010101" pitchFamily="49" charset="-122"/>
              </a:rPr>
              <a:t>月伊始，美股就开启了暴跌模式，欧洲、亚洲等主要股指无一幸免，进而波及到期货等其他资本市场。一时之间，资本市场风声鹤唳，</a:t>
            </a:r>
            <a:r>
              <a:rPr lang="zh-CN" altLang="en-US" sz="2000" b="1" dirty="0">
                <a:solidFill>
                  <a:schemeClr val="accent4">
                    <a:lumMod val="40000"/>
                    <a:lumOff val="60000"/>
                  </a:schemeClr>
                </a:solidFill>
                <a:latin typeface="楷体" panose="02010609060101010101" pitchFamily="49" charset="-122"/>
                <a:ea typeface="楷体" panose="02010609060101010101" pitchFamily="49" charset="-122"/>
                <a:sym typeface="+mn-ea"/>
              </a:rPr>
              <a:t>人人自危</a:t>
            </a:r>
            <a:r>
              <a:rPr lang="zh-CN" altLang="en-US" sz="2000" b="1" dirty="0">
                <a:solidFill>
                  <a:schemeClr val="accent4">
                    <a:lumMod val="40000"/>
                    <a:lumOff val="60000"/>
                  </a:schemeClr>
                </a:solidFill>
                <a:latin typeface="楷体" panose="02010609060101010101" pitchFamily="49" charset="-122"/>
                <a:ea typeface="楷体" panose="02010609060101010101" pitchFamily="49" charset="-122"/>
              </a:rPr>
              <a:t>。</a:t>
            </a:r>
            <a:endParaRPr lang="zh-CN" altLang="en-US" sz="2000" b="1" dirty="0">
              <a:solidFill>
                <a:schemeClr val="accent4">
                  <a:lumMod val="40000"/>
                  <a:lumOff val="60000"/>
                </a:schemeClr>
              </a:solidFill>
              <a:latin typeface="楷体" panose="02010609060101010101" pitchFamily="49" charset="-122"/>
              <a:ea typeface="楷体" panose="02010609060101010101" pitchFamily="49" charset="-122"/>
            </a:endParaRPr>
          </a:p>
          <a:p>
            <a:pPr eaLnBrk="0" hangingPunct="0">
              <a:lnSpc>
                <a:spcPct val="200000"/>
              </a:lnSpc>
            </a:pPr>
            <a:r>
              <a:rPr lang="zh-CN" sz="2000" b="1" dirty="0">
                <a:solidFill>
                  <a:schemeClr val="accent4">
                    <a:lumMod val="40000"/>
                    <a:lumOff val="60000"/>
                  </a:schemeClr>
                </a:solidFill>
                <a:latin typeface="楷体" panose="02010609060101010101" pitchFamily="49" charset="-122"/>
                <a:ea typeface="楷体" panose="02010609060101010101" pitchFamily="49" charset="-122"/>
              </a:rPr>
              <a:t>    俗话说，股市是经济的晴雨表，而</a:t>
            </a:r>
            <a:r>
              <a:rPr lang="zh-CN" sz="2000" b="1" dirty="0">
                <a:solidFill>
                  <a:schemeClr val="accent4">
                    <a:lumMod val="40000"/>
                    <a:lumOff val="60000"/>
                  </a:schemeClr>
                </a:solidFill>
                <a:latin typeface="楷体" panose="02010609060101010101" pitchFamily="49" charset="-122"/>
                <a:ea typeface="楷体" panose="02010609060101010101" pitchFamily="49" charset="-122"/>
                <a:sym typeface="+mn-ea"/>
              </a:rPr>
              <a:t>全球经济持续向好，</a:t>
            </a:r>
            <a:r>
              <a:rPr lang="zh-CN" sz="2000" b="1" dirty="0">
                <a:solidFill>
                  <a:schemeClr val="accent4">
                    <a:lumMod val="40000"/>
                    <a:lumOff val="60000"/>
                  </a:schemeClr>
                </a:solidFill>
                <a:latin typeface="楷体" panose="02010609060101010101" pitchFamily="49" charset="-122"/>
                <a:ea typeface="楷体" panose="02010609060101010101" pitchFamily="49" charset="-122"/>
              </a:rPr>
              <a:t>故此次暴跌尚不足以引发股灾，相反却可能是建仓买入的机会，所以此时的投资者更需要的是勇气和眼光。所谓</a:t>
            </a: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a:t>
            </a:r>
            <a:r>
              <a:rPr lang="zh-CN" altLang="en-US" sz="2000" b="1" dirty="0">
                <a:solidFill>
                  <a:schemeClr val="accent4">
                    <a:lumMod val="40000"/>
                    <a:lumOff val="60000"/>
                  </a:schemeClr>
                </a:solidFill>
                <a:latin typeface="楷体" panose="02010609060101010101" pitchFamily="49" charset="-122"/>
                <a:ea typeface="楷体" panose="02010609060101010101" pitchFamily="49" charset="-122"/>
              </a:rPr>
              <a:t>大浪淘沙，沙里淘金</a:t>
            </a: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a:t>
            </a:r>
            <a:r>
              <a:rPr lang="zh-CN" sz="2000" b="1" dirty="0">
                <a:solidFill>
                  <a:schemeClr val="accent4">
                    <a:lumMod val="40000"/>
                    <a:lumOff val="60000"/>
                  </a:schemeClr>
                </a:solidFill>
                <a:latin typeface="楷体" panose="02010609060101010101" pitchFamily="49" charset="-122"/>
                <a:ea typeface="楷体" panose="02010609060101010101" pitchFamily="49" charset="-122"/>
              </a:rPr>
              <a:t>！哪些标的才是投资者心心念念的</a:t>
            </a: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a:t>
            </a:r>
            <a:r>
              <a:rPr lang="zh-CN" sz="2000" b="1" dirty="0">
                <a:solidFill>
                  <a:schemeClr val="accent4">
                    <a:lumMod val="40000"/>
                    <a:lumOff val="60000"/>
                  </a:schemeClr>
                </a:solidFill>
                <a:latin typeface="楷体" panose="02010609060101010101" pitchFamily="49" charset="-122"/>
                <a:ea typeface="楷体" panose="02010609060101010101" pitchFamily="49" charset="-122"/>
              </a:rPr>
              <a:t>真金</a:t>
            </a: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a:t>
            </a:r>
            <a:r>
              <a:rPr lang="zh-CN" sz="2000" b="1" dirty="0">
                <a:solidFill>
                  <a:schemeClr val="accent4">
                    <a:lumMod val="40000"/>
                    <a:lumOff val="60000"/>
                  </a:schemeClr>
                </a:solidFill>
                <a:latin typeface="楷体" panose="02010609060101010101" pitchFamily="49" charset="-122"/>
                <a:ea typeface="楷体" panose="02010609060101010101" pitchFamily="49" charset="-122"/>
              </a:rPr>
              <a:t>呢？</a:t>
            </a:r>
            <a:endParaRPr lang="zh-CN" altLang="en-US" sz="2000" b="1" dirty="0">
              <a:solidFill>
                <a:schemeClr val="accent4">
                  <a:lumMod val="40000"/>
                  <a:lumOff val="60000"/>
                </a:schemeClr>
              </a:solidFill>
              <a:latin typeface="楷体" panose="02010609060101010101" pitchFamily="49" charset="-122"/>
              <a:ea typeface="楷体" panose="02010609060101010101" pitchFamily="49" charset="-122"/>
            </a:endParaRPr>
          </a:p>
        </p:txBody>
      </p:sp>
      <p:sp>
        <p:nvSpPr>
          <p:cNvPr id="8" name="前言"/>
          <p:cNvSpPr/>
          <p:nvPr/>
        </p:nvSpPr>
        <p:spPr>
          <a:xfrm>
            <a:off x="970390" y="1673209"/>
            <a:ext cx="1454150" cy="504825"/>
          </a:xfrm>
          <a:prstGeom prst="snip1Rect">
            <a:avLst/>
          </a:prstGeom>
          <a:solidFill>
            <a:srgbClr val="BB7C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lumMod val="85000"/>
                  </a:schemeClr>
                </a:solidFill>
                <a:latin typeface="微软雅黑" panose="020B0503020204020204" charset="-122"/>
                <a:ea typeface="微软雅黑" panose="020B0503020204020204" charset="-122"/>
                <a:sym typeface="+mn-ea"/>
              </a:rPr>
              <a:t>卷首语</a:t>
            </a:r>
            <a:endParaRPr lang="zh-CN" altLang="en-US" sz="2400" b="1" dirty="0">
              <a:solidFill>
                <a:schemeClr val="bg1">
                  <a:lumMod val="85000"/>
                </a:schemeClr>
              </a:solidFill>
              <a:latin typeface="微软雅黑" panose="020B0503020204020204" charset="-122"/>
              <a:ea typeface="微软雅黑" panose="020B0503020204020204" charset="-122"/>
              <a:sym typeface="+mn-ea"/>
            </a:endParaRPr>
          </a:p>
        </p:txBody>
      </p:sp>
      <p:sp>
        <p:nvSpPr>
          <p:cNvPr id="6" name="矩形 5"/>
          <p:cNvSpPr/>
          <p:nvPr/>
        </p:nvSpPr>
        <p:spPr>
          <a:xfrm>
            <a:off x="549875" y="305435"/>
            <a:ext cx="210185" cy="699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pic>
        <p:nvPicPr>
          <p:cNvPr id="18439" name="图片 2"/>
          <p:cNvPicPr>
            <a:picLocks noChangeAspect="1"/>
          </p:cNvPicPr>
          <p:nvPr/>
        </p:nvPicPr>
        <p:blipFill>
          <a:blip r:embed="rId2"/>
          <a:srcRect l="586" b="1861"/>
          <a:stretch>
            <a:fillRect/>
          </a:stretch>
        </p:blipFill>
        <p:spPr bwMode="auto">
          <a:xfrm>
            <a:off x="7107520" y="3175"/>
            <a:ext cx="5085080" cy="1264285"/>
          </a:xfrm>
          <a:prstGeom prst="rect">
            <a:avLst/>
          </a:prstGeom>
          <a:noFill/>
          <a:ln w="9525">
            <a:noFill/>
            <a:miter lim="800000"/>
            <a:headEnd/>
            <a:tailEnd/>
          </a:ln>
        </p:spPr>
      </p:pic>
      <p:sp>
        <p:nvSpPr>
          <p:cNvPr id="9" name="灯片编号占位符 8"/>
          <p:cNvSpPr>
            <a:spLocks noGrp="1"/>
          </p:cNvSpPr>
          <p:nvPr/>
        </p:nvSpPr>
        <p:spPr>
          <a:xfrm>
            <a:off x="11626215" y="6474460"/>
            <a:ext cx="505460" cy="365125"/>
          </a:xfrm>
          <a:prstGeom prst="rect">
            <a:avLst/>
          </a:prstGeom>
        </p:spPr>
        <p:txBody>
          <a:bodyPr vert="horz" lIns="91440" tIns="45720" rIns="91440" bIns="45720" rtlCol="0" anchor="ctr"/>
          <a:lstStyle>
            <a:defPPr>
              <a:defRPr lang="zh-CN"/>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 y="998855"/>
            <a:ext cx="12214860" cy="318706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5" name="矩形 4"/>
          <p:cNvSpPr/>
          <p:nvPr/>
        </p:nvSpPr>
        <p:spPr>
          <a:xfrm>
            <a:off x="418465" y="1390650"/>
            <a:ext cx="11484610" cy="3239770"/>
          </a:xfrm>
          <a:prstGeom prst="rect">
            <a:avLst/>
          </a:prstGeom>
        </p:spPr>
        <p:txBody>
          <a:bodyPr wrap="square">
            <a:spAutoFit/>
          </a:bodyPr>
          <a:lstStyle/>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虽然美股波动加大和美元重新走强会对港股市场造成一定扰动，但全球经济持续向好和港股的估值优势支持港股继续走牛，因此中长期继续看好港股市场，维持谨慎看多的观点</a:t>
            </a:r>
            <a:r>
              <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endPar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zh-CN" sz="20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1、全球经济持续复苏</a:t>
            </a:r>
            <a:r>
              <a:rPr kumimoji="1" lang="zh-CN" sz="20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r>
              <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1月Markit制造业PMI上升至55.5，2月PMI为55.9，为两年来最高点，表明美国经济持续向好；欧洲方面，内需的发力将推动其继续保持良好势头。</a:t>
            </a:r>
            <a:endPar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en-US" altLang="zh-CN" sz="20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a:t>
            </a:r>
            <a:r>
              <a:rPr kumimoji="1" lang="zh-CN" sz="20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zh-CN" sz="20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国内宏观经济韧性较强，企业的良好业绩为港股提供支撑：</a:t>
            </a: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20</a:t>
            </a:r>
            <a:r>
              <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17年GDP增速达到6.9%，为7年来首次加速，各行业龙头公司业绩大幅改善，规模以上工业企业利润同比增长21%，是2012年以来增速最高的一年。</a:t>
            </a:r>
            <a:endPar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6" name="文本框 4"/>
          <p:cNvSpPr txBox="1">
            <a:spLocks noChangeArrowheads="1"/>
          </p:cNvSpPr>
          <p:nvPr/>
        </p:nvSpPr>
        <p:spPr bwMode="auto">
          <a:xfrm>
            <a:off x="796890" y="1048385"/>
            <a:ext cx="4782185" cy="398780"/>
          </a:xfrm>
          <a:prstGeom prst="rect">
            <a:avLst/>
          </a:prstGeom>
          <a:noFill/>
          <a:ln w="9525">
            <a:noFill/>
            <a:miter lim="800000"/>
          </a:ln>
        </p:spPr>
        <p:txBody>
          <a:bodyPr wrap="square">
            <a:spAutoFit/>
          </a:bodyPr>
          <a:lstStyle/>
          <a:p>
            <a:pPr algn="just"/>
            <a:r>
              <a:rPr lang="zh-CN" sz="2000" b="1" dirty="0">
                <a:solidFill>
                  <a:srgbClr val="DE8F04"/>
                </a:solidFill>
                <a:latin typeface="微软雅黑" panose="020B0503020204020204" charset="-122"/>
                <a:ea typeface="微软雅黑" panose="020B0503020204020204" charset="-122"/>
                <a:sym typeface="+mn-ea"/>
              </a:rPr>
              <a:t>投资观点</a:t>
            </a:r>
            <a:endParaRPr lang="zh-CN" sz="2000" b="1" dirty="0">
              <a:solidFill>
                <a:srgbClr val="DE8F04"/>
              </a:solidFill>
              <a:latin typeface="微软雅黑" panose="020B0503020204020204" charset="-122"/>
              <a:ea typeface="微软雅黑" panose="020B0503020204020204" charset="-122"/>
              <a:sym typeface="+mn-ea"/>
            </a:endParaRPr>
          </a:p>
        </p:txBody>
      </p:sp>
      <p:sp>
        <p:nvSpPr>
          <p:cNvPr id="4" name="灯片编号占位符 3"/>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8" name="图片 7" descr="QQ截图20180225225349"/>
          <p:cNvPicPr>
            <a:picLocks noChangeAspect="1"/>
          </p:cNvPicPr>
          <p:nvPr/>
        </p:nvPicPr>
        <p:blipFill>
          <a:blip r:embed="rId1"/>
          <a:stretch>
            <a:fillRect/>
          </a:stretch>
        </p:blipFill>
        <p:spPr>
          <a:xfrm>
            <a:off x="1800225" y="4231640"/>
            <a:ext cx="8576310" cy="24669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 y="998855"/>
            <a:ext cx="12214860" cy="253619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5" name="矩形 4"/>
          <p:cNvSpPr/>
          <p:nvPr/>
        </p:nvSpPr>
        <p:spPr>
          <a:xfrm>
            <a:off x="418465" y="1756410"/>
            <a:ext cx="11207750" cy="2124075"/>
          </a:xfrm>
          <a:prstGeom prst="rect">
            <a:avLst/>
          </a:prstGeom>
        </p:spPr>
        <p:txBody>
          <a:bodyPr wrap="square">
            <a:spAutoFit/>
          </a:bodyPr>
          <a:lstStyle/>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en-US" altLang="zh-CN" sz="22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a:t>
            </a:r>
            <a:r>
              <a:rPr kumimoji="1" lang="zh-CN" sz="22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、从大类资产配置角度看，港股估值相对较低，对资金的吸引力更大：</a:t>
            </a:r>
            <a:r>
              <a:rPr kumimoji="1" 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1）横向对比欧美及国内市场，港股市场仍是全球估值最低的股票市场之一；2）纵向与自身历史估值相比，当前估值</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仍处历史中低水平</a:t>
            </a:r>
            <a:r>
              <a:rPr kumimoji="1" 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，上升空间较大；3）18年</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中国</a:t>
            </a:r>
            <a:r>
              <a:rPr kumimoji="1" 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将逐步实现金融业的对外开放，资金互通将更为便利，估值有望进一步提升</a:t>
            </a:r>
            <a:r>
              <a:rPr kumimoji="1" lang="zh-CN" altLang="en-US" sz="22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endParaRPr kumimoji="1" lang="zh-CN" altLang="en-US" sz="2200" b="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sz="1800" kern="0" dirty="0" smtClean="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6" name="文本框 4"/>
          <p:cNvSpPr txBox="1">
            <a:spLocks noChangeArrowheads="1"/>
          </p:cNvSpPr>
          <p:nvPr/>
        </p:nvSpPr>
        <p:spPr bwMode="auto">
          <a:xfrm>
            <a:off x="796890" y="1246505"/>
            <a:ext cx="4782185" cy="429895"/>
          </a:xfrm>
          <a:prstGeom prst="rect">
            <a:avLst/>
          </a:prstGeom>
          <a:noFill/>
          <a:ln w="9525">
            <a:noFill/>
            <a:miter lim="800000"/>
          </a:ln>
        </p:spPr>
        <p:txBody>
          <a:bodyPr wrap="square">
            <a:spAutoFit/>
          </a:bodyPr>
          <a:lstStyle/>
          <a:p>
            <a:pPr algn="just"/>
            <a:r>
              <a:rPr lang="zh-CN" sz="2200" b="1" dirty="0">
                <a:solidFill>
                  <a:srgbClr val="DE8F04"/>
                </a:solidFill>
                <a:latin typeface="微软雅黑" panose="020B0503020204020204" charset="-122"/>
                <a:ea typeface="微软雅黑" panose="020B0503020204020204" charset="-122"/>
                <a:sym typeface="+mn-ea"/>
              </a:rPr>
              <a:t>投资观点</a:t>
            </a:r>
            <a:endParaRPr lang="zh-CN" sz="2200" b="1" dirty="0">
              <a:solidFill>
                <a:srgbClr val="DE8F04"/>
              </a:solidFill>
              <a:latin typeface="微软雅黑" panose="020B0503020204020204" charset="-122"/>
              <a:ea typeface="微软雅黑" panose="020B0503020204020204" charset="-122"/>
              <a:sym typeface="+mn-ea"/>
            </a:endParaRPr>
          </a:p>
        </p:txBody>
      </p:sp>
      <p:sp>
        <p:nvSpPr>
          <p:cNvPr id="4" name="灯片编号占位符 3"/>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8" name="图片 7" descr="QQ截图20180224090940"/>
          <p:cNvPicPr>
            <a:picLocks noChangeAspect="1"/>
          </p:cNvPicPr>
          <p:nvPr/>
        </p:nvPicPr>
        <p:blipFill>
          <a:blip r:embed="rId1"/>
          <a:stretch>
            <a:fillRect/>
          </a:stretch>
        </p:blipFill>
        <p:spPr>
          <a:xfrm>
            <a:off x="960120" y="3708400"/>
            <a:ext cx="10271125" cy="30168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KSO_Shape"/>
          <p:cNvSpPr/>
          <p:nvPr>
            <p:custDataLst>
              <p:tags r:id="rId1"/>
            </p:custDataLst>
          </p:nvPr>
        </p:nvSpPr>
        <p:spPr bwMode="auto">
          <a:xfrm>
            <a:off x="5453868" y="4736853"/>
            <a:ext cx="1416818" cy="2063327"/>
          </a:xfrm>
          <a:custGeom>
            <a:avLst/>
            <a:gdLst>
              <a:gd name="T0" fmla="*/ 846755 w 4439"/>
              <a:gd name="T1" fmla="*/ 733328 h 6458"/>
              <a:gd name="T2" fmla="*/ 824953 w 4439"/>
              <a:gd name="T3" fmla="*/ 769906 h 6458"/>
              <a:gd name="T4" fmla="*/ 806097 w 4439"/>
              <a:gd name="T5" fmla="*/ 743357 h 6458"/>
              <a:gd name="T6" fmla="*/ 797258 w 4439"/>
              <a:gd name="T7" fmla="*/ 133037 h 6458"/>
              <a:gd name="T8" fmla="*/ 792839 w 4439"/>
              <a:gd name="T9" fmla="*/ 67256 h 6458"/>
              <a:gd name="T10" fmla="*/ 773688 w 4439"/>
              <a:gd name="T11" fmla="*/ 30678 h 6458"/>
              <a:gd name="T12" fmla="*/ 733030 w 4439"/>
              <a:gd name="T13" fmla="*/ 3835 h 6458"/>
              <a:gd name="T14" fmla="*/ 671158 w 4439"/>
              <a:gd name="T15" fmla="*/ 8849 h 6458"/>
              <a:gd name="T16" fmla="*/ 642579 w 4439"/>
              <a:gd name="T17" fmla="*/ 33038 h 6458"/>
              <a:gd name="T18" fmla="*/ 624902 w 4439"/>
              <a:gd name="T19" fmla="*/ 73156 h 6458"/>
              <a:gd name="T20" fmla="*/ 616358 w 4439"/>
              <a:gd name="T21" fmla="*/ 710319 h 6458"/>
              <a:gd name="T22" fmla="*/ 613117 w 4439"/>
              <a:gd name="T23" fmla="*/ 747782 h 6458"/>
              <a:gd name="T24" fmla="*/ 597796 w 4439"/>
              <a:gd name="T25" fmla="*/ 750142 h 6458"/>
              <a:gd name="T26" fmla="*/ 586600 w 4439"/>
              <a:gd name="T27" fmla="*/ 723298 h 6458"/>
              <a:gd name="T28" fmla="*/ 494677 w 4439"/>
              <a:gd name="T29" fmla="*/ 208258 h 6458"/>
              <a:gd name="T30" fmla="*/ 455492 w 4439"/>
              <a:gd name="T31" fmla="*/ 166075 h 6458"/>
              <a:gd name="T32" fmla="*/ 393326 w 4439"/>
              <a:gd name="T33" fmla="*/ 164306 h 6458"/>
              <a:gd name="T34" fmla="*/ 365336 w 4439"/>
              <a:gd name="T35" fmla="*/ 187609 h 6458"/>
              <a:gd name="T36" fmla="*/ 351194 w 4439"/>
              <a:gd name="T37" fmla="*/ 224777 h 6458"/>
              <a:gd name="T38" fmla="*/ 401870 w 4439"/>
              <a:gd name="T39" fmla="*/ 785540 h 6458"/>
              <a:gd name="T40" fmla="*/ 397451 w 4439"/>
              <a:gd name="T41" fmla="*/ 886719 h 6458"/>
              <a:gd name="T42" fmla="*/ 375943 w 4439"/>
              <a:gd name="T43" fmla="*/ 947190 h 6458"/>
              <a:gd name="T44" fmla="*/ 348837 w 4439"/>
              <a:gd name="T45" fmla="*/ 977574 h 6458"/>
              <a:gd name="T46" fmla="*/ 323794 w 4439"/>
              <a:gd name="T47" fmla="*/ 966954 h 6458"/>
              <a:gd name="T48" fmla="*/ 307000 w 4439"/>
              <a:gd name="T49" fmla="*/ 941586 h 6458"/>
              <a:gd name="T50" fmla="*/ 235701 w 4439"/>
              <a:gd name="T51" fmla="*/ 769021 h 6458"/>
              <a:gd name="T52" fmla="*/ 183552 w 4439"/>
              <a:gd name="T53" fmla="*/ 662827 h 6458"/>
              <a:gd name="T54" fmla="*/ 138474 w 4439"/>
              <a:gd name="T55" fmla="*/ 627724 h 6458"/>
              <a:gd name="T56" fmla="*/ 61282 w 4439"/>
              <a:gd name="T57" fmla="*/ 610910 h 6458"/>
              <a:gd name="T58" fmla="*/ 25338 w 4439"/>
              <a:gd name="T59" fmla="*/ 624184 h 6458"/>
              <a:gd name="T60" fmla="*/ 7071 w 4439"/>
              <a:gd name="T61" fmla="*/ 653092 h 6458"/>
              <a:gd name="T62" fmla="*/ 589 w 4439"/>
              <a:gd name="T63" fmla="*/ 672561 h 6458"/>
              <a:gd name="T64" fmla="*/ 41837 w 4439"/>
              <a:gd name="T65" fmla="*/ 770201 h 6458"/>
              <a:gd name="T66" fmla="*/ 66585 w 4439"/>
              <a:gd name="T67" fmla="*/ 908843 h 6458"/>
              <a:gd name="T68" fmla="*/ 84558 w 4439"/>
              <a:gd name="T69" fmla="*/ 983178 h 6458"/>
              <a:gd name="T70" fmla="*/ 124038 w 4439"/>
              <a:gd name="T71" fmla="*/ 1076983 h 6458"/>
              <a:gd name="T72" fmla="*/ 167348 w 4439"/>
              <a:gd name="T73" fmla="*/ 1206185 h 6458"/>
              <a:gd name="T74" fmla="*/ 187088 w 4439"/>
              <a:gd name="T75" fmla="*/ 1289076 h 6458"/>
              <a:gd name="T76" fmla="*/ 243361 w 4439"/>
              <a:gd name="T77" fmla="*/ 1434502 h 6458"/>
              <a:gd name="T78" fmla="*/ 303465 w 4439"/>
              <a:gd name="T79" fmla="*/ 1533616 h 6458"/>
              <a:gd name="T80" fmla="*/ 399513 w 4439"/>
              <a:gd name="T81" fmla="*/ 1625946 h 6458"/>
              <a:gd name="T82" fmla="*/ 456965 w 4439"/>
              <a:gd name="T83" fmla="*/ 1694382 h 6458"/>
              <a:gd name="T84" fmla="*/ 472580 w 4439"/>
              <a:gd name="T85" fmla="*/ 1761343 h 6458"/>
              <a:gd name="T86" fmla="*/ 1044449 w 4439"/>
              <a:gd name="T87" fmla="*/ 1695857 h 6458"/>
              <a:gd name="T88" fmla="*/ 1109562 w 4439"/>
              <a:gd name="T89" fmla="*/ 1600283 h 6458"/>
              <a:gd name="T90" fmla="*/ 1165541 w 4439"/>
              <a:gd name="T91" fmla="*/ 1447776 h 6458"/>
              <a:gd name="T92" fmla="*/ 1191468 w 4439"/>
              <a:gd name="T93" fmla="*/ 1281701 h 6458"/>
              <a:gd name="T94" fmla="*/ 1214154 w 4439"/>
              <a:gd name="T95" fmla="*/ 1001172 h 6458"/>
              <a:gd name="T96" fmla="*/ 1305783 w 4439"/>
              <a:gd name="T97" fmla="*/ 393802 h 6458"/>
              <a:gd name="T98" fmla="*/ 1305488 w 4439"/>
              <a:gd name="T99" fmla="*/ 351915 h 6458"/>
              <a:gd name="T100" fmla="*/ 1270427 w 4439"/>
              <a:gd name="T101" fmla="*/ 302358 h 6458"/>
              <a:gd name="T102" fmla="*/ 1210913 w 4439"/>
              <a:gd name="T103" fmla="*/ 299113 h 6458"/>
              <a:gd name="T104" fmla="*/ 1178210 w 4439"/>
              <a:gd name="T105" fmla="*/ 327136 h 6458"/>
              <a:gd name="T106" fmla="*/ 1160237 w 4439"/>
              <a:gd name="T107" fmla="*/ 368729 h 6458"/>
              <a:gd name="T108" fmla="*/ 1039441 w 4439"/>
              <a:gd name="T109" fmla="*/ 841586 h 6458"/>
              <a:gd name="T110" fmla="*/ 1024415 w 4439"/>
              <a:gd name="T111" fmla="*/ 820348 h 6458"/>
              <a:gd name="T112" fmla="*/ 1078626 w 4439"/>
              <a:gd name="T113" fmla="*/ 187019 h 6458"/>
              <a:gd name="T114" fmla="*/ 1076269 w 4439"/>
              <a:gd name="T115" fmla="*/ 147786 h 6458"/>
              <a:gd name="T116" fmla="*/ 1053583 w 4439"/>
              <a:gd name="T117" fmla="*/ 107669 h 6458"/>
              <a:gd name="T118" fmla="*/ 996425 w 4439"/>
              <a:gd name="T119" fmla="*/ 90265 h 6458"/>
              <a:gd name="T120" fmla="*/ 944866 w 4439"/>
              <a:gd name="T121" fmla="*/ 125368 h 6458"/>
              <a:gd name="T122" fmla="*/ 933081 w 4439"/>
              <a:gd name="T123" fmla="*/ 158111 h 64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39" h="6458">
                <a:moveTo>
                  <a:pt x="3167" y="536"/>
                </a:moveTo>
                <a:lnTo>
                  <a:pt x="3167" y="536"/>
                </a:lnTo>
                <a:lnTo>
                  <a:pt x="3145" y="675"/>
                </a:lnTo>
                <a:lnTo>
                  <a:pt x="3107" y="917"/>
                </a:lnTo>
                <a:lnTo>
                  <a:pt x="3010" y="1559"/>
                </a:lnTo>
                <a:lnTo>
                  <a:pt x="2879" y="2433"/>
                </a:lnTo>
                <a:lnTo>
                  <a:pt x="2876" y="2468"/>
                </a:lnTo>
                <a:lnTo>
                  <a:pt x="2874" y="2486"/>
                </a:lnTo>
                <a:lnTo>
                  <a:pt x="2870" y="2504"/>
                </a:lnTo>
                <a:lnTo>
                  <a:pt x="2866" y="2523"/>
                </a:lnTo>
                <a:lnTo>
                  <a:pt x="2859" y="2541"/>
                </a:lnTo>
                <a:lnTo>
                  <a:pt x="2851" y="2558"/>
                </a:lnTo>
                <a:lnTo>
                  <a:pt x="2841" y="2573"/>
                </a:lnTo>
                <a:lnTo>
                  <a:pt x="2829" y="2587"/>
                </a:lnTo>
                <a:lnTo>
                  <a:pt x="2816" y="2599"/>
                </a:lnTo>
                <a:lnTo>
                  <a:pt x="2800" y="2610"/>
                </a:lnTo>
                <a:lnTo>
                  <a:pt x="2782" y="2620"/>
                </a:lnTo>
                <a:lnTo>
                  <a:pt x="2770" y="2608"/>
                </a:lnTo>
                <a:lnTo>
                  <a:pt x="2760" y="2594"/>
                </a:lnTo>
                <a:lnTo>
                  <a:pt x="2751" y="2581"/>
                </a:lnTo>
                <a:lnTo>
                  <a:pt x="2745" y="2566"/>
                </a:lnTo>
                <a:lnTo>
                  <a:pt x="2741" y="2552"/>
                </a:lnTo>
                <a:lnTo>
                  <a:pt x="2738" y="2536"/>
                </a:lnTo>
                <a:lnTo>
                  <a:pt x="2736" y="2520"/>
                </a:lnTo>
                <a:lnTo>
                  <a:pt x="2736" y="2503"/>
                </a:lnTo>
                <a:lnTo>
                  <a:pt x="2736" y="2428"/>
                </a:lnTo>
                <a:lnTo>
                  <a:pt x="2735" y="2324"/>
                </a:lnTo>
                <a:lnTo>
                  <a:pt x="2733" y="2046"/>
                </a:lnTo>
                <a:lnTo>
                  <a:pt x="2728" y="1702"/>
                </a:lnTo>
                <a:lnTo>
                  <a:pt x="2722" y="1334"/>
                </a:lnTo>
                <a:lnTo>
                  <a:pt x="2711" y="670"/>
                </a:lnTo>
                <a:lnTo>
                  <a:pt x="2706" y="451"/>
                </a:lnTo>
                <a:lnTo>
                  <a:pt x="2705" y="356"/>
                </a:lnTo>
                <a:lnTo>
                  <a:pt x="2705" y="336"/>
                </a:lnTo>
                <a:lnTo>
                  <a:pt x="2705" y="317"/>
                </a:lnTo>
                <a:lnTo>
                  <a:pt x="2704" y="298"/>
                </a:lnTo>
                <a:lnTo>
                  <a:pt x="2702" y="279"/>
                </a:lnTo>
                <a:lnTo>
                  <a:pt x="2699" y="261"/>
                </a:lnTo>
                <a:lnTo>
                  <a:pt x="2695" y="244"/>
                </a:lnTo>
                <a:lnTo>
                  <a:pt x="2691" y="228"/>
                </a:lnTo>
                <a:lnTo>
                  <a:pt x="2686" y="212"/>
                </a:lnTo>
                <a:lnTo>
                  <a:pt x="2681" y="196"/>
                </a:lnTo>
                <a:lnTo>
                  <a:pt x="2674" y="181"/>
                </a:lnTo>
                <a:lnTo>
                  <a:pt x="2667" y="167"/>
                </a:lnTo>
                <a:lnTo>
                  <a:pt x="2661" y="153"/>
                </a:lnTo>
                <a:lnTo>
                  <a:pt x="2653" y="139"/>
                </a:lnTo>
                <a:lnTo>
                  <a:pt x="2644" y="127"/>
                </a:lnTo>
                <a:lnTo>
                  <a:pt x="2635" y="115"/>
                </a:lnTo>
                <a:lnTo>
                  <a:pt x="2626" y="104"/>
                </a:lnTo>
                <a:lnTo>
                  <a:pt x="2616" y="93"/>
                </a:lnTo>
                <a:lnTo>
                  <a:pt x="2606" y="83"/>
                </a:lnTo>
                <a:lnTo>
                  <a:pt x="2596" y="74"/>
                </a:lnTo>
                <a:lnTo>
                  <a:pt x="2585" y="64"/>
                </a:lnTo>
                <a:lnTo>
                  <a:pt x="2574" y="56"/>
                </a:lnTo>
                <a:lnTo>
                  <a:pt x="2562" y="48"/>
                </a:lnTo>
                <a:lnTo>
                  <a:pt x="2538" y="33"/>
                </a:lnTo>
                <a:lnTo>
                  <a:pt x="2513" y="22"/>
                </a:lnTo>
                <a:lnTo>
                  <a:pt x="2488" y="13"/>
                </a:lnTo>
                <a:lnTo>
                  <a:pt x="2462" y="7"/>
                </a:lnTo>
                <a:lnTo>
                  <a:pt x="2435" y="2"/>
                </a:lnTo>
                <a:lnTo>
                  <a:pt x="2409" y="0"/>
                </a:lnTo>
                <a:lnTo>
                  <a:pt x="2382" y="1"/>
                </a:lnTo>
                <a:lnTo>
                  <a:pt x="2355" y="4"/>
                </a:lnTo>
                <a:lnTo>
                  <a:pt x="2328" y="10"/>
                </a:lnTo>
                <a:lnTo>
                  <a:pt x="2303" y="19"/>
                </a:lnTo>
                <a:lnTo>
                  <a:pt x="2290" y="23"/>
                </a:lnTo>
                <a:lnTo>
                  <a:pt x="2278" y="30"/>
                </a:lnTo>
                <a:lnTo>
                  <a:pt x="2266" y="37"/>
                </a:lnTo>
                <a:lnTo>
                  <a:pt x="2253" y="43"/>
                </a:lnTo>
                <a:lnTo>
                  <a:pt x="2242" y="51"/>
                </a:lnTo>
                <a:lnTo>
                  <a:pt x="2231" y="59"/>
                </a:lnTo>
                <a:lnTo>
                  <a:pt x="2220" y="69"/>
                </a:lnTo>
                <a:lnTo>
                  <a:pt x="2210" y="78"/>
                </a:lnTo>
                <a:lnTo>
                  <a:pt x="2200" y="89"/>
                </a:lnTo>
                <a:lnTo>
                  <a:pt x="2190" y="100"/>
                </a:lnTo>
                <a:lnTo>
                  <a:pt x="2181" y="112"/>
                </a:lnTo>
                <a:lnTo>
                  <a:pt x="2172" y="124"/>
                </a:lnTo>
                <a:lnTo>
                  <a:pt x="2163" y="137"/>
                </a:lnTo>
                <a:lnTo>
                  <a:pt x="2155" y="151"/>
                </a:lnTo>
                <a:lnTo>
                  <a:pt x="2149" y="165"/>
                </a:lnTo>
                <a:lnTo>
                  <a:pt x="2142" y="181"/>
                </a:lnTo>
                <a:lnTo>
                  <a:pt x="2135" y="196"/>
                </a:lnTo>
                <a:lnTo>
                  <a:pt x="2130" y="213"/>
                </a:lnTo>
                <a:lnTo>
                  <a:pt x="2125" y="230"/>
                </a:lnTo>
                <a:lnTo>
                  <a:pt x="2121" y="248"/>
                </a:lnTo>
                <a:lnTo>
                  <a:pt x="2116" y="267"/>
                </a:lnTo>
                <a:lnTo>
                  <a:pt x="2114" y="286"/>
                </a:lnTo>
                <a:lnTo>
                  <a:pt x="2110" y="591"/>
                </a:lnTo>
                <a:lnTo>
                  <a:pt x="2101" y="1282"/>
                </a:lnTo>
                <a:lnTo>
                  <a:pt x="2097" y="1667"/>
                </a:lnTo>
                <a:lnTo>
                  <a:pt x="2094" y="2022"/>
                </a:lnTo>
                <a:lnTo>
                  <a:pt x="2092" y="2307"/>
                </a:lnTo>
                <a:lnTo>
                  <a:pt x="2092" y="2408"/>
                </a:lnTo>
                <a:lnTo>
                  <a:pt x="2093" y="2476"/>
                </a:lnTo>
                <a:lnTo>
                  <a:pt x="2093" y="2487"/>
                </a:lnTo>
                <a:lnTo>
                  <a:pt x="2093" y="2498"/>
                </a:lnTo>
                <a:lnTo>
                  <a:pt x="2092" y="2507"/>
                </a:lnTo>
                <a:lnTo>
                  <a:pt x="2090" y="2516"/>
                </a:lnTo>
                <a:lnTo>
                  <a:pt x="2087" y="2523"/>
                </a:lnTo>
                <a:lnTo>
                  <a:pt x="2084" y="2530"/>
                </a:lnTo>
                <a:lnTo>
                  <a:pt x="2081" y="2535"/>
                </a:lnTo>
                <a:lnTo>
                  <a:pt x="2077" y="2540"/>
                </a:lnTo>
                <a:lnTo>
                  <a:pt x="2074" y="2544"/>
                </a:lnTo>
                <a:lnTo>
                  <a:pt x="2069" y="2546"/>
                </a:lnTo>
                <a:lnTo>
                  <a:pt x="2065" y="2549"/>
                </a:lnTo>
                <a:lnTo>
                  <a:pt x="2059" y="2551"/>
                </a:lnTo>
                <a:lnTo>
                  <a:pt x="2055" y="2551"/>
                </a:lnTo>
                <a:lnTo>
                  <a:pt x="2049" y="2551"/>
                </a:lnTo>
                <a:lnTo>
                  <a:pt x="2039" y="2549"/>
                </a:lnTo>
                <a:lnTo>
                  <a:pt x="2029" y="2543"/>
                </a:lnTo>
                <a:lnTo>
                  <a:pt x="2019" y="2535"/>
                </a:lnTo>
                <a:lnTo>
                  <a:pt x="2010" y="2526"/>
                </a:lnTo>
                <a:lnTo>
                  <a:pt x="2003" y="2514"/>
                </a:lnTo>
                <a:lnTo>
                  <a:pt x="1997" y="2501"/>
                </a:lnTo>
                <a:lnTo>
                  <a:pt x="1992" y="2485"/>
                </a:lnTo>
                <a:lnTo>
                  <a:pt x="1991" y="2477"/>
                </a:lnTo>
                <a:lnTo>
                  <a:pt x="1990" y="2468"/>
                </a:lnTo>
                <a:lnTo>
                  <a:pt x="1990" y="2460"/>
                </a:lnTo>
                <a:lnTo>
                  <a:pt x="1991" y="2452"/>
                </a:lnTo>
                <a:lnTo>
                  <a:pt x="1705" y="812"/>
                </a:lnTo>
                <a:lnTo>
                  <a:pt x="1702" y="795"/>
                </a:lnTo>
                <a:lnTo>
                  <a:pt x="1700" y="779"/>
                </a:lnTo>
                <a:lnTo>
                  <a:pt x="1697" y="763"/>
                </a:lnTo>
                <a:lnTo>
                  <a:pt x="1694" y="748"/>
                </a:lnTo>
                <a:lnTo>
                  <a:pt x="1689" y="734"/>
                </a:lnTo>
                <a:lnTo>
                  <a:pt x="1685" y="719"/>
                </a:lnTo>
                <a:lnTo>
                  <a:pt x="1679" y="706"/>
                </a:lnTo>
                <a:lnTo>
                  <a:pt x="1673" y="693"/>
                </a:lnTo>
                <a:lnTo>
                  <a:pt x="1667" y="680"/>
                </a:lnTo>
                <a:lnTo>
                  <a:pt x="1660" y="668"/>
                </a:lnTo>
                <a:lnTo>
                  <a:pt x="1644" y="646"/>
                </a:lnTo>
                <a:lnTo>
                  <a:pt x="1628" y="625"/>
                </a:lnTo>
                <a:lnTo>
                  <a:pt x="1610" y="607"/>
                </a:lnTo>
                <a:lnTo>
                  <a:pt x="1590" y="590"/>
                </a:lnTo>
                <a:lnTo>
                  <a:pt x="1569" y="576"/>
                </a:lnTo>
                <a:lnTo>
                  <a:pt x="1546" y="563"/>
                </a:lnTo>
                <a:lnTo>
                  <a:pt x="1524" y="554"/>
                </a:lnTo>
                <a:lnTo>
                  <a:pt x="1501" y="547"/>
                </a:lnTo>
                <a:lnTo>
                  <a:pt x="1477" y="541"/>
                </a:lnTo>
                <a:lnTo>
                  <a:pt x="1453" y="538"/>
                </a:lnTo>
                <a:lnTo>
                  <a:pt x="1428" y="536"/>
                </a:lnTo>
                <a:lnTo>
                  <a:pt x="1405" y="538"/>
                </a:lnTo>
                <a:lnTo>
                  <a:pt x="1381" y="542"/>
                </a:lnTo>
                <a:lnTo>
                  <a:pt x="1358" y="548"/>
                </a:lnTo>
                <a:lnTo>
                  <a:pt x="1335" y="557"/>
                </a:lnTo>
                <a:lnTo>
                  <a:pt x="1314" y="567"/>
                </a:lnTo>
                <a:lnTo>
                  <a:pt x="1303" y="573"/>
                </a:lnTo>
                <a:lnTo>
                  <a:pt x="1293" y="580"/>
                </a:lnTo>
                <a:lnTo>
                  <a:pt x="1283" y="588"/>
                </a:lnTo>
                <a:lnTo>
                  <a:pt x="1274" y="597"/>
                </a:lnTo>
                <a:lnTo>
                  <a:pt x="1265" y="606"/>
                </a:lnTo>
                <a:lnTo>
                  <a:pt x="1256" y="615"/>
                </a:lnTo>
                <a:lnTo>
                  <a:pt x="1247" y="625"/>
                </a:lnTo>
                <a:lnTo>
                  <a:pt x="1240" y="636"/>
                </a:lnTo>
                <a:lnTo>
                  <a:pt x="1233" y="647"/>
                </a:lnTo>
                <a:lnTo>
                  <a:pt x="1225" y="659"/>
                </a:lnTo>
                <a:lnTo>
                  <a:pt x="1219" y="671"/>
                </a:lnTo>
                <a:lnTo>
                  <a:pt x="1213" y="685"/>
                </a:lnTo>
                <a:lnTo>
                  <a:pt x="1207" y="699"/>
                </a:lnTo>
                <a:lnTo>
                  <a:pt x="1203" y="714"/>
                </a:lnTo>
                <a:lnTo>
                  <a:pt x="1198" y="729"/>
                </a:lnTo>
                <a:lnTo>
                  <a:pt x="1195" y="745"/>
                </a:lnTo>
                <a:lnTo>
                  <a:pt x="1192" y="762"/>
                </a:lnTo>
                <a:lnTo>
                  <a:pt x="1189" y="780"/>
                </a:lnTo>
                <a:lnTo>
                  <a:pt x="1188" y="797"/>
                </a:lnTo>
                <a:lnTo>
                  <a:pt x="1187" y="815"/>
                </a:lnTo>
                <a:lnTo>
                  <a:pt x="1187" y="835"/>
                </a:lnTo>
                <a:lnTo>
                  <a:pt x="1187" y="855"/>
                </a:lnTo>
                <a:lnTo>
                  <a:pt x="1353" y="2568"/>
                </a:lnTo>
                <a:lnTo>
                  <a:pt x="1360" y="2617"/>
                </a:lnTo>
                <a:lnTo>
                  <a:pt x="1364" y="2663"/>
                </a:lnTo>
                <a:lnTo>
                  <a:pt x="1368" y="2709"/>
                </a:lnTo>
                <a:lnTo>
                  <a:pt x="1370" y="2753"/>
                </a:lnTo>
                <a:lnTo>
                  <a:pt x="1370" y="2795"/>
                </a:lnTo>
                <a:lnTo>
                  <a:pt x="1369" y="2834"/>
                </a:lnTo>
                <a:lnTo>
                  <a:pt x="1367" y="2872"/>
                </a:lnTo>
                <a:lnTo>
                  <a:pt x="1364" y="2909"/>
                </a:lnTo>
                <a:lnTo>
                  <a:pt x="1360" y="2942"/>
                </a:lnTo>
                <a:lnTo>
                  <a:pt x="1356" y="2976"/>
                </a:lnTo>
                <a:lnTo>
                  <a:pt x="1349" y="3006"/>
                </a:lnTo>
                <a:lnTo>
                  <a:pt x="1343" y="3035"/>
                </a:lnTo>
                <a:lnTo>
                  <a:pt x="1335" y="3063"/>
                </a:lnTo>
                <a:lnTo>
                  <a:pt x="1328" y="3088"/>
                </a:lnTo>
                <a:lnTo>
                  <a:pt x="1320" y="3113"/>
                </a:lnTo>
                <a:lnTo>
                  <a:pt x="1311" y="3135"/>
                </a:lnTo>
                <a:lnTo>
                  <a:pt x="1303" y="3156"/>
                </a:lnTo>
                <a:lnTo>
                  <a:pt x="1294" y="3177"/>
                </a:lnTo>
                <a:lnTo>
                  <a:pt x="1285" y="3194"/>
                </a:lnTo>
                <a:lnTo>
                  <a:pt x="1276" y="3211"/>
                </a:lnTo>
                <a:lnTo>
                  <a:pt x="1258" y="3240"/>
                </a:lnTo>
                <a:lnTo>
                  <a:pt x="1243" y="3264"/>
                </a:lnTo>
                <a:lnTo>
                  <a:pt x="1228" y="3281"/>
                </a:lnTo>
                <a:lnTo>
                  <a:pt x="1217" y="3294"/>
                </a:lnTo>
                <a:lnTo>
                  <a:pt x="1209" y="3303"/>
                </a:lnTo>
                <a:lnTo>
                  <a:pt x="1206" y="3306"/>
                </a:lnTo>
                <a:lnTo>
                  <a:pt x="1195" y="3309"/>
                </a:lnTo>
                <a:lnTo>
                  <a:pt x="1184" y="3314"/>
                </a:lnTo>
                <a:lnTo>
                  <a:pt x="1171" y="3311"/>
                </a:lnTo>
                <a:lnTo>
                  <a:pt x="1159" y="3309"/>
                </a:lnTo>
                <a:lnTo>
                  <a:pt x="1148" y="3306"/>
                </a:lnTo>
                <a:lnTo>
                  <a:pt x="1137" y="3301"/>
                </a:lnTo>
                <a:lnTo>
                  <a:pt x="1127" y="3297"/>
                </a:lnTo>
                <a:lnTo>
                  <a:pt x="1117" y="3291"/>
                </a:lnTo>
                <a:lnTo>
                  <a:pt x="1108" y="3285"/>
                </a:lnTo>
                <a:lnTo>
                  <a:pt x="1099" y="3278"/>
                </a:lnTo>
                <a:lnTo>
                  <a:pt x="1091" y="3270"/>
                </a:lnTo>
                <a:lnTo>
                  <a:pt x="1083" y="3261"/>
                </a:lnTo>
                <a:lnTo>
                  <a:pt x="1076" y="3252"/>
                </a:lnTo>
                <a:lnTo>
                  <a:pt x="1069" y="3242"/>
                </a:lnTo>
                <a:lnTo>
                  <a:pt x="1063" y="3232"/>
                </a:lnTo>
                <a:lnTo>
                  <a:pt x="1057" y="3221"/>
                </a:lnTo>
                <a:lnTo>
                  <a:pt x="1052" y="3209"/>
                </a:lnTo>
                <a:lnTo>
                  <a:pt x="1047" y="3195"/>
                </a:lnTo>
                <a:lnTo>
                  <a:pt x="1042" y="3192"/>
                </a:lnTo>
                <a:lnTo>
                  <a:pt x="1036" y="3180"/>
                </a:lnTo>
                <a:lnTo>
                  <a:pt x="1032" y="3177"/>
                </a:lnTo>
                <a:lnTo>
                  <a:pt x="943" y="2965"/>
                </a:lnTo>
                <a:lnTo>
                  <a:pt x="856" y="2753"/>
                </a:lnTo>
                <a:lnTo>
                  <a:pt x="841" y="2717"/>
                </a:lnTo>
                <a:lnTo>
                  <a:pt x="828" y="2681"/>
                </a:lnTo>
                <a:lnTo>
                  <a:pt x="800" y="2607"/>
                </a:lnTo>
                <a:lnTo>
                  <a:pt x="772" y="2531"/>
                </a:lnTo>
                <a:lnTo>
                  <a:pt x="757" y="2492"/>
                </a:lnTo>
                <a:lnTo>
                  <a:pt x="741" y="2455"/>
                </a:lnTo>
                <a:lnTo>
                  <a:pt x="724" y="2417"/>
                </a:lnTo>
                <a:lnTo>
                  <a:pt x="707" y="2381"/>
                </a:lnTo>
                <a:lnTo>
                  <a:pt x="688" y="2346"/>
                </a:lnTo>
                <a:lnTo>
                  <a:pt x="668" y="2311"/>
                </a:lnTo>
                <a:lnTo>
                  <a:pt x="646" y="2279"/>
                </a:lnTo>
                <a:lnTo>
                  <a:pt x="623" y="2247"/>
                </a:lnTo>
                <a:lnTo>
                  <a:pt x="610" y="2232"/>
                </a:lnTo>
                <a:lnTo>
                  <a:pt x="597" y="2217"/>
                </a:lnTo>
                <a:lnTo>
                  <a:pt x="584" y="2204"/>
                </a:lnTo>
                <a:lnTo>
                  <a:pt x="569" y="2191"/>
                </a:lnTo>
                <a:lnTo>
                  <a:pt x="547" y="2174"/>
                </a:lnTo>
                <a:lnTo>
                  <a:pt x="522" y="2157"/>
                </a:lnTo>
                <a:lnTo>
                  <a:pt x="497" y="2143"/>
                </a:lnTo>
                <a:lnTo>
                  <a:pt x="470" y="2128"/>
                </a:lnTo>
                <a:lnTo>
                  <a:pt x="442" y="2115"/>
                </a:lnTo>
                <a:lnTo>
                  <a:pt x="414" y="2104"/>
                </a:lnTo>
                <a:lnTo>
                  <a:pt x="385" y="2092"/>
                </a:lnTo>
                <a:lnTo>
                  <a:pt x="355" y="2085"/>
                </a:lnTo>
                <a:lnTo>
                  <a:pt x="326" y="2077"/>
                </a:lnTo>
                <a:lnTo>
                  <a:pt x="296" y="2072"/>
                </a:lnTo>
                <a:lnTo>
                  <a:pt x="266" y="2070"/>
                </a:lnTo>
                <a:lnTo>
                  <a:pt x="237" y="2069"/>
                </a:lnTo>
                <a:lnTo>
                  <a:pt x="208" y="2071"/>
                </a:lnTo>
                <a:lnTo>
                  <a:pt x="193" y="2073"/>
                </a:lnTo>
                <a:lnTo>
                  <a:pt x="179" y="2076"/>
                </a:lnTo>
                <a:lnTo>
                  <a:pt x="165" y="2079"/>
                </a:lnTo>
                <a:lnTo>
                  <a:pt x="152" y="2082"/>
                </a:lnTo>
                <a:lnTo>
                  <a:pt x="137" y="2088"/>
                </a:lnTo>
                <a:lnTo>
                  <a:pt x="125" y="2094"/>
                </a:lnTo>
                <a:lnTo>
                  <a:pt x="106" y="2102"/>
                </a:lnTo>
                <a:lnTo>
                  <a:pt x="86" y="2116"/>
                </a:lnTo>
                <a:lnTo>
                  <a:pt x="66" y="2130"/>
                </a:lnTo>
                <a:lnTo>
                  <a:pt x="57" y="2139"/>
                </a:lnTo>
                <a:lnTo>
                  <a:pt x="50" y="2147"/>
                </a:lnTo>
                <a:lnTo>
                  <a:pt x="46" y="2152"/>
                </a:lnTo>
                <a:lnTo>
                  <a:pt x="43" y="2158"/>
                </a:lnTo>
                <a:lnTo>
                  <a:pt x="36" y="2175"/>
                </a:lnTo>
                <a:lnTo>
                  <a:pt x="29" y="2194"/>
                </a:lnTo>
                <a:lnTo>
                  <a:pt x="24" y="2214"/>
                </a:lnTo>
                <a:lnTo>
                  <a:pt x="18" y="2233"/>
                </a:lnTo>
                <a:lnTo>
                  <a:pt x="12" y="2250"/>
                </a:lnTo>
                <a:lnTo>
                  <a:pt x="7" y="2262"/>
                </a:lnTo>
                <a:lnTo>
                  <a:pt x="5" y="2265"/>
                </a:lnTo>
                <a:lnTo>
                  <a:pt x="2" y="2268"/>
                </a:lnTo>
                <a:lnTo>
                  <a:pt x="1" y="2269"/>
                </a:lnTo>
                <a:lnTo>
                  <a:pt x="0" y="2271"/>
                </a:lnTo>
                <a:lnTo>
                  <a:pt x="2" y="2280"/>
                </a:lnTo>
                <a:lnTo>
                  <a:pt x="6" y="2293"/>
                </a:lnTo>
                <a:lnTo>
                  <a:pt x="11" y="2309"/>
                </a:lnTo>
                <a:lnTo>
                  <a:pt x="28" y="2349"/>
                </a:lnTo>
                <a:lnTo>
                  <a:pt x="49" y="2396"/>
                </a:lnTo>
                <a:lnTo>
                  <a:pt x="91" y="2484"/>
                </a:lnTo>
                <a:lnTo>
                  <a:pt x="114" y="2533"/>
                </a:lnTo>
                <a:lnTo>
                  <a:pt x="128" y="2572"/>
                </a:lnTo>
                <a:lnTo>
                  <a:pt x="142" y="2611"/>
                </a:lnTo>
                <a:lnTo>
                  <a:pt x="154" y="2650"/>
                </a:lnTo>
                <a:lnTo>
                  <a:pt x="164" y="2689"/>
                </a:lnTo>
                <a:lnTo>
                  <a:pt x="173" y="2728"/>
                </a:lnTo>
                <a:lnTo>
                  <a:pt x="180" y="2767"/>
                </a:lnTo>
                <a:lnTo>
                  <a:pt x="188" y="2806"/>
                </a:lnTo>
                <a:lnTo>
                  <a:pt x="193" y="2845"/>
                </a:lnTo>
                <a:lnTo>
                  <a:pt x="204" y="2923"/>
                </a:lnTo>
                <a:lnTo>
                  <a:pt x="214" y="3001"/>
                </a:lnTo>
                <a:lnTo>
                  <a:pt x="226" y="3081"/>
                </a:lnTo>
                <a:lnTo>
                  <a:pt x="232" y="3121"/>
                </a:lnTo>
                <a:lnTo>
                  <a:pt x="239" y="3160"/>
                </a:lnTo>
                <a:lnTo>
                  <a:pt x="248" y="3204"/>
                </a:lnTo>
                <a:lnTo>
                  <a:pt x="258" y="3248"/>
                </a:lnTo>
                <a:lnTo>
                  <a:pt x="265" y="3269"/>
                </a:lnTo>
                <a:lnTo>
                  <a:pt x="271" y="3290"/>
                </a:lnTo>
                <a:lnTo>
                  <a:pt x="278" y="3311"/>
                </a:lnTo>
                <a:lnTo>
                  <a:pt x="287" y="3333"/>
                </a:lnTo>
                <a:lnTo>
                  <a:pt x="302" y="3371"/>
                </a:lnTo>
                <a:lnTo>
                  <a:pt x="317" y="3411"/>
                </a:lnTo>
                <a:lnTo>
                  <a:pt x="348" y="3493"/>
                </a:lnTo>
                <a:lnTo>
                  <a:pt x="365" y="3535"/>
                </a:lnTo>
                <a:lnTo>
                  <a:pt x="382" y="3575"/>
                </a:lnTo>
                <a:lnTo>
                  <a:pt x="401" y="3614"/>
                </a:lnTo>
                <a:lnTo>
                  <a:pt x="410" y="3633"/>
                </a:lnTo>
                <a:lnTo>
                  <a:pt x="421" y="3651"/>
                </a:lnTo>
                <a:lnTo>
                  <a:pt x="508" y="3910"/>
                </a:lnTo>
                <a:lnTo>
                  <a:pt x="512" y="3914"/>
                </a:lnTo>
                <a:lnTo>
                  <a:pt x="519" y="3944"/>
                </a:lnTo>
                <a:lnTo>
                  <a:pt x="522" y="3948"/>
                </a:lnTo>
                <a:lnTo>
                  <a:pt x="532" y="3984"/>
                </a:lnTo>
                <a:lnTo>
                  <a:pt x="542" y="4020"/>
                </a:lnTo>
                <a:lnTo>
                  <a:pt x="555" y="4054"/>
                </a:lnTo>
                <a:lnTo>
                  <a:pt x="568" y="4089"/>
                </a:lnTo>
                <a:lnTo>
                  <a:pt x="575" y="4098"/>
                </a:lnTo>
                <a:lnTo>
                  <a:pt x="572" y="4106"/>
                </a:lnTo>
                <a:lnTo>
                  <a:pt x="578" y="4110"/>
                </a:lnTo>
                <a:lnTo>
                  <a:pt x="591" y="4184"/>
                </a:lnTo>
                <a:lnTo>
                  <a:pt x="607" y="4255"/>
                </a:lnTo>
                <a:lnTo>
                  <a:pt x="620" y="4313"/>
                </a:lnTo>
                <a:lnTo>
                  <a:pt x="635" y="4370"/>
                </a:lnTo>
                <a:lnTo>
                  <a:pt x="651" y="4427"/>
                </a:lnTo>
                <a:lnTo>
                  <a:pt x="668" y="4484"/>
                </a:lnTo>
                <a:lnTo>
                  <a:pt x="686" y="4540"/>
                </a:lnTo>
                <a:lnTo>
                  <a:pt x="706" y="4594"/>
                </a:lnTo>
                <a:lnTo>
                  <a:pt x="727" y="4649"/>
                </a:lnTo>
                <a:lnTo>
                  <a:pt x="750" y="4703"/>
                </a:lnTo>
                <a:lnTo>
                  <a:pt x="774" y="4757"/>
                </a:lnTo>
                <a:lnTo>
                  <a:pt x="799" y="4811"/>
                </a:lnTo>
                <a:lnTo>
                  <a:pt x="826" y="4863"/>
                </a:lnTo>
                <a:lnTo>
                  <a:pt x="852" y="4914"/>
                </a:lnTo>
                <a:lnTo>
                  <a:pt x="881" y="4967"/>
                </a:lnTo>
                <a:lnTo>
                  <a:pt x="912" y="5017"/>
                </a:lnTo>
                <a:lnTo>
                  <a:pt x="943" y="5067"/>
                </a:lnTo>
                <a:lnTo>
                  <a:pt x="976" y="5117"/>
                </a:lnTo>
                <a:lnTo>
                  <a:pt x="992" y="5145"/>
                </a:lnTo>
                <a:lnTo>
                  <a:pt x="1010" y="5172"/>
                </a:lnTo>
                <a:lnTo>
                  <a:pt x="1030" y="5199"/>
                </a:lnTo>
                <a:lnTo>
                  <a:pt x="1050" y="5224"/>
                </a:lnTo>
                <a:lnTo>
                  <a:pt x="1072" y="5250"/>
                </a:lnTo>
                <a:lnTo>
                  <a:pt x="1096" y="5275"/>
                </a:lnTo>
                <a:lnTo>
                  <a:pt x="1120" y="5299"/>
                </a:lnTo>
                <a:lnTo>
                  <a:pt x="1145" y="5324"/>
                </a:lnTo>
                <a:lnTo>
                  <a:pt x="1196" y="5370"/>
                </a:lnTo>
                <a:lnTo>
                  <a:pt x="1250" y="5417"/>
                </a:lnTo>
                <a:lnTo>
                  <a:pt x="1303" y="5464"/>
                </a:lnTo>
                <a:lnTo>
                  <a:pt x="1356" y="5512"/>
                </a:lnTo>
                <a:lnTo>
                  <a:pt x="1381" y="5536"/>
                </a:lnTo>
                <a:lnTo>
                  <a:pt x="1407" y="5560"/>
                </a:lnTo>
                <a:lnTo>
                  <a:pt x="1430" y="5585"/>
                </a:lnTo>
                <a:lnTo>
                  <a:pt x="1454" y="5610"/>
                </a:lnTo>
                <a:lnTo>
                  <a:pt x="1476" y="5636"/>
                </a:lnTo>
                <a:lnTo>
                  <a:pt x="1497" y="5662"/>
                </a:lnTo>
                <a:lnTo>
                  <a:pt x="1516" y="5688"/>
                </a:lnTo>
                <a:lnTo>
                  <a:pt x="1534" y="5716"/>
                </a:lnTo>
                <a:lnTo>
                  <a:pt x="1551" y="5744"/>
                </a:lnTo>
                <a:lnTo>
                  <a:pt x="1565" y="5773"/>
                </a:lnTo>
                <a:lnTo>
                  <a:pt x="1577" y="5803"/>
                </a:lnTo>
                <a:lnTo>
                  <a:pt x="1588" y="5834"/>
                </a:lnTo>
                <a:lnTo>
                  <a:pt x="1595" y="5867"/>
                </a:lnTo>
                <a:lnTo>
                  <a:pt x="1601" y="5900"/>
                </a:lnTo>
                <a:lnTo>
                  <a:pt x="1603" y="5917"/>
                </a:lnTo>
                <a:lnTo>
                  <a:pt x="1604" y="5935"/>
                </a:lnTo>
                <a:lnTo>
                  <a:pt x="1604" y="5953"/>
                </a:lnTo>
                <a:lnTo>
                  <a:pt x="1604" y="5971"/>
                </a:lnTo>
                <a:lnTo>
                  <a:pt x="1603" y="6456"/>
                </a:lnTo>
                <a:lnTo>
                  <a:pt x="3426" y="6458"/>
                </a:lnTo>
                <a:lnTo>
                  <a:pt x="3426" y="5997"/>
                </a:lnTo>
                <a:lnTo>
                  <a:pt x="3450" y="5937"/>
                </a:lnTo>
                <a:lnTo>
                  <a:pt x="3474" y="5882"/>
                </a:lnTo>
                <a:lnTo>
                  <a:pt x="3496" y="5834"/>
                </a:lnTo>
                <a:lnTo>
                  <a:pt x="3520" y="5791"/>
                </a:lnTo>
                <a:lnTo>
                  <a:pt x="3545" y="5749"/>
                </a:lnTo>
                <a:lnTo>
                  <a:pt x="3573" y="5707"/>
                </a:lnTo>
                <a:lnTo>
                  <a:pt x="3604" y="5665"/>
                </a:lnTo>
                <a:lnTo>
                  <a:pt x="3639" y="5620"/>
                </a:lnTo>
                <a:lnTo>
                  <a:pt x="3657" y="5597"/>
                </a:lnTo>
                <a:lnTo>
                  <a:pt x="3673" y="5573"/>
                </a:lnTo>
                <a:lnTo>
                  <a:pt x="3707" y="5525"/>
                </a:lnTo>
                <a:lnTo>
                  <a:pt x="3737" y="5476"/>
                </a:lnTo>
                <a:lnTo>
                  <a:pt x="3766" y="5425"/>
                </a:lnTo>
                <a:lnTo>
                  <a:pt x="3794" y="5373"/>
                </a:lnTo>
                <a:lnTo>
                  <a:pt x="3820" y="5318"/>
                </a:lnTo>
                <a:lnTo>
                  <a:pt x="3843" y="5262"/>
                </a:lnTo>
                <a:lnTo>
                  <a:pt x="3865" y="5205"/>
                </a:lnTo>
                <a:lnTo>
                  <a:pt x="3887" y="5148"/>
                </a:lnTo>
                <a:lnTo>
                  <a:pt x="3906" y="5089"/>
                </a:lnTo>
                <a:lnTo>
                  <a:pt x="3923" y="5029"/>
                </a:lnTo>
                <a:lnTo>
                  <a:pt x="3940" y="4969"/>
                </a:lnTo>
                <a:lnTo>
                  <a:pt x="3956" y="4908"/>
                </a:lnTo>
                <a:lnTo>
                  <a:pt x="3969" y="4846"/>
                </a:lnTo>
                <a:lnTo>
                  <a:pt x="3982" y="4784"/>
                </a:lnTo>
                <a:lnTo>
                  <a:pt x="3994" y="4721"/>
                </a:lnTo>
                <a:lnTo>
                  <a:pt x="4005" y="4659"/>
                </a:lnTo>
                <a:lnTo>
                  <a:pt x="4014" y="4595"/>
                </a:lnTo>
                <a:lnTo>
                  <a:pt x="4023" y="4533"/>
                </a:lnTo>
                <a:lnTo>
                  <a:pt x="4030" y="4470"/>
                </a:lnTo>
                <a:lnTo>
                  <a:pt x="4038" y="4407"/>
                </a:lnTo>
                <a:lnTo>
                  <a:pt x="4044" y="4345"/>
                </a:lnTo>
                <a:lnTo>
                  <a:pt x="4055" y="4222"/>
                </a:lnTo>
                <a:lnTo>
                  <a:pt x="4064" y="4101"/>
                </a:lnTo>
                <a:lnTo>
                  <a:pt x="4071" y="3983"/>
                </a:lnTo>
                <a:lnTo>
                  <a:pt x="4082" y="3762"/>
                </a:lnTo>
                <a:lnTo>
                  <a:pt x="4085" y="3716"/>
                </a:lnTo>
                <a:lnTo>
                  <a:pt x="4090" y="3663"/>
                </a:lnTo>
                <a:lnTo>
                  <a:pt x="4103" y="3539"/>
                </a:lnTo>
                <a:lnTo>
                  <a:pt x="4121" y="3394"/>
                </a:lnTo>
                <a:lnTo>
                  <a:pt x="4142" y="3231"/>
                </a:lnTo>
                <a:lnTo>
                  <a:pt x="4167" y="3055"/>
                </a:lnTo>
                <a:lnTo>
                  <a:pt x="4192" y="2870"/>
                </a:lnTo>
                <a:lnTo>
                  <a:pt x="4249" y="2485"/>
                </a:lnTo>
                <a:lnTo>
                  <a:pt x="4307" y="2108"/>
                </a:lnTo>
                <a:lnTo>
                  <a:pt x="4361" y="1771"/>
                </a:lnTo>
                <a:lnTo>
                  <a:pt x="4404" y="1502"/>
                </a:lnTo>
                <a:lnTo>
                  <a:pt x="4432" y="1335"/>
                </a:lnTo>
                <a:lnTo>
                  <a:pt x="4434" y="1318"/>
                </a:lnTo>
                <a:lnTo>
                  <a:pt x="4436" y="1301"/>
                </a:lnTo>
                <a:lnTo>
                  <a:pt x="4438" y="1285"/>
                </a:lnTo>
                <a:lnTo>
                  <a:pt x="4439" y="1268"/>
                </a:lnTo>
                <a:lnTo>
                  <a:pt x="4439" y="1253"/>
                </a:lnTo>
                <a:lnTo>
                  <a:pt x="4438" y="1237"/>
                </a:lnTo>
                <a:lnTo>
                  <a:pt x="4435" y="1222"/>
                </a:lnTo>
                <a:lnTo>
                  <a:pt x="4434" y="1208"/>
                </a:lnTo>
                <a:lnTo>
                  <a:pt x="4431" y="1193"/>
                </a:lnTo>
                <a:lnTo>
                  <a:pt x="4428" y="1180"/>
                </a:lnTo>
                <a:lnTo>
                  <a:pt x="4420" y="1154"/>
                </a:lnTo>
                <a:lnTo>
                  <a:pt x="4409" y="1130"/>
                </a:lnTo>
                <a:lnTo>
                  <a:pt x="4396" y="1108"/>
                </a:lnTo>
                <a:lnTo>
                  <a:pt x="4382" y="1087"/>
                </a:lnTo>
                <a:lnTo>
                  <a:pt x="4366" y="1069"/>
                </a:lnTo>
                <a:lnTo>
                  <a:pt x="4349" y="1052"/>
                </a:lnTo>
                <a:lnTo>
                  <a:pt x="4331" y="1037"/>
                </a:lnTo>
                <a:lnTo>
                  <a:pt x="4312" y="1025"/>
                </a:lnTo>
                <a:lnTo>
                  <a:pt x="4290" y="1014"/>
                </a:lnTo>
                <a:lnTo>
                  <a:pt x="4269" y="1006"/>
                </a:lnTo>
                <a:lnTo>
                  <a:pt x="4247" y="1000"/>
                </a:lnTo>
                <a:lnTo>
                  <a:pt x="4225" y="996"/>
                </a:lnTo>
                <a:lnTo>
                  <a:pt x="4201" y="995"/>
                </a:lnTo>
                <a:lnTo>
                  <a:pt x="4179" y="996"/>
                </a:lnTo>
                <a:lnTo>
                  <a:pt x="4155" y="999"/>
                </a:lnTo>
                <a:lnTo>
                  <a:pt x="4133" y="1006"/>
                </a:lnTo>
                <a:lnTo>
                  <a:pt x="4110" y="1014"/>
                </a:lnTo>
                <a:lnTo>
                  <a:pt x="4088" y="1025"/>
                </a:lnTo>
                <a:lnTo>
                  <a:pt x="4066" y="1040"/>
                </a:lnTo>
                <a:lnTo>
                  <a:pt x="4056" y="1047"/>
                </a:lnTo>
                <a:lnTo>
                  <a:pt x="4046" y="1056"/>
                </a:lnTo>
                <a:lnTo>
                  <a:pt x="4036" y="1065"/>
                </a:lnTo>
                <a:lnTo>
                  <a:pt x="4026" y="1075"/>
                </a:lnTo>
                <a:lnTo>
                  <a:pt x="4017" y="1085"/>
                </a:lnTo>
                <a:lnTo>
                  <a:pt x="4008" y="1096"/>
                </a:lnTo>
                <a:lnTo>
                  <a:pt x="3999" y="1109"/>
                </a:lnTo>
                <a:lnTo>
                  <a:pt x="3990" y="1122"/>
                </a:lnTo>
                <a:lnTo>
                  <a:pt x="3982" y="1135"/>
                </a:lnTo>
                <a:lnTo>
                  <a:pt x="3975" y="1150"/>
                </a:lnTo>
                <a:lnTo>
                  <a:pt x="3968" y="1164"/>
                </a:lnTo>
                <a:lnTo>
                  <a:pt x="3960" y="1180"/>
                </a:lnTo>
                <a:lnTo>
                  <a:pt x="3955" y="1197"/>
                </a:lnTo>
                <a:lnTo>
                  <a:pt x="3948" y="1214"/>
                </a:lnTo>
                <a:lnTo>
                  <a:pt x="3942" y="1231"/>
                </a:lnTo>
                <a:lnTo>
                  <a:pt x="3938" y="1250"/>
                </a:lnTo>
                <a:lnTo>
                  <a:pt x="3602" y="2791"/>
                </a:lnTo>
                <a:lnTo>
                  <a:pt x="3571" y="2836"/>
                </a:lnTo>
                <a:lnTo>
                  <a:pt x="3565" y="2837"/>
                </a:lnTo>
                <a:lnTo>
                  <a:pt x="3557" y="2845"/>
                </a:lnTo>
                <a:lnTo>
                  <a:pt x="3551" y="2850"/>
                </a:lnTo>
                <a:lnTo>
                  <a:pt x="3543" y="2853"/>
                </a:lnTo>
                <a:lnTo>
                  <a:pt x="3536" y="2854"/>
                </a:lnTo>
                <a:lnTo>
                  <a:pt x="3528" y="2853"/>
                </a:lnTo>
                <a:lnTo>
                  <a:pt x="3522" y="2851"/>
                </a:lnTo>
                <a:lnTo>
                  <a:pt x="3515" y="2845"/>
                </a:lnTo>
                <a:lnTo>
                  <a:pt x="3508" y="2839"/>
                </a:lnTo>
                <a:lnTo>
                  <a:pt x="3502" y="2831"/>
                </a:lnTo>
                <a:lnTo>
                  <a:pt x="3495" y="2821"/>
                </a:lnTo>
                <a:lnTo>
                  <a:pt x="3489" y="2812"/>
                </a:lnTo>
                <a:lnTo>
                  <a:pt x="3485" y="2802"/>
                </a:lnTo>
                <a:lnTo>
                  <a:pt x="3477" y="2781"/>
                </a:lnTo>
                <a:lnTo>
                  <a:pt x="3472" y="2758"/>
                </a:lnTo>
                <a:lnTo>
                  <a:pt x="3467" y="2737"/>
                </a:lnTo>
                <a:lnTo>
                  <a:pt x="3465" y="2716"/>
                </a:lnTo>
                <a:lnTo>
                  <a:pt x="3464" y="2696"/>
                </a:lnTo>
                <a:lnTo>
                  <a:pt x="3464" y="2678"/>
                </a:lnTo>
                <a:lnTo>
                  <a:pt x="3551" y="1767"/>
                </a:lnTo>
                <a:lnTo>
                  <a:pt x="3618" y="1077"/>
                </a:lnTo>
                <a:lnTo>
                  <a:pt x="3661" y="634"/>
                </a:lnTo>
                <a:lnTo>
                  <a:pt x="3662" y="616"/>
                </a:lnTo>
                <a:lnTo>
                  <a:pt x="3663" y="598"/>
                </a:lnTo>
                <a:lnTo>
                  <a:pt x="3663" y="580"/>
                </a:lnTo>
                <a:lnTo>
                  <a:pt x="3662" y="563"/>
                </a:lnTo>
                <a:lnTo>
                  <a:pt x="3661" y="547"/>
                </a:lnTo>
                <a:lnTo>
                  <a:pt x="3659" y="531"/>
                </a:lnTo>
                <a:lnTo>
                  <a:pt x="3657" y="515"/>
                </a:lnTo>
                <a:lnTo>
                  <a:pt x="3653" y="501"/>
                </a:lnTo>
                <a:lnTo>
                  <a:pt x="3650" y="486"/>
                </a:lnTo>
                <a:lnTo>
                  <a:pt x="3646" y="473"/>
                </a:lnTo>
                <a:lnTo>
                  <a:pt x="3641" y="460"/>
                </a:lnTo>
                <a:lnTo>
                  <a:pt x="3636" y="447"/>
                </a:lnTo>
                <a:lnTo>
                  <a:pt x="3630" y="435"/>
                </a:lnTo>
                <a:lnTo>
                  <a:pt x="3623" y="423"/>
                </a:lnTo>
                <a:lnTo>
                  <a:pt x="3609" y="402"/>
                </a:lnTo>
                <a:lnTo>
                  <a:pt x="3593" y="383"/>
                </a:lnTo>
                <a:lnTo>
                  <a:pt x="3576" y="365"/>
                </a:lnTo>
                <a:lnTo>
                  <a:pt x="3557" y="349"/>
                </a:lnTo>
                <a:lnTo>
                  <a:pt x="3539" y="337"/>
                </a:lnTo>
                <a:lnTo>
                  <a:pt x="3517" y="326"/>
                </a:lnTo>
                <a:lnTo>
                  <a:pt x="3496" y="317"/>
                </a:lnTo>
                <a:lnTo>
                  <a:pt x="3474" y="310"/>
                </a:lnTo>
                <a:lnTo>
                  <a:pt x="3452" y="306"/>
                </a:lnTo>
                <a:lnTo>
                  <a:pt x="3429" y="303"/>
                </a:lnTo>
                <a:lnTo>
                  <a:pt x="3406" y="303"/>
                </a:lnTo>
                <a:lnTo>
                  <a:pt x="3382" y="306"/>
                </a:lnTo>
                <a:lnTo>
                  <a:pt x="3360" y="310"/>
                </a:lnTo>
                <a:lnTo>
                  <a:pt x="3338" y="317"/>
                </a:lnTo>
                <a:lnTo>
                  <a:pt x="3317" y="326"/>
                </a:lnTo>
                <a:lnTo>
                  <a:pt x="3295" y="337"/>
                </a:lnTo>
                <a:lnTo>
                  <a:pt x="3275" y="349"/>
                </a:lnTo>
                <a:lnTo>
                  <a:pt x="3256" y="365"/>
                </a:lnTo>
                <a:lnTo>
                  <a:pt x="3238" y="383"/>
                </a:lnTo>
                <a:lnTo>
                  <a:pt x="3222" y="403"/>
                </a:lnTo>
                <a:lnTo>
                  <a:pt x="3207" y="425"/>
                </a:lnTo>
                <a:lnTo>
                  <a:pt x="3201" y="437"/>
                </a:lnTo>
                <a:lnTo>
                  <a:pt x="3194" y="449"/>
                </a:lnTo>
                <a:lnTo>
                  <a:pt x="3188" y="463"/>
                </a:lnTo>
                <a:lnTo>
                  <a:pt x="3183" y="476"/>
                </a:lnTo>
                <a:lnTo>
                  <a:pt x="3178" y="491"/>
                </a:lnTo>
                <a:lnTo>
                  <a:pt x="3174" y="505"/>
                </a:lnTo>
                <a:lnTo>
                  <a:pt x="3169" y="521"/>
                </a:lnTo>
                <a:lnTo>
                  <a:pt x="3167" y="536"/>
                </a:lnTo>
                <a:close/>
              </a:path>
            </a:pathLst>
          </a:custGeom>
          <a:solidFill>
            <a:schemeClr val="accent2">
              <a:lumMod val="50000"/>
            </a:schemeClr>
          </a:solidFill>
          <a:ln>
            <a:noFill/>
          </a:ln>
        </p:spPr>
        <p:txBody>
          <a:bodyPr lIns="108000" tIns="612000" rIns="0" bIns="0" anchor="ctr">
            <a:norm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2800" b="1" smtClean="0">
                <a:solidFill>
                  <a:schemeClr val="bg1"/>
                </a:solidFill>
                <a:latin typeface="楷体" panose="02010609060101010101" pitchFamily="49" charset="-122"/>
                <a:ea typeface="楷体" panose="02010609060101010101" pitchFamily="49" charset="-122"/>
                <a:cs typeface="+mj-cs"/>
              </a:rPr>
              <a:t>配置</a:t>
            </a:r>
            <a:endParaRPr lang="zh-CN" altLang="en-US" sz="2800" b="1" smtClean="0">
              <a:solidFill>
                <a:schemeClr val="bg1"/>
              </a:solidFill>
              <a:latin typeface="楷体" panose="02010609060101010101" pitchFamily="49" charset="-122"/>
              <a:ea typeface="楷体" panose="02010609060101010101" pitchFamily="49" charset="-122"/>
              <a:cs typeface="+mj-cs"/>
            </a:endParaRPr>
          </a:p>
          <a:p>
            <a:pPr algn="ctr">
              <a:defRPr/>
            </a:pPr>
            <a:r>
              <a:rPr lang="zh-CN" altLang="en-US" sz="2800" b="1" smtClean="0">
                <a:solidFill>
                  <a:schemeClr val="bg1"/>
                </a:solidFill>
                <a:latin typeface="楷体" panose="02010609060101010101" pitchFamily="49" charset="-122"/>
                <a:ea typeface="楷体" panose="02010609060101010101" pitchFamily="49" charset="-122"/>
                <a:cs typeface="+mj-cs"/>
              </a:rPr>
              <a:t>思路</a:t>
            </a:r>
            <a:endParaRPr lang="zh-CN" altLang="en-US" sz="2800" b="1" smtClean="0">
              <a:solidFill>
                <a:schemeClr val="bg1"/>
              </a:solidFill>
              <a:latin typeface="楷体" panose="02010609060101010101" pitchFamily="49" charset="-122"/>
              <a:ea typeface="楷体" panose="02010609060101010101" pitchFamily="49" charset="-122"/>
              <a:cs typeface="+mj-cs"/>
            </a:endParaRPr>
          </a:p>
        </p:txBody>
      </p:sp>
      <p:sp>
        <p:nvSpPr>
          <p:cNvPr id="14" name="Teardrop 2"/>
          <p:cNvSpPr/>
          <p:nvPr>
            <p:custDataLst>
              <p:tags r:id="rId2"/>
            </p:custDataLst>
          </p:nvPr>
        </p:nvSpPr>
        <p:spPr>
          <a:xfrm rot="21600000">
            <a:off x="3326832" y="4718143"/>
            <a:ext cx="2030337" cy="1489014"/>
          </a:xfrm>
          <a:custGeom>
            <a:avLst/>
            <a:gdLst>
              <a:gd name="connsiteX0" fmla="*/ 752136 w 2030337"/>
              <a:gd name="connsiteY0" fmla="*/ 38 h 1489014"/>
              <a:gd name="connsiteX1" fmla="*/ 1250713 w 2030337"/>
              <a:gd name="connsiteY1" fmla="*/ 198573 h 1489014"/>
              <a:gd name="connsiteX2" fmla="*/ 2030337 w 2030337"/>
              <a:gd name="connsiteY2" fmla="*/ 695953 h 1489014"/>
              <a:gd name="connsiteX3" fmla="*/ 1290443 w 2030337"/>
              <a:gd name="connsiteY3" fmla="*/ 1250711 h 1489014"/>
              <a:gd name="connsiteX4" fmla="*/ 238305 w 2030337"/>
              <a:gd name="connsiteY4" fmla="*/ 1290442 h 1489014"/>
              <a:gd name="connsiteX5" fmla="*/ 198574 w 2030337"/>
              <a:gd name="connsiteY5" fmla="*/ 238303 h 1489014"/>
              <a:gd name="connsiteX6" fmla="*/ 198575 w 2030337"/>
              <a:gd name="connsiteY6" fmla="*/ 238304 h 1489014"/>
              <a:gd name="connsiteX7" fmla="*/ 574836 w 2030337"/>
              <a:gd name="connsiteY7" fmla="*/ 19519 h 1489014"/>
              <a:gd name="connsiteX8" fmla="*/ 752136 w 2030337"/>
              <a:gd name="connsiteY8" fmla="*/ 38 h 148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337" h="1489014">
                <a:moveTo>
                  <a:pt x="752136" y="38"/>
                </a:moveTo>
                <a:cubicBezTo>
                  <a:pt x="930791" y="1815"/>
                  <a:pt x="1109379" y="67526"/>
                  <a:pt x="1250713" y="198573"/>
                </a:cubicBezTo>
                <a:cubicBezTo>
                  <a:pt x="1473109" y="404786"/>
                  <a:pt x="1732983" y="570578"/>
                  <a:pt x="2030337" y="695953"/>
                </a:cubicBezTo>
                <a:cubicBezTo>
                  <a:pt x="1743286" y="843397"/>
                  <a:pt x="1496655" y="1028315"/>
                  <a:pt x="1290443" y="1250711"/>
                </a:cubicBezTo>
                <a:cubicBezTo>
                  <a:pt x="1010872" y="1552222"/>
                  <a:pt x="539815" y="1570010"/>
                  <a:pt x="238305" y="1290442"/>
                </a:cubicBezTo>
                <a:cubicBezTo>
                  <a:pt x="-63208" y="1010873"/>
                  <a:pt x="-80995" y="539813"/>
                  <a:pt x="198574" y="238303"/>
                </a:cubicBezTo>
                <a:lnTo>
                  <a:pt x="198575" y="238304"/>
                </a:lnTo>
                <a:cubicBezTo>
                  <a:pt x="303412" y="125239"/>
                  <a:pt x="435181" y="52069"/>
                  <a:pt x="574836" y="19519"/>
                </a:cubicBezTo>
                <a:cubicBezTo>
                  <a:pt x="633025" y="5957"/>
                  <a:pt x="692584" y="-554"/>
                  <a:pt x="752136" y="3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600" b="1" smtClean="0">
                <a:solidFill>
                  <a:schemeClr val="bg1"/>
                </a:solidFill>
                <a:latin typeface="楷体" panose="02010609060101010101" pitchFamily="49" charset="-122"/>
                <a:ea typeface="楷体" panose="02010609060101010101" pitchFamily="49" charset="-122"/>
                <a:cs typeface="+mj-cs"/>
              </a:rPr>
              <a:t>消费</a:t>
            </a:r>
            <a:endParaRPr lang="zh-CN" altLang="en-US" sz="2600" b="1" smtClean="0">
              <a:solidFill>
                <a:schemeClr val="bg1"/>
              </a:solidFill>
              <a:latin typeface="楷体" panose="02010609060101010101" pitchFamily="49" charset="-122"/>
              <a:ea typeface="楷体" panose="02010609060101010101" pitchFamily="49" charset="-122"/>
              <a:cs typeface="+mj-cs"/>
            </a:endParaRPr>
          </a:p>
        </p:txBody>
      </p:sp>
      <p:sp>
        <p:nvSpPr>
          <p:cNvPr id="15" name="Teardrop 13"/>
          <p:cNvSpPr/>
          <p:nvPr>
            <p:custDataLst>
              <p:tags r:id="rId3"/>
            </p:custDataLst>
          </p:nvPr>
        </p:nvSpPr>
        <p:spPr>
          <a:xfrm>
            <a:off x="4009244" y="3273203"/>
            <a:ext cx="1705826" cy="1580554"/>
          </a:xfrm>
          <a:custGeom>
            <a:avLst/>
            <a:gdLst>
              <a:gd name="connsiteX0" fmla="*/ 768972 w 1705826"/>
              <a:gd name="connsiteY0" fmla="*/ 376 h 1580554"/>
              <a:gd name="connsiteX1" fmla="*/ 1487239 w 1705826"/>
              <a:gd name="connsiteY1" fmla="*/ 692769 h 1580554"/>
              <a:gd name="connsiteX2" fmla="*/ 1705826 w 1705826"/>
              <a:gd name="connsiteY2" fmla="*/ 1580554 h 1580554"/>
              <a:gd name="connsiteX3" fmla="*/ 796301 w 1705826"/>
              <a:gd name="connsiteY3" fmla="*/ 1487236 h 1580554"/>
              <a:gd name="connsiteX4" fmla="*/ 1833 w 1705826"/>
              <a:gd name="connsiteY4" fmla="*/ 796301 h 1580554"/>
              <a:gd name="connsiteX5" fmla="*/ 692768 w 1705826"/>
              <a:gd name="connsiteY5" fmla="*/ 1833 h 1580554"/>
              <a:gd name="connsiteX6" fmla="*/ 768972 w 1705826"/>
              <a:gd name="connsiteY6" fmla="*/ 376 h 158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826" h="1580554">
                <a:moveTo>
                  <a:pt x="768972" y="376"/>
                </a:moveTo>
                <a:cubicBezTo>
                  <a:pt x="1146139" y="12306"/>
                  <a:pt x="1460436" y="308222"/>
                  <a:pt x="1487239" y="692769"/>
                </a:cubicBezTo>
                <a:cubicBezTo>
                  <a:pt x="1508117" y="992322"/>
                  <a:pt x="1580979" y="1288248"/>
                  <a:pt x="1705826" y="1580554"/>
                </a:cubicBezTo>
                <a:cubicBezTo>
                  <a:pt x="1399031" y="1497462"/>
                  <a:pt x="1095857" y="1466357"/>
                  <a:pt x="796301" y="1487236"/>
                </a:cubicBezTo>
                <a:cubicBezTo>
                  <a:pt x="386122" y="1515825"/>
                  <a:pt x="30423" y="1206484"/>
                  <a:pt x="1833" y="796301"/>
                </a:cubicBezTo>
                <a:cubicBezTo>
                  <a:pt x="-26757" y="386118"/>
                  <a:pt x="282588" y="30424"/>
                  <a:pt x="692768" y="1833"/>
                </a:cubicBezTo>
                <a:cubicBezTo>
                  <a:pt x="718406" y="47"/>
                  <a:pt x="743827" y="-423"/>
                  <a:pt x="768972" y="3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600" b="1" smtClean="0">
                <a:solidFill>
                  <a:schemeClr val="bg1"/>
                </a:solidFill>
                <a:latin typeface="楷体" panose="02010609060101010101" pitchFamily="49" charset="-122"/>
                <a:ea typeface="楷体" panose="02010609060101010101" pitchFamily="49" charset="-122"/>
                <a:cs typeface="+mj-cs"/>
              </a:rPr>
              <a:t>地产</a:t>
            </a:r>
            <a:endParaRPr lang="zh-CN" altLang="en-US" sz="2600" b="1" smtClean="0">
              <a:solidFill>
                <a:schemeClr val="bg1"/>
              </a:solidFill>
              <a:latin typeface="楷体" panose="02010609060101010101" pitchFamily="49" charset="-122"/>
              <a:ea typeface="楷体" panose="02010609060101010101" pitchFamily="49" charset="-122"/>
              <a:cs typeface="+mj-cs"/>
            </a:endParaRPr>
          </a:p>
        </p:txBody>
      </p:sp>
      <p:sp>
        <p:nvSpPr>
          <p:cNvPr id="16" name="Teardrop 15"/>
          <p:cNvSpPr/>
          <p:nvPr>
            <p:custDataLst>
              <p:tags r:id="rId4"/>
            </p:custDataLst>
          </p:nvPr>
        </p:nvSpPr>
        <p:spPr>
          <a:xfrm>
            <a:off x="6726544" y="3169815"/>
            <a:ext cx="1698334" cy="1540994"/>
          </a:xfrm>
          <a:custGeom>
            <a:avLst/>
            <a:gdLst>
              <a:gd name="connsiteX0" fmla="*/ 944283 w 1698334"/>
              <a:gd name="connsiteY0" fmla="*/ 51 h 1540994"/>
              <a:gd name="connsiteX1" fmla="*/ 1020444 w 1698334"/>
              <a:gd name="connsiteY1" fmla="*/ 3037 h 1540994"/>
              <a:gd name="connsiteX2" fmla="*/ 1695297 w 1698334"/>
              <a:gd name="connsiteY2" fmla="*/ 811211 h 1540994"/>
              <a:gd name="connsiteX3" fmla="*/ 1695297 w 1698334"/>
              <a:gd name="connsiteY3" fmla="*/ 811212 h 1540994"/>
              <a:gd name="connsiteX4" fmla="*/ 887124 w 1698334"/>
              <a:gd name="connsiteY4" fmla="*/ 1486065 h 1540994"/>
              <a:gd name="connsiteX5" fmla="*/ 0 w 1698334"/>
              <a:gd name="connsiteY5" fmla="*/ 1540994 h 1540994"/>
              <a:gd name="connsiteX6" fmla="*/ 212268 w 1698334"/>
              <a:gd name="connsiteY6" fmla="*/ 677889 h 1540994"/>
              <a:gd name="connsiteX7" fmla="*/ 944283 w 1698334"/>
              <a:gd name="connsiteY7" fmla="*/ 51 h 154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334" h="1540994">
                <a:moveTo>
                  <a:pt x="944283" y="51"/>
                </a:moveTo>
                <a:cubicBezTo>
                  <a:pt x="969438" y="-241"/>
                  <a:pt x="994848" y="736"/>
                  <a:pt x="1020444" y="3037"/>
                </a:cubicBezTo>
                <a:cubicBezTo>
                  <a:pt x="1429969" y="39852"/>
                  <a:pt x="1732112" y="401683"/>
                  <a:pt x="1695297" y="811211"/>
                </a:cubicBezTo>
                <a:lnTo>
                  <a:pt x="1695297" y="811212"/>
                </a:lnTo>
                <a:cubicBezTo>
                  <a:pt x="1658479" y="1220741"/>
                  <a:pt x="1296649" y="1522878"/>
                  <a:pt x="887124" y="1486065"/>
                </a:cubicBezTo>
                <a:cubicBezTo>
                  <a:pt x="595419" y="1459841"/>
                  <a:pt x="299711" y="1478150"/>
                  <a:pt x="0" y="1540994"/>
                </a:cubicBezTo>
                <a:cubicBezTo>
                  <a:pt x="115289" y="1257296"/>
                  <a:pt x="186047" y="969594"/>
                  <a:pt x="212268" y="677889"/>
                </a:cubicBezTo>
                <a:cubicBezTo>
                  <a:pt x="246782" y="293962"/>
                  <a:pt x="566958" y="4412"/>
                  <a:pt x="944283" y="5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600" b="1" smtClean="0">
                <a:solidFill>
                  <a:schemeClr val="bg1"/>
                </a:solidFill>
                <a:latin typeface="楷体" panose="02010609060101010101" pitchFamily="49" charset="-122"/>
                <a:ea typeface="楷体" panose="02010609060101010101" pitchFamily="49" charset="-122"/>
                <a:cs typeface="+mj-cs"/>
              </a:rPr>
              <a:t>科技</a:t>
            </a:r>
            <a:endParaRPr lang="zh-CN" altLang="en-US" sz="2600" b="1" smtClean="0">
              <a:solidFill>
                <a:schemeClr val="bg1"/>
              </a:solidFill>
              <a:latin typeface="楷体" panose="02010609060101010101" pitchFamily="49" charset="-122"/>
              <a:ea typeface="楷体" panose="02010609060101010101" pitchFamily="49" charset="-122"/>
              <a:cs typeface="+mj-cs"/>
            </a:endParaRPr>
          </a:p>
        </p:txBody>
      </p:sp>
      <p:sp>
        <p:nvSpPr>
          <p:cNvPr id="17" name="Teardrop 168"/>
          <p:cNvSpPr/>
          <p:nvPr>
            <p:custDataLst>
              <p:tags r:id="rId5"/>
            </p:custDataLst>
          </p:nvPr>
        </p:nvSpPr>
        <p:spPr>
          <a:xfrm>
            <a:off x="5480966" y="2590560"/>
            <a:ext cx="1472190" cy="1977301"/>
          </a:xfrm>
          <a:custGeom>
            <a:avLst/>
            <a:gdLst>
              <a:gd name="connsiteX0" fmla="*/ 731197 w 1472190"/>
              <a:gd name="connsiteY0" fmla="*/ 17 h 1977301"/>
              <a:gd name="connsiteX1" fmla="*/ 1253117 w 1472190"/>
              <a:gd name="connsiteY1" fmla="*/ 212144 h 1977301"/>
              <a:gd name="connsiteX2" fmla="*/ 1260045 w 1472190"/>
              <a:gd name="connsiteY2" fmla="*/ 1253117 h 1977301"/>
              <a:gd name="connsiteX3" fmla="*/ 744358 w 1472190"/>
              <a:gd name="connsiteY3" fmla="*/ 1977301 h 1977301"/>
              <a:gd name="connsiteX4" fmla="*/ 219072 w 1472190"/>
              <a:gd name="connsiteY4" fmla="*/ 1260047 h 1977301"/>
              <a:gd name="connsiteX5" fmla="*/ 212148 w 1472190"/>
              <a:gd name="connsiteY5" fmla="*/ 219076 h 1977301"/>
              <a:gd name="connsiteX6" fmla="*/ 731197 w 1472190"/>
              <a:gd name="connsiteY6" fmla="*/ 17 h 197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190" h="1977301">
                <a:moveTo>
                  <a:pt x="731197" y="17"/>
                </a:moveTo>
                <a:cubicBezTo>
                  <a:pt x="919575" y="-1236"/>
                  <a:pt x="1108434" y="69375"/>
                  <a:pt x="1253117" y="212144"/>
                </a:cubicBezTo>
                <a:cubicBezTo>
                  <a:pt x="1542488" y="497689"/>
                  <a:pt x="1545590" y="963750"/>
                  <a:pt x="1260045" y="1253117"/>
                </a:cubicBezTo>
                <a:cubicBezTo>
                  <a:pt x="1054558" y="1461363"/>
                  <a:pt x="882660" y="1702757"/>
                  <a:pt x="744358" y="1977301"/>
                </a:cubicBezTo>
                <a:cubicBezTo>
                  <a:pt x="602415" y="1704623"/>
                  <a:pt x="427319" y="1465537"/>
                  <a:pt x="219072" y="1260047"/>
                </a:cubicBezTo>
                <a:cubicBezTo>
                  <a:pt x="-70296" y="974502"/>
                  <a:pt x="-73398" y="508445"/>
                  <a:pt x="212148" y="219076"/>
                </a:cubicBezTo>
                <a:cubicBezTo>
                  <a:pt x="354920" y="74390"/>
                  <a:pt x="542819" y="1273"/>
                  <a:pt x="731197" y="17"/>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600" b="1" smtClean="0">
                <a:solidFill>
                  <a:schemeClr val="bg1"/>
                </a:solidFill>
                <a:latin typeface="楷体" panose="02010609060101010101" pitchFamily="49" charset="-122"/>
                <a:ea typeface="楷体" panose="02010609060101010101" pitchFamily="49" charset="-122"/>
                <a:cs typeface="+mj-cs"/>
              </a:rPr>
              <a:t>金融</a:t>
            </a:r>
            <a:endParaRPr lang="zh-CN" altLang="en-US" sz="2600" b="1" smtClean="0">
              <a:solidFill>
                <a:schemeClr val="bg1"/>
              </a:solidFill>
              <a:latin typeface="楷体" panose="02010609060101010101" pitchFamily="49" charset="-122"/>
              <a:ea typeface="楷体" panose="02010609060101010101" pitchFamily="49" charset="-122"/>
              <a:cs typeface="+mj-cs"/>
            </a:endParaRPr>
          </a:p>
        </p:txBody>
      </p:sp>
      <p:sp>
        <p:nvSpPr>
          <p:cNvPr id="18" name="Teardrop 168"/>
          <p:cNvSpPr/>
          <p:nvPr>
            <p:custDataLst>
              <p:tags r:id="rId6"/>
            </p:custDataLst>
          </p:nvPr>
        </p:nvSpPr>
        <p:spPr>
          <a:xfrm>
            <a:off x="6967386" y="4726432"/>
            <a:ext cx="1935583" cy="1472433"/>
          </a:xfrm>
          <a:custGeom>
            <a:avLst/>
            <a:gdLst>
              <a:gd name="connsiteX0" fmla="*/ 1249606 w 1935583"/>
              <a:gd name="connsiteY0" fmla="*/ 1764 h 1472433"/>
              <a:gd name="connsiteX1" fmla="*/ 1836344 w 1935583"/>
              <a:gd name="connsiteY1" fmla="*/ 367312 h 1472433"/>
              <a:gd name="connsiteX2" fmla="*/ 1910638 w 1935583"/>
              <a:gd name="connsiteY2" fmla="*/ 925775 h 1472433"/>
              <a:gd name="connsiteX3" fmla="*/ 1568279 w 1935583"/>
              <a:gd name="connsiteY3" fmla="*/ 1373196 h 1472433"/>
              <a:gd name="connsiteX4" fmla="*/ 562391 w 1935583"/>
              <a:gd name="connsiteY4" fmla="*/ 1105121 h 1472433"/>
              <a:gd name="connsiteX5" fmla="*/ 0 w 1935583"/>
              <a:gd name="connsiteY5" fmla="*/ 416580 h 1472433"/>
              <a:gd name="connsiteX6" fmla="*/ 830463 w 1935583"/>
              <a:gd name="connsiteY6" fmla="*/ 99236 h 1472433"/>
              <a:gd name="connsiteX7" fmla="*/ 1249606 w 1935583"/>
              <a:gd name="connsiteY7" fmla="*/ 1764 h 14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5583" h="1472433">
                <a:moveTo>
                  <a:pt x="1249606" y="1764"/>
                </a:moveTo>
                <a:cubicBezTo>
                  <a:pt x="1485342" y="18104"/>
                  <a:pt x="1709007" y="147438"/>
                  <a:pt x="1836344" y="367312"/>
                </a:cubicBezTo>
                <a:cubicBezTo>
                  <a:pt x="1938219" y="543209"/>
                  <a:pt x="1959145" y="743744"/>
                  <a:pt x="1910638" y="925775"/>
                </a:cubicBezTo>
                <a:cubicBezTo>
                  <a:pt x="1862127" y="1107804"/>
                  <a:pt x="1744171" y="1271329"/>
                  <a:pt x="1568279" y="1373196"/>
                </a:cubicBezTo>
                <a:cubicBezTo>
                  <a:pt x="1216482" y="1576939"/>
                  <a:pt x="766126" y="1456917"/>
                  <a:pt x="562391" y="1105121"/>
                </a:cubicBezTo>
                <a:cubicBezTo>
                  <a:pt x="415763" y="851958"/>
                  <a:pt x="228302" y="622439"/>
                  <a:pt x="0" y="416580"/>
                </a:cubicBezTo>
                <a:cubicBezTo>
                  <a:pt x="300469" y="351641"/>
                  <a:pt x="577294" y="245859"/>
                  <a:pt x="830463" y="99236"/>
                </a:cubicBezTo>
                <a:cubicBezTo>
                  <a:pt x="962385" y="22832"/>
                  <a:pt x="1108168" y="-8040"/>
                  <a:pt x="1249606" y="1764"/>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400" b="1" smtClean="0">
                <a:solidFill>
                  <a:schemeClr val="bg1"/>
                </a:solidFill>
                <a:latin typeface="楷体" panose="02010609060101010101" pitchFamily="49" charset="-122"/>
                <a:ea typeface="楷体" panose="02010609060101010101" pitchFamily="49" charset="-122"/>
                <a:cs typeface="+mj-cs"/>
              </a:rPr>
              <a:t>教育</a:t>
            </a:r>
            <a:endParaRPr lang="zh-CN" altLang="en-US" sz="2400" b="1" smtClean="0">
              <a:solidFill>
                <a:schemeClr val="bg1"/>
              </a:solidFill>
              <a:latin typeface="楷体" panose="02010609060101010101" pitchFamily="49" charset="-122"/>
              <a:ea typeface="楷体" panose="02010609060101010101" pitchFamily="49" charset="-122"/>
              <a:cs typeface="+mj-cs"/>
            </a:endParaRPr>
          </a:p>
        </p:txBody>
      </p:sp>
      <p:sp>
        <p:nvSpPr>
          <p:cNvPr id="4" name="矩形 3"/>
          <p:cNvSpPr/>
          <p:nvPr/>
        </p:nvSpPr>
        <p:spPr>
          <a:xfrm>
            <a:off x="-19050" y="1082040"/>
            <a:ext cx="12230735" cy="268414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4"/>
          <p:cNvSpPr txBox="1">
            <a:spLocks noChangeArrowheads="1"/>
          </p:cNvSpPr>
          <p:nvPr/>
        </p:nvSpPr>
        <p:spPr bwMode="auto">
          <a:xfrm>
            <a:off x="972820" y="969010"/>
            <a:ext cx="10789285" cy="2861310"/>
          </a:xfrm>
          <a:prstGeom prst="rect">
            <a:avLst/>
          </a:prstGeom>
          <a:noFill/>
          <a:ln w="9525">
            <a:noFill/>
            <a:miter lim="800000"/>
          </a:ln>
        </p:spPr>
        <p:txBody>
          <a:bodyPr wrap="square">
            <a:spAutoFit/>
          </a:bodyPr>
          <a:lstStyle/>
          <a:p>
            <a:pPr marL="0" lvl="2" algn="just">
              <a:lnSpc>
                <a:spcPct val="150000"/>
              </a:lnSpc>
            </a:pPr>
            <a:r>
              <a:rPr lang="zh-CN" altLang="en-US" sz="2000" b="1" dirty="0">
                <a:solidFill>
                  <a:srgbClr val="DE8F04"/>
                </a:solidFill>
                <a:latin typeface="微软雅黑" panose="020B0503020204020204" charset="-122"/>
                <a:ea typeface="微软雅黑" panose="020B0503020204020204" charset="-122"/>
                <a:sym typeface="+mn-lt"/>
              </a:rPr>
              <a:t>港股配置建议及策略</a:t>
            </a:r>
            <a:endParaRPr lang="zh-CN" altLang="en-US" sz="2000" b="1" dirty="0">
              <a:solidFill>
                <a:srgbClr val="DE8F04"/>
              </a:solidFill>
              <a:latin typeface="微软雅黑" panose="020B0503020204020204" charset="-122"/>
              <a:ea typeface="微软雅黑" panose="020B0503020204020204" charset="-122"/>
              <a:sym typeface="+mn-lt"/>
            </a:endParaRPr>
          </a:p>
          <a:p>
            <a:pPr marL="0" lvl="2" algn="just">
              <a:lnSpc>
                <a:spcPct val="150000"/>
              </a:lnSpc>
            </a:pPr>
            <a:r>
              <a:rPr lang="en-US" altLang="zh-CN" sz="2000" b="1" dirty="0">
                <a:solidFill>
                  <a:srgbClr val="E6AD00"/>
                </a:solidFill>
                <a:latin typeface="楷体" panose="02010609060101010101" pitchFamily="49" charset="-122"/>
                <a:ea typeface="楷体" panose="02010609060101010101" pitchFamily="49" charset="-122"/>
                <a:sym typeface="+mn-ea"/>
              </a:rPr>
              <a:t>2</a:t>
            </a:r>
            <a:r>
              <a:rPr lang="zh-CN" altLang="en-US" sz="2000" b="1" dirty="0">
                <a:solidFill>
                  <a:srgbClr val="E6AD00"/>
                </a:solidFill>
                <a:latin typeface="楷体" panose="02010609060101010101" pitchFamily="49" charset="-122"/>
                <a:ea typeface="楷体" panose="02010609060101010101" pitchFamily="49" charset="-122"/>
                <a:sym typeface="+mn-ea"/>
              </a:rPr>
              <a:t>月初港股跟随美股暴跌，但不同于美股估值处于历史高位，港股估值仍处历史中低水平，在港股大幅下跌的背景下，资金仍持续大规模净流入，表明低估值对各路资金仍有较强吸引力，与此同时，南下资金对香港影响力不断增加，而美股对港股影响则逐步减弱。短期受美股影响港股进入调整期。中期看，在企业盈利持续改善和资金持续流入的双重推动下，港股将重回涨途。具体配置思路如下：</a:t>
            </a:r>
            <a:endParaRPr lang="zh-CN" altLang="en-US" sz="2000" b="1" dirty="0">
              <a:solidFill>
                <a:srgbClr val="E6AD00"/>
              </a:solidFill>
              <a:latin typeface="楷体" panose="02010609060101010101" pitchFamily="49" charset="-122"/>
              <a:ea typeface="楷体" panose="02010609060101010101" pitchFamily="49" charset="-122"/>
              <a:sym typeface="+mn-lt"/>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4805" y="54292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279554" name="Picture 26"/>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7267388" y="1463859"/>
            <a:ext cx="5216975" cy="4574056"/>
          </a:xfrm>
          <a:prstGeom prst="rect">
            <a:avLst/>
          </a:prstGeom>
          <a:noFill/>
          <a:ln>
            <a:noFill/>
          </a:ln>
        </p:spPr>
      </p:pic>
      <p:sp>
        <p:nvSpPr>
          <p:cNvPr id="4" name="TextBox 86"/>
          <p:cNvSpPr txBox="1"/>
          <p:nvPr>
            <p:custDataLst>
              <p:tags r:id="rId3"/>
            </p:custDataLst>
          </p:nvPr>
        </p:nvSpPr>
        <p:spPr>
          <a:xfrm>
            <a:off x="789678" y="1301788"/>
            <a:ext cx="5395670" cy="802864"/>
          </a:xfrm>
          <a:prstGeom prst="rect">
            <a:avLst/>
          </a:prstGeom>
          <a:noFill/>
        </p:spPr>
        <p:txBody>
          <a:bodyPr vert="horz" wrap="square" lIns="90000" tIns="46800" rIns="90000" bIns="46800" rtlCol="0" anchor="ctr" anchorCtr="0"/>
          <a:p>
            <a:pPr>
              <a:lnSpc>
                <a:spcPts val="1800"/>
              </a:lnSpc>
            </a:pPr>
            <a:r>
              <a:rPr lang="zh-CN" altLang="zh-CN" sz="2000" b="1" dirty="0">
                <a:solidFill>
                  <a:srgbClr val="EC9704"/>
                </a:solidFill>
                <a:latin typeface="微软雅黑" panose="020B0503020204020204" charset="-122"/>
                <a:ea typeface="微软雅黑" panose="020B0503020204020204" charset="-122"/>
                <a:sym typeface="+mn-ea"/>
              </a:rPr>
              <a:t>配置建议及策略</a:t>
            </a:r>
            <a:endParaRPr lang="zh-CN" altLang="zh-CN" sz="2000" b="1" dirty="0">
              <a:solidFill>
                <a:srgbClr val="EC9704"/>
              </a:solidFill>
              <a:latin typeface="微软雅黑" panose="020B0503020204020204" charset="-122"/>
              <a:ea typeface="微软雅黑" panose="020B0503020204020204" charset="-122"/>
              <a:sym typeface="+mn-ea"/>
            </a:endParaRPr>
          </a:p>
          <a:p>
            <a:pPr>
              <a:lnSpc>
                <a:spcPts val="1800"/>
              </a:lnSpc>
            </a:pPr>
            <a:endParaRPr lang="zh-CN" altLang="zh-CN" sz="2000" b="1" dirty="0">
              <a:solidFill>
                <a:srgbClr val="EC9704"/>
              </a:solidFill>
              <a:latin typeface="微软雅黑" panose="020B0503020204020204" charset="-122"/>
              <a:ea typeface="微软雅黑" panose="020B0503020204020204" charset="-122"/>
              <a:sym typeface="+mn-ea"/>
            </a:endParaRPr>
          </a:p>
        </p:txBody>
      </p:sp>
      <p:grpSp>
        <p:nvGrpSpPr>
          <p:cNvPr id="7" name="组合 6"/>
          <p:cNvGrpSpPr/>
          <p:nvPr>
            <p:custDataLst>
              <p:tags r:id="rId4"/>
            </p:custDataLst>
          </p:nvPr>
        </p:nvGrpSpPr>
        <p:grpSpPr>
          <a:xfrm rot="0">
            <a:off x="698500" y="2022475"/>
            <a:ext cx="617855" cy="622300"/>
            <a:chOff x="866738" y="2910792"/>
            <a:chExt cx="617769" cy="617930"/>
          </a:xfrm>
        </p:grpSpPr>
        <p:sp>
          <p:nvSpPr>
            <p:cNvPr id="8" name="Oval 6"/>
            <p:cNvSpPr/>
            <p:nvPr>
              <p:custDataLst>
                <p:tags r:id="rId5"/>
              </p:custDataLst>
            </p:nvPr>
          </p:nvSpPr>
          <p:spPr>
            <a:xfrm>
              <a:off x="866738" y="2910792"/>
              <a:ext cx="617769" cy="61793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1" anchor="ctr">
              <a:noAutofit/>
            </a:bodyPr>
            <a:p>
              <a:pPr algn="ctr"/>
              <a:endParaRPr lang="x-none" sz="2400">
                <a:sym typeface="Arial" panose="020B0604020202020204" pitchFamily="34" charset="0"/>
              </a:endParaRPr>
            </a:p>
          </p:txBody>
        </p:sp>
        <p:sp>
          <p:nvSpPr>
            <p:cNvPr id="14" name="Freeform 162"/>
            <p:cNvSpPr>
              <a:spLocks noChangeArrowheads="1"/>
            </p:cNvSpPr>
            <p:nvPr>
              <p:custDataLst>
                <p:tags r:id="rId6"/>
              </p:custDataLst>
            </p:nvPr>
          </p:nvSpPr>
          <p:spPr bwMode="auto">
            <a:xfrm>
              <a:off x="1040236" y="3104294"/>
              <a:ext cx="287792" cy="254000"/>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19 w 601"/>
                <a:gd name="T73" fmla="*/ 283 h 531"/>
                <a:gd name="T74" fmla="*/ 219 w 601"/>
                <a:gd name="T75" fmla="*/ 283 h 531"/>
                <a:gd name="T76" fmla="*/ 233 w 601"/>
                <a:gd name="T77" fmla="*/ 297 h 531"/>
                <a:gd name="T78" fmla="*/ 233 w 601"/>
                <a:gd name="T79" fmla="*/ 297 h 531"/>
                <a:gd name="T80" fmla="*/ 275 w 601"/>
                <a:gd name="T81" fmla="*/ 332 h 531"/>
                <a:gd name="T82" fmla="*/ 367 w 601"/>
                <a:gd name="T83" fmla="*/ 241 h 531"/>
                <a:gd name="T84" fmla="*/ 367 w 601"/>
                <a:gd name="T85" fmla="*/ 241 h 531"/>
                <a:gd name="T86" fmla="*/ 388 w 601"/>
                <a:gd name="T87" fmla="*/ 226 h 531"/>
                <a:gd name="T88" fmla="*/ 417 w 601"/>
                <a:gd name="T89" fmla="*/ 255 h 531"/>
                <a:gd name="T90" fmla="*/ 402 w 601"/>
                <a:gd name="T91" fmla="*/ 276 h 531"/>
                <a:gd name="T92" fmla="*/ 402 w 601"/>
                <a:gd name="T93" fmla="*/ 276 h 531"/>
                <a:gd name="T94" fmla="*/ 289 w 601"/>
                <a:gd name="T95" fmla="*/ 389 h 531"/>
                <a:gd name="T96" fmla="*/ 289 w 601"/>
                <a:gd name="T97" fmla="*/ 389 h 531"/>
                <a:gd name="T98" fmla="*/ 275 w 601"/>
                <a:gd name="T99" fmla="*/ 396 h 531"/>
                <a:gd name="T100" fmla="*/ 254 w 601"/>
                <a:gd name="T101" fmla="*/ 389 h 531"/>
                <a:gd name="T102" fmla="*/ 254 w 601"/>
                <a:gd name="T103" fmla="*/ 389 h 531"/>
                <a:gd name="T104" fmla="*/ 197 w 601"/>
                <a:gd name="T105" fmla="*/ 332 h 531"/>
                <a:gd name="T106" fmla="*/ 197 w 601"/>
                <a:gd name="T107" fmla="*/ 332 h 531"/>
                <a:gd name="T108" fmla="*/ 190 w 601"/>
                <a:gd name="T109" fmla="*/ 311 h 531"/>
                <a:gd name="T110" fmla="*/ 219 w 601"/>
                <a:gd name="T11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lnTo>
                    <a:pt x="233" y="297"/>
                  </a:lnTo>
                  <a:cubicBezTo>
                    <a:pt x="275" y="332"/>
                    <a:pt x="275" y="332"/>
                    <a:pt x="275" y="332"/>
                  </a:cubicBezTo>
                  <a:cubicBezTo>
                    <a:pt x="367" y="241"/>
                    <a:pt x="367" y="241"/>
                    <a:pt x="367" y="241"/>
                  </a:cubicBezTo>
                  <a:lnTo>
                    <a:pt x="367" y="241"/>
                  </a:lnTo>
                  <a:cubicBezTo>
                    <a:pt x="374" y="234"/>
                    <a:pt x="381" y="226"/>
                    <a:pt x="388" y="226"/>
                  </a:cubicBezTo>
                  <a:cubicBezTo>
                    <a:pt x="402" y="226"/>
                    <a:pt x="417" y="241"/>
                    <a:pt x="417" y="255"/>
                  </a:cubicBezTo>
                  <a:cubicBezTo>
                    <a:pt x="417" y="262"/>
                    <a:pt x="410" y="269"/>
                    <a:pt x="402" y="276"/>
                  </a:cubicBezTo>
                  <a:lnTo>
                    <a:pt x="402" y="276"/>
                  </a:lnTo>
                  <a:cubicBezTo>
                    <a:pt x="289" y="389"/>
                    <a:pt x="289" y="389"/>
                    <a:pt x="289" y="389"/>
                  </a:cubicBezTo>
                  <a:lnTo>
                    <a:pt x="289" y="389"/>
                  </a:lnTo>
                  <a:cubicBezTo>
                    <a:pt x="289" y="396"/>
                    <a:pt x="282" y="396"/>
                    <a:pt x="275" y="396"/>
                  </a:cubicBezTo>
                  <a:cubicBezTo>
                    <a:pt x="268" y="396"/>
                    <a:pt x="261" y="396"/>
                    <a:pt x="254" y="389"/>
                  </a:cubicBezTo>
                  <a:lnTo>
                    <a:pt x="254" y="389"/>
                  </a:lnTo>
                  <a:cubicBezTo>
                    <a:pt x="197" y="332"/>
                    <a:pt x="197" y="332"/>
                    <a:pt x="197" y="332"/>
                  </a:cubicBezTo>
                  <a:lnTo>
                    <a:pt x="197" y="332"/>
                  </a:lnTo>
                  <a:cubicBezTo>
                    <a:pt x="190" y="325"/>
                    <a:pt x="190" y="318"/>
                    <a:pt x="190" y="311"/>
                  </a:cubicBezTo>
                  <a:cubicBezTo>
                    <a:pt x="190" y="297"/>
                    <a:pt x="197" y="283"/>
                    <a:pt x="219" y="283"/>
                  </a:cubicBezTo>
                  <a:close/>
                </a:path>
              </a:pathLst>
            </a:custGeom>
            <a:solidFill>
              <a:schemeClr val="bg1"/>
            </a:solidFill>
            <a:ln>
              <a:noFill/>
            </a:ln>
            <a:effectLst/>
          </p:spPr>
          <p:txBody>
            <a:bodyPr wrap="none" lIns="90000" tIns="46800" rIns="90000" bIns="46800" anchor="ctr">
              <a:noAutofit/>
            </a:bodyPr>
            <a:p>
              <a:pPr>
                <a:defRPr/>
              </a:pPr>
              <a:endParaRPr lang="en-US" sz="2400">
                <a:sym typeface="Arial" panose="020B0604020202020204" pitchFamily="34" charset="0"/>
              </a:endParaRPr>
            </a:p>
          </p:txBody>
        </p:sp>
      </p:grpSp>
      <p:grpSp>
        <p:nvGrpSpPr>
          <p:cNvPr id="11" name="组合 10"/>
          <p:cNvGrpSpPr/>
          <p:nvPr>
            <p:custDataLst>
              <p:tags r:id="rId7"/>
            </p:custDataLst>
          </p:nvPr>
        </p:nvGrpSpPr>
        <p:grpSpPr>
          <a:xfrm>
            <a:off x="698238" y="4598981"/>
            <a:ext cx="7119620" cy="1588135"/>
            <a:chOff x="789678" y="5071421"/>
            <a:chExt cx="7119620" cy="1588135"/>
          </a:xfrm>
        </p:grpSpPr>
        <p:grpSp>
          <p:nvGrpSpPr>
            <p:cNvPr id="12" name="组合 11"/>
            <p:cNvGrpSpPr/>
            <p:nvPr>
              <p:custDataLst>
                <p:tags r:id="rId8"/>
              </p:custDataLst>
            </p:nvPr>
          </p:nvGrpSpPr>
          <p:grpSpPr>
            <a:xfrm>
              <a:off x="789678" y="5071421"/>
              <a:ext cx="617769" cy="617930"/>
              <a:chOff x="866738" y="3969655"/>
              <a:chExt cx="617769" cy="617930"/>
            </a:xfrm>
          </p:grpSpPr>
          <p:sp>
            <p:nvSpPr>
              <p:cNvPr id="13" name="Oval 8"/>
              <p:cNvSpPr/>
              <p:nvPr>
                <p:custDataLst>
                  <p:tags r:id="rId9"/>
                </p:custDataLst>
              </p:nvPr>
            </p:nvSpPr>
            <p:spPr>
              <a:xfrm>
                <a:off x="866738" y="3969655"/>
                <a:ext cx="617769" cy="61793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1" anchor="ctr">
                <a:normAutofit/>
              </a:bodyPr>
              <a:p>
                <a:pPr algn="ctr"/>
                <a:endParaRPr lang="x-none" sz="800">
                  <a:sym typeface="Arial" panose="020B0604020202020204" pitchFamily="34" charset="0"/>
                </a:endParaRPr>
              </a:p>
            </p:txBody>
          </p:sp>
          <p:sp>
            <p:nvSpPr>
              <p:cNvPr id="15" name="Freeform 57"/>
              <p:cNvSpPr>
                <a:spLocks noChangeArrowheads="1"/>
              </p:cNvSpPr>
              <p:nvPr>
                <p:custDataLst>
                  <p:tags r:id="rId10"/>
                </p:custDataLst>
              </p:nvPr>
            </p:nvSpPr>
            <p:spPr bwMode="auto">
              <a:xfrm>
                <a:off x="1038121" y="4163277"/>
                <a:ext cx="289907" cy="254000"/>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bg1"/>
              </a:solidFill>
              <a:ln>
                <a:noFill/>
              </a:ln>
              <a:effectLst/>
            </p:spPr>
            <p:txBody>
              <a:bodyPr wrap="none" lIns="90000" tIns="46800" rIns="90000" bIns="46800" anchor="ctr">
                <a:normAutofit/>
              </a:bodyPr>
              <a:p>
                <a:pPr>
                  <a:defRPr/>
                </a:pPr>
                <a:endParaRPr lang="en-US" sz="800">
                  <a:sym typeface="Arial" panose="020B0604020202020204" pitchFamily="34" charset="0"/>
                </a:endParaRPr>
              </a:p>
            </p:txBody>
          </p:sp>
        </p:grpSp>
        <p:sp>
          <p:nvSpPr>
            <p:cNvPr id="16" name="TextBox 86"/>
            <p:cNvSpPr txBox="1"/>
            <p:nvPr>
              <p:custDataLst>
                <p:tags r:id="rId11"/>
              </p:custDataLst>
            </p:nvPr>
          </p:nvSpPr>
          <p:spPr>
            <a:xfrm>
              <a:off x="1618353" y="5251761"/>
              <a:ext cx="6290945" cy="1407795"/>
            </a:xfrm>
            <a:prstGeom prst="rect">
              <a:avLst/>
            </a:prstGeom>
            <a:noFill/>
          </p:spPr>
          <p:txBody>
            <a:bodyPr vert="horz" wrap="square" lIns="90000" tIns="46800" rIns="90000" bIns="46800" rtlCol="0" anchor="ctr" anchorCtr="0"/>
            <a:p>
              <a:pPr algn="just">
                <a:lnSpc>
                  <a:spcPts val="1800"/>
                </a:lnSpc>
              </a:pP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港股</a:t>
              </a:r>
              <a:r>
                <a:rPr lang="en-US" altLang="zh-CN" sz="2000" b="1" kern="100" dirty="0" smtClean="0">
                  <a:solidFill>
                    <a:srgbClr val="FFC000"/>
                  </a:solidFill>
                  <a:effectLst/>
                  <a:latin typeface="楷体" panose="02010609060101010101" pitchFamily="49" charset="-122"/>
                  <a:ea typeface="楷体" panose="02010609060101010101" pitchFamily="49" charset="-122"/>
                  <a:sym typeface="+mn-ea"/>
                </a:rPr>
                <a:t>——</a:t>
              </a: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谨慎看多</a:t>
              </a:r>
              <a:r>
                <a:rPr lang="zh-CN" altLang="en-US" sz="20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rPr>
                <a:t>★★★</a:t>
              </a: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  </a:t>
              </a:r>
              <a:r>
                <a:rPr lang="zh-CN" altLang="en-US" sz="100" b="1" kern="100" dirty="0" smtClean="0">
                  <a:solidFill>
                    <a:srgbClr val="FFC000"/>
                  </a:solidFill>
                  <a:effectLst/>
                  <a:latin typeface="楷体" panose="02010609060101010101" pitchFamily="49" charset="-122"/>
                  <a:ea typeface="楷体" panose="02010609060101010101" pitchFamily="49" charset="-122"/>
                  <a:sym typeface="+mn-ea"/>
                </a:rPr>
                <a:t>        </a:t>
              </a:r>
              <a:endParaRPr lang="zh-CN" altLang="en-US" sz="20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endParaRPr lang="zh-CN" altLang="en-US" sz="4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市场大跌后，估值优势愈发明显，资金流入趋势不改，</a:t>
              </a: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短期港股有望重新上涨。建议适当增加配置比例，板</a:t>
              </a: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块方面关注金融、消费等。</a:t>
              </a: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p:txBody>
        </p:sp>
      </p:grpSp>
      <p:pic>
        <p:nvPicPr>
          <p:cNvPr id="35" name="图片 34"/>
          <p:cNvPicPr>
            <a:picLocks noChangeAspect="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7991989" y="2047082"/>
            <a:ext cx="3828288" cy="2170176"/>
          </a:xfrm>
          <a:prstGeom prst="rect">
            <a:avLst/>
          </a:prstGeom>
        </p:spPr>
      </p:pic>
      <p:sp>
        <p:nvSpPr>
          <p:cNvPr id="5" name="矩形 26"/>
          <p:cNvSpPr>
            <a:spLocks noChangeArrowheads="1"/>
          </p:cNvSpPr>
          <p:nvPr/>
        </p:nvSpPr>
        <p:spPr bwMode="auto">
          <a:xfrm>
            <a:off x="7324055" y="338773"/>
            <a:ext cx="4856480" cy="337185"/>
          </a:xfrm>
          <a:prstGeom prst="rect">
            <a:avLst/>
          </a:prstGeom>
          <a:noFill/>
          <a:ln w="9525">
            <a:noFill/>
            <a:miter lim="800000"/>
          </a:ln>
        </p:spPr>
        <p:txBody>
          <a:bodyPr wrap="none">
            <a:spAutoFit/>
          </a:bodyPr>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17" name="TextBox 86"/>
          <p:cNvSpPr txBox="1"/>
          <p:nvPr>
            <p:custDataLst>
              <p:tags r:id="rId14"/>
            </p:custDataLst>
          </p:nvPr>
        </p:nvSpPr>
        <p:spPr>
          <a:xfrm>
            <a:off x="1542415" y="2022475"/>
            <a:ext cx="6290945" cy="1797685"/>
          </a:xfrm>
          <a:prstGeom prst="rect">
            <a:avLst/>
          </a:prstGeom>
          <a:noFill/>
        </p:spPr>
        <p:txBody>
          <a:bodyPr vert="horz" wrap="square" lIns="90000" tIns="46800" rIns="90000" bIns="46800" rtlCol="0" anchor="ctr" anchorCtr="0"/>
          <a:p>
            <a:pPr algn="just">
              <a:lnSpc>
                <a:spcPts val="1800"/>
              </a:lnSpc>
            </a:pPr>
            <a:r>
              <a:rPr lang="en-US" altLang="zh-CN" sz="2000" b="1" kern="100" dirty="0" smtClean="0">
                <a:solidFill>
                  <a:srgbClr val="FFC000"/>
                </a:solidFill>
                <a:effectLst/>
                <a:latin typeface="楷体" panose="02010609060101010101" pitchFamily="49" charset="-122"/>
                <a:ea typeface="楷体" panose="02010609060101010101" pitchFamily="49" charset="-122"/>
                <a:sym typeface="+mn-ea"/>
              </a:rPr>
              <a:t>A</a:t>
            </a: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股</a:t>
            </a:r>
            <a:r>
              <a:rPr lang="en-US" altLang="zh-CN" sz="2000" b="1" kern="100" dirty="0" smtClean="0">
                <a:solidFill>
                  <a:srgbClr val="FFC000"/>
                </a:solidFill>
                <a:effectLst/>
                <a:latin typeface="楷体" panose="02010609060101010101" pitchFamily="49" charset="-122"/>
                <a:ea typeface="楷体" panose="02010609060101010101" pitchFamily="49" charset="-122"/>
                <a:sym typeface="+mn-ea"/>
              </a:rPr>
              <a:t>——</a:t>
            </a: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中性</a:t>
            </a:r>
            <a:r>
              <a:rPr lang="zh-CN" altLang="en-US" sz="20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rPr>
              <a:t>★★</a:t>
            </a: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  </a:t>
            </a:r>
            <a:r>
              <a:rPr lang="zh-CN" altLang="en-US" sz="100" b="1" kern="100" dirty="0" smtClean="0">
                <a:solidFill>
                  <a:srgbClr val="FFC000"/>
                </a:solidFill>
                <a:effectLst/>
                <a:latin typeface="楷体" panose="02010609060101010101" pitchFamily="49" charset="-122"/>
                <a:ea typeface="楷体" panose="02010609060101010101" pitchFamily="49" charset="-122"/>
                <a:sym typeface="+mn-ea"/>
              </a:rPr>
              <a:t>        </a:t>
            </a:r>
            <a:endParaRPr lang="zh-CN" altLang="en-US" sz="20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endParaRPr lang="zh-CN" altLang="en-US" sz="4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受美股波动加大和金融监管加强等因素影响，A股短期</a:t>
            </a: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震荡调整概率较大，建议适当降低配置比例，继续关</a:t>
            </a: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a:p>
            <a:pPr algn="just">
              <a:lnSpc>
                <a:spcPts val="1800"/>
              </a:lnSpc>
            </a:pPr>
            <a:r>
              <a:rPr lang="zh-CN" altLang="en-US" sz="2000" b="1" kern="100" dirty="0" smtClean="0">
                <a:solidFill>
                  <a:srgbClr val="FFC000"/>
                </a:solidFill>
                <a:effectLst/>
                <a:latin typeface="楷体" panose="02010609060101010101" pitchFamily="49" charset="-122"/>
                <a:ea typeface="楷体" panose="02010609060101010101" pitchFamily="49" charset="-122"/>
                <a:sym typeface="+mn-ea"/>
              </a:rPr>
              <a:t>注有业绩、有估值优势的行业龙头等。</a:t>
            </a:r>
            <a:endParaRPr lang="zh-CN" altLang="en-US" sz="2000" b="1" kern="100" dirty="0" smtClean="0">
              <a:solidFill>
                <a:srgbClr val="FFC000"/>
              </a:solidFill>
              <a:effectLst/>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955" y="1298575"/>
            <a:ext cx="12201525" cy="2593975"/>
          </a:xfrm>
          <a:prstGeom prst="rect">
            <a:avLst/>
          </a:prstGeom>
          <a:solidFill>
            <a:schemeClr val="bg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4817" name="内容占位符 1"/>
          <p:cNvSpPr>
            <a:spLocks noGrp="1"/>
          </p:cNvSpPr>
          <p:nvPr>
            <p:ph idx="4294967295"/>
          </p:nvPr>
        </p:nvSpPr>
        <p:spPr>
          <a:xfrm>
            <a:off x="399415" y="1762760"/>
            <a:ext cx="11605895" cy="1703705"/>
          </a:xfrm>
        </p:spPr>
        <p:txBody>
          <a:bodyPr/>
          <a:lstStyle/>
          <a:p>
            <a:pPr marL="400050" lvl="2" indent="0">
              <a:lnSpc>
                <a:spcPct val="150000"/>
              </a:lnSpc>
              <a:spcBef>
                <a:spcPts val="600"/>
              </a:spcBef>
              <a:buClr>
                <a:srgbClr val="CC3300"/>
              </a:buClr>
              <a:buSzPct val="85000"/>
              <a:buFont typeface="Wingdings" panose="05000000000000000000" pitchFamily="2" charset="2"/>
              <a:buNone/>
              <a:defRPr/>
            </a:pPr>
            <a:r>
              <a:rPr kumimoji="1" 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2017</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年</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12</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月到</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2018</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年</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月期间，美元指数震荡走低，期间更是跌破</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90</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这一重要关口，刷新了近</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年低点，而大宗商品却迎来了集体狂欢，石油、黄金、铜、镍等大部分品种持续上涨，纷纷创出阶段新高。进入到</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月份，全球股市爆跌，受避险情绪升温和美元指数反弹影响，大部分品种获利回吐，</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WTI</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原油一度跌破</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60</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美元重要关口，伦铜一度跌破</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7000</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美元，随后市场企稳，各品种止跌回升。</a:t>
            </a:r>
            <a:endPar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34818" name="文本框 56"/>
          <p:cNvSpPr txBox="1">
            <a:spLocks noChangeArrowheads="1"/>
          </p:cNvSpPr>
          <p:nvPr/>
        </p:nvSpPr>
        <p:spPr bwMode="auto">
          <a:xfrm>
            <a:off x="527042" y="450850"/>
            <a:ext cx="2374900" cy="583565"/>
          </a:xfrm>
          <a:prstGeom prst="rect">
            <a:avLst/>
          </a:prstGeom>
          <a:noFill/>
          <a:ln w="9525">
            <a:noFill/>
            <a:miter lim="800000"/>
          </a:ln>
        </p:spPr>
        <p:txBody>
          <a:bodyPr>
            <a:spAutoFit/>
          </a:bodyPr>
          <a:lstStyle/>
          <a:p>
            <a:pPr algn="ctr"/>
            <a:r>
              <a:rPr lang="zh-CN" altLang="en-US" sz="3200" b="1" dirty="0">
                <a:solidFill>
                  <a:srgbClr val="EC9704"/>
                </a:solidFill>
                <a:latin typeface="隶书" panose="02010509060101010101" pitchFamily="49" charset="-122"/>
              </a:rPr>
              <a:t>大宗商品</a:t>
            </a:r>
            <a:endParaRPr lang="zh-CN" altLang="en-US" sz="3200" b="1" dirty="0">
              <a:solidFill>
                <a:srgbClr val="EC9704"/>
              </a:solidFill>
              <a:latin typeface="隶书" panose="02010509060101010101" pitchFamily="49" charset="-122"/>
            </a:endParaRPr>
          </a:p>
        </p:txBody>
      </p:sp>
      <p:sp>
        <p:nvSpPr>
          <p:cNvPr id="13" name="文本框 4"/>
          <p:cNvSpPr txBox="1">
            <a:spLocks noChangeArrowheads="1"/>
          </p:cNvSpPr>
          <p:nvPr/>
        </p:nvSpPr>
        <p:spPr bwMode="auto">
          <a:xfrm>
            <a:off x="804959" y="1368108"/>
            <a:ext cx="6745288" cy="429895"/>
          </a:xfrm>
          <a:prstGeom prst="rect">
            <a:avLst/>
          </a:prstGeom>
          <a:noFill/>
          <a:ln w="9525">
            <a:noFill/>
            <a:miter lim="800000"/>
          </a:ln>
        </p:spPr>
        <p:txBody>
          <a:bodyPr wrap="square">
            <a:spAutoFit/>
          </a:bodyPr>
          <a:lstStyle/>
          <a:p>
            <a:pPr marL="0" lvl="2" algn="just"/>
            <a:r>
              <a:rPr lang="zh-CN" altLang="en-US" sz="2200" b="1" dirty="0">
                <a:solidFill>
                  <a:srgbClr val="EC9704"/>
                </a:solidFill>
                <a:latin typeface="微软雅黑" panose="020B0503020204020204" charset="-122"/>
                <a:ea typeface="微软雅黑" panose="020B0503020204020204" charset="-122"/>
                <a:sym typeface="+mn-ea"/>
              </a:rPr>
              <a:t>市场回顾</a:t>
            </a:r>
            <a:endParaRPr lang="zh-CN" altLang="en-US" sz="2200" b="1" dirty="0">
              <a:solidFill>
                <a:srgbClr val="EC9704"/>
              </a:solidFill>
              <a:latin typeface="微软雅黑" panose="020B0503020204020204" charset="-122"/>
              <a:ea typeface="微软雅黑" panose="020B0503020204020204" charset="-122"/>
              <a:sym typeface="+mn-ea"/>
            </a:endParaRPr>
          </a:p>
        </p:txBody>
      </p:sp>
      <p:sp>
        <p:nvSpPr>
          <p:cNvPr id="3" name="矩形 2"/>
          <p:cNvSpPr/>
          <p:nvPr/>
        </p:nvSpPr>
        <p:spPr>
          <a:xfrm>
            <a:off x="624805" y="54292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5" name="图片 4" descr="QQ截图20180225202534"/>
          <p:cNvPicPr>
            <a:picLocks noChangeAspect="1"/>
          </p:cNvPicPr>
          <p:nvPr/>
        </p:nvPicPr>
        <p:blipFill>
          <a:blip r:embed="rId1"/>
          <a:stretch>
            <a:fillRect/>
          </a:stretch>
        </p:blipFill>
        <p:spPr>
          <a:xfrm>
            <a:off x="736600" y="3983990"/>
            <a:ext cx="5055870" cy="2573020"/>
          </a:xfrm>
          <a:prstGeom prst="rect">
            <a:avLst/>
          </a:prstGeom>
        </p:spPr>
      </p:pic>
      <p:pic>
        <p:nvPicPr>
          <p:cNvPr id="6" name="图片 5" descr="QQ截图20180225203807"/>
          <p:cNvPicPr>
            <a:picLocks noChangeAspect="1"/>
          </p:cNvPicPr>
          <p:nvPr/>
        </p:nvPicPr>
        <p:blipFill>
          <a:blip r:embed="rId2"/>
          <a:stretch>
            <a:fillRect/>
          </a:stretch>
        </p:blipFill>
        <p:spPr>
          <a:xfrm>
            <a:off x="6243955" y="3983990"/>
            <a:ext cx="5266690" cy="2573020"/>
          </a:xfrm>
          <a:prstGeom prst="rect">
            <a:avLst/>
          </a:prstGeom>
        </p:spPr>
      </p:pic>
    </p:spTree>
  </p:cSld>
  <p:clrMapOvr>
    <a:masterClrMapping/>
  </p:clrMapOvr>
  <p:transition spd="slow" advTm="343"/>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56"/>
          <p:cNvSpPr txBox="1">
            <a:spLocks noChangeArrowheads="1"/>
          </p:cNvSpPr>
          <p:nvPr/>
        </p:nvSpPr>
        <p:spPr bwMode="auto">
          <a:xfrm>
            <a:off x="583565" y="1409700"/>
            <a:ext cx="10627995" cy="2568575"/>
          </a:xfrm>
          <a:prstGeom prst="rect">
            <a:avLst/>
          </a:prstGeom>
          <a:noFill/>
          <a:ln w="9525">
            <a:noFill/>
            <a:miter lim="800000"/>
          </a:ln>
        </p:spPr>
        <p:txBody>
          <a:bodyPr wrap="square">
            <a:spAutoFit/>
          </a:bodyPr>
          <a:lstStyle/>
          <a:p>
            <a:pPr>
              <a:lnSpc>
                <a:spcPct val="150000"/>
              </a:lnSpc>
              <a:spcBef>
                <a:spcPts val="600"/>
              </a:spcBef>
            </a:pPr>
            <a:r>
              <a:rPr lang="en-US" altLang="zh-CN" sz="200" dirty="0">
                <a:solidFill>
                  <a:schemeClr val="accent4">
                    <a:lumMod val="60000"/>
                    <a:lumOff val="40000"/>
                  </a:schemeClr>
                </a:solidFill>
                <a:latin typeface="隶书" panose="02010509060101010101" pitchFamily="49" charset="-122"/>
              </a:rPr>
              <a:t> </a:t>
            </a:r>
            <a:endParaRPr kumimoji="1" lang="en-US" altLang="zh-CN" sz="300" b="0" kern="0" dirty="0">
              <a:solidFill>
                <a:schemeClr val="accent4">
                  <a:lumMod val="60000"/>
                  <a:lumOff val="40000"/>
                </a:schemeClr>
              </a:solidFill>
              <a:latin typeface="隶书" panose="02010509060101010101" pitchFamily="49" charset="-122"/>
              <a:ea typeface="楷体" panose="02010609060101010101" pitchFamily="49" charset="-122"/>
              <a:cs typeface="+mn-ea"/>
            </a:endParaRPr>
          </a:p>
          <a:p>
            <a:pPr marL="285750" indent="-285750" algn="l">
              <a:lnSpc>
                <a:spcPct val="150000"/>
              </a:lnSpc>
              <a:spcBef>
                <a:spcPts val="600"/>
              </a:spcBef>
              <a:buFont typeface="Wingdings" panose="05000000000000000000" charset="0"/>
              <a:buChar char=""/>
            </a:pPr>
            <a:r>
              <a:rPr kumimoji="1" lang="zh-CN" altLang="en-US"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供给端：</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减产稳步推进，OPEC与非OPEC国家减产执行率达129%；委内瑞拉经济危机，石油产量降至低点，伊朗核问题仍存；但随着油价走高，美国页岩油增产的概率也在增大；</a:t>
            </a: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285750" indent="-285750" algn="l">
              <a:lnSpc>
                <a:spcPct val="150000"/>
              </a:lnSpc>
              <a:spcBef>
                <a:spcPts val="600"/>
              </a:spcBef>
              <a:buFont typeface="Wingdings" panose="05000000000000000000" charset="0"/>
              <a:buChar char=""/>
            </a:pPr>
            <a:r>
              <a:rPr kumimoji="1" lang="zh-CN" altLang="en-US"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需求端：</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中长期来看，全球经济呈现持续复苏态势，原油需求增长强劲。</a:t>
            </a:r>
            <a:endParaRPr kumimoji="1" lang="zh-CN" altLang="en-US" sz="2000" b="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endParaRPr kumimoji="1" lang="zh-CN" altLang="en-US" sz="2000" b="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a:lnSpc>
                <a:spcPct val="150000"/>
              </a:lnSpc>
              <a:spcBef>
                <a:spcPts val="600"/>
              </a:spcBef>
            </a:pP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9" name="文本框 4"/>
          <p:cNvSpPr txBox="1">
            <a:spLocks noChangeArrowheads="1"/>
          </p:cNvSpPr>
          <p:nvPr/>
        </p:nvSpPr>
        <p:spPr bwMode="auto">
          <a:xfrm>
            <a:off x="805815" y="1141095"/>
            <a:ext cx="7606030" cy="368300"/>
          </a:xfrm>
          <a:prstGeom prst="rect">
            <a:avLst/>
          </a:prstGeom>
          <a:noFill/>
          <a:ln w="9525">
            <a:noFill/>
            <a:miter lim="800000"/>
          </a:ln>
        </p:spPr>
        <p:txBody>
          <a:bodyPr wrap="square">
            <a:spAutoFit/>
          </a:bodyPr>
          <a:lstStyle/>
          <a:p>
            <a:pPr marL="0" lvl="2" algn="just"/>
            <a:r>
              <a:rPr lang="zh-CN" altLang="en-US" sz="1800" b="1" dirty="0">
                <a:solidFill>
                  <a:srgbClr val="EC9704"/>
                </a:solidFill>
                <a:latin typeface="微软雅黑" panose="020B0503020204020204" charset="-122"/>
                <a:ea typeface="微软雅黑" panose="020B0503020204020204" charset="-122"/>
                <a:sym typeface="+mn-ea"/>
              </a:rPr>
              <a:t>原油</a:t>
            </a:r>
            <a:r>
              <a:rPr lang="en-US" altLang="zh-CN" sz="1800" b="1" dirty="0">
                <a:solidFill>
                  <a:srgbClr val="EC9704"/>
                </a:solidFill>
                <a:latin typeface="微软雅黑" panose="020B0503020204020204" charset="-122"/>
                <a:ea typeface="微软雅黑" panose="020B0503020204020204" charset="-122"/>
                <a:sym typeface="+mn-ea"/>
              </a:rPr>
              <a:t>——</a:t>
            </a:r>
            <a:r>
              <a:rPr lang="zh-CN" altLang="en-US" sz="1800" b="1" dirty="0">
                <a:solidFill>
                  <a:srgbClr val="EC9704"/>
                </a:solidFill>
                <a:latin typeface="微软雅黑" panose="020B0503020204020204" charset="-122"/>
                <a:ea typeface="微软雅黑" panose="020B0503020204020204" charset="-122"/>
                <a:sym typeface="+mn-ea"/>
              </a:rPr>
              <a:t>供需结构变化对价格影响较大，维持中性观点</a:t>
            </a:r>
            <a:endParaRPr lang="zh-CN" altLang="en-US" sz="1800" b="1" dirty="0">
              <a:solidFill>
                <a:srgbClr val="EC9704"/>
              </a:solidFill>
              <a:latin typeface="微软雅黑" panose="020B0503020204020204" charset="-122"/>
              <a:ea typeface="微软雅黑" panose="020B0503020204020204" charset="-122"/>
              <a:sym typeface="+mn-ea"/>
            </a:endParaRPr>
          </a:p>
        </p:txBody>
      </p:sp>
      <p:sp>
        <p:nvSpPr>
          <p:cNvPr id="34818" name="文本框 56"/>
          <p:cNvSpPr txBox="1">
            <a:spLocks noChangeArrowheads="1"/>
          </p:cNvSpPr>
          <p:nvPr/>
        </p:nvSpPr>
        <p:spPr bwMode="auto">
          <a:xfrm>
            <a:off x="527042" y="450850"/>
            <a:ext cx="2374900" cy="583565"/>
          </a:xfrm>
          <a:prstGeom prst="rect">
            <a:avLst/>
          </a:prstGeom>
          <a:noFill/>
          <a:ln w="9525">
            <a:noFill/>
            <a:miter lim="800000"/>
          </a:ln>
        </p:spPr>
        <p:txBody>
          <a:bodyPr>
            <a:spAutoFit/>
          </a:bodyPr>
          <a:lstStyle/>
          <a:p>
            <a:pPr algn="ctr"/>
            <a:r>
              <a:rPr lang="zh-CN" altLang="en-US" sz="3200" b="1" dirty="0">
                <a:solidFill>
                  <a:srgbClr val="EC9704"/>
                </a:solidFill>
                <a:latin typeface="隶书" panose="02010509060101010101" pitchFamily="49" charset="-122"/>
              </a:rPr>
              <a:t>大宗商品</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4292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 name="文本框 56"/>
          <p:cNvSpPr txBox="1">
            <a:spLocks noChangeArrowheads="1"/>
          </p:cNvSpPr>
          <p:nvPr/>
        </p:nvSpPr>
        <p:spPr bwMode="auto">
          <a:xfrm>
            <a:off x="583565" y="3469640"/>
            <a:ext cx="10627995" cy="1830070"/>
          </a:xfrm>
          <a:prstGeom prst="rect">
            <a:avLst/>
          </a:prstGeom>
          <a:noFill/>
          <a:ln w="9525">
            <a:noFill/>
            <a:miter lim="800000"/>
          </a:ln>
        </p:spPr>
        <p:txBody>
          <a:bodyPr wrap="square">
            <a:spAutoFit/>
          </a:bodyPr>
          <a:lstStyle/>
          <a:p>
            <a:pPr marL="285750" indent="-285750">
              <a:lnSpc>
                <a:spcPct val="150000"/>
              </a:lnSpc>
              <a:spcBef>
                <a:spcPts val="600"/>
              </a:spcBef>
              <a:buFont typeface="Wingdings" panose="05000000000000000000" charset="0"/>
              <a:buChar char=""/>
            </a:pP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美联储3月加息概率较大，同时美国总统特朗普及财长Mnuchin近期表态希望美元强势，而美元的重新走强将对金价形成压制。</a:t>
            </a: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285750" indent="-285750">
              <a:lnSpc>
                <a:spcPct val="150000"/>
              </a:lnSpc>
              <a:spcBef>
                <a:spcPts val="600"/>
              </a:spcBef>
              <a:buFont typeface="Wingdings" panose="05000000000000000000" charset="0"/>
              <a:buChar char=""/>
            </a:pP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叙利亚问题、伊朗核问题、委内瑞拉经济危机等风险因素依然存在，或引发市场避险情绪升温，为金价上涨提供支撑。</a:t>
            </a: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4" name="文本框 4"/>
          <p:cNvSpPr txBox="1">
            <a:spLocks noChangeArrowheads="1"/>
          </p:cNvSpPr>
          <p:nvPr/>
        </p:nvSpPr>
        <p:spPr bwMode="auto">
          <a:xfrm>
            <a:off x="806129" y="3079433"/>
            <a:ext cx="6745288" cy="368300"/>
          </a:xfrm>
          <a:prstGeom prst="rect">
            <a:avLst/>
          </a:prstGeom>
          <a:noFill/>
          <a:ln w="9525">
            <a:noFill/>
            <a:miter lim="800000"/>
          </a:ln>
        </p:spPr>
        <p:txBody>
          <a:bodyPr wrap="square">
            <a:spAutoFit/>
          </a:bodyPr>
          <a:lstStyle/>
          <a:p>
            <a:pPr marL="0" lvl="2" algn="just"/>
            <a:r>
              <a:rPr lang="zh-CN" altLang="en-US" sz="1800" b="1" dirty="0">
                <a:solidFill>
                  <a:srgbClr val="EC9704"/>
                </a:solidFill>
                <a:latin typeface="微软雅黑" panose="020B0503020204020204" charset="-122"/>
                <a:ea typeface="微软雅黑" panose="020B0503020204020204" charset="-122"/>
                <a:sym typeface="+mn-ea"/>
              </a:rPr>
              <a:t>黄金</a:t>
            </a:r>
            <a:r>
              <a:rPr lang="en-US" altLang="zh-CN" sz="1800" b="1" dirty="0">
                <a:solidFill>
                  <a:srgbClr val="EC9704"/>
                </a:solidFill>
                <a:latin typeface="微软雅黑" panose="020B0503020204020204" charset="-122"/>
                <a:ea typeface="微软雅黑" panose="020B0503020204020204" charset="-122"/>
                <a:sym typeface="+mn-ea"/>
              </a:rPr>
              <a:t>——</a:t>
            </a:r>
            <a:r>
              <a:rPr lang="zh-CN" altLang="en-US" sz="1800" b="1" dirty="0">
                <a:solidFill>
                  <a:srgbClr val="EC9704"/>
                </a:solidFill>
                <a:latin typeface="微软雅黑" panose="020B0503020204020204" charset="-122"/>
                <a:ea typeface="微软雅黑" panose="020B0503020204020204" charset="-122"/>
                <a:sym typeface="+mn-ea"/>
              </a:rPr>
              <a:t>加息预期压制金价上涨，维持中性观点</a:t>
            </a:r>
            <a:endParaRPr lang="zh-CN" altLang="en-US" sz="1800" b="1" dirty="0">
              <a:solidFill>
                <a:srgbClr val="EC9704"/>
              </a:solidFill>
              <a:latin typeface="微软雅黑" panose="020B0503020204020204" charset="-122"/>
              <a:ea typeface="微软雅黑" panose="020B0503020204020204" charset="-122"/>
              <a:sym typeface="+mn-ea"/>
            </a:endParaRPr>
          </a:p>
        </p:txBody>
      </p:sp>
      <p:sp>
        <p:nvSpPr>
          <p:cNvPr id="20" name="矩形 26"/>
          <p:cNvSpPr>
            <a:spLocks noChangeArrowheads="1"/>
          </p:cNvSpPr>
          <p:nvPr/>
        </p:nvSpPr>
        <p:spPr bwMode="auto">
          <a:xfrm>
            <a:off x="7324055" y="338773"/>
            <a:ext cx="4856480" cy="337185"/>
          </a:xfrm>
          <a:prstGeom prst="rect">
            <a:avLst/>
          </a:prstGeom>
          <a:noFill/>
          <a:ln w="9525">
            <a:noFill/>
            <a:miter lim="800000"/>
          </a:ln>
        </p:spPr>
        <p:txBody>
          <a:bodyPr wrap="none">
            <a:spAutoFit/>
          </a:bodyPr>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12" name="灯片编号占位符 11"/>
          <p:cNvSpPr>
            <a:spLocks noGrp="1"/>
          </p:cNvSpPr>
          <p:nvPr>
            <p:ph type="sldNum" sz="quarter" idx="12"/>
          </p:nvPr>
        </p:nvSpPr>
        <p:spPr>
          <a:xfrm>
            <a:off x="11626215" y="6474460"/>
            <a:ext cx="505460" cy="365125"/>
          </a:xfrm>
        </p:spPr>
        <p:txBody>
          <a:bodyPr/>
          <a:p>
            <a:pPr>
              <a:defRPr/>
            </a:pPr>
            <a:r>
              <a:rPr lang="en-US" altLang="zh-CN" sz="2400" b="1">
                <a:solidFill>
                  <a:srgbClr val="FFC000"/>
                </a:solidFill>
              </a:rPr>
              <a:t>24</a:t>
            </a:r>
            <a:endParaRPr lang="en-US" altLang="zh-CN" sz="2400" b="1">
              <a:solidFill>
                <a:srgbClr val="FFC000"/>
              </a:solidFill>
            </a:endParaRPr>
          </a:p>
        </p:txBody>
      </p:sp>
      <p:sp>
        <p:nvSpPr>
          <p:cNvPr id="10" name="MH_Other_7"/>
          <p:cNvSpPr/>
          <p:nvPr>
            <p:custDataLst>
              <p:tags r:id="rId1"/>
            </p:custDataLst>
          </p:nvPr>
        </p:nvSpPr>
        <p:spPr>
          <a:xfrm rot="10772015" flipH="1">
            <a:off x="4371228" y="5351370"/>
            <a:ext cx="1708746" cy="1141743"/>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p>
            <a:pPr algn="ctr">
              <a:defRPr/>
            </a:pPr>
            <a:endParaRPr lang="zh-CN" altLang="en-US">
              <a:solidFill>
                <a:schemeClr val="accent5"/>
              </a:solidFill>
            </a:endParaRPr>
          </a:p>
        </p:txBody>
      </p:sp>
      <p:sp>
        <p:nvSpPr>
          <p:cNvPr id="441" name="MH_SubTitle_4"/>
          <p:cNvSpPr/>
          <p:nvPr>
            <p:custDataLst>
              <p:tags r:id="rId2"/>
            </p:custDataLst>
          </p:nvPr>
        </p:nvSpPr>
        <p:spPr>
          <a:xfrm>
            <a:off x="4454809" y="5414146"/>
            <a:ext cx="1020443" cy="1020444"/>
          </a:xfrm>
          <a:custGeom>
            <a:avLst/>
            <a:gdLst>
              <a:gd name="connsiteX0" fmla="*/ 553810 w 1020443"/>
              <a:gd name="connsiteY0" fmla="*/ 1872 h 1020444"/>
              <a:gd name="connsiteX1" fmla="*/ 995341 w 1020443"/>
              <a:gd name="connsiteY1" fmla="*/ 352597 h 1020444"/>
              <a:gd name="connsiteX2" fmla="*/ 667845 w 1020443"/>
              <a:gd name="connsiteY2" fmla="*/ 995343 h 1020444"/>
              <a:gd name="connsiteX3" fmla="*/ 25104 w 1020443"/>
              <a:gd name="connsiteY3" fmla="*/ 667847 h 1020444"/>
              <a:gd name="connsiteX4" fmla="*/ 352597 w 1020443"/>
              <a:gd name="connsiteY4" fmla="*/ 25107 h 1020444"/>
              <a:gd name="connsiteX5" fmla="*/ 553810 w 1020443"/>
              <a:gd name="connsiteY5" fmla="*/ 1872 h 102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443" h="1020444">
                <a:moveTo>
                  <a:pt x="553810" y="1872"/>
                </a:moveTo>
                <a:cubicBezTo>
                  <a:pt x="751856" y="18943"/>
                  <a:pt x="930050" y="151659"/>
                  <a:pt x="995341" y="352597"/>
                </a:cubicBezTo>
                <a:cubicBezTo>
                  <a:pt x="1082393" y="620522"/>
                  <a:pt x="935771" y="908287"/>
                  <a:pt x="667845" y="995343"/>
                </a:cubicBezTo>
                <a:cubicBezTo>
                  <a:pt x="399925" y="1082393"/>
                  <a:pt x="112158" y="935770"/>
                  <a:pt x="25104" y="667847"/>
                </a:cubicBezTo>
                <a:cubicBezTo>
                  <a:pt x="-61950" y="399924"/>
                  <a:pt x="84671" y="112159"/>
                  <a:pt x="352597" y="25107"/>
                </a:cubicBezTo>
                <a:cubicBezTo>
                  <a:pt x="419577" y="3344"/>
                  <a:pt x="487799" y="-3819"/>
                  <a:pt x="553810" y="1872"/>
                </a:cubicBezTo>
                <a:close/>
              </a:path>
            </a:pathLst>
          </a:cu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p>
            <a:pPr algn="ctr"/>
            <a:r>
              <a:rPr lang="zh-CN" altLang="en-US" sz="2400" b="1" dirty="0">
                <a:solidFill>
                  <a:srgbClr val="529DAF"/>
                </a:solidFill>
                <a:latin typeface="楷体" panose="02010609060101010101" pitchFamily="49" charset="-122"/>
                <a:ea typeface="楷体" panose="02010609060101010101" pitchFamily="49" charset="-122"/>
                <a:cs typeface="+mj-cs"/>
              </a:rPr>
              <a:t>原油</a:t>
            </a:r>
            <a:endParaRPr lang="zh-CN" altLang="en-US" sz="2400" b="1" dirty="0">
              <a:solidFill>
                <a:srgbClr val="529DAF"/>
              </a:solidFill>
              <a:latin typeface="楷体" panose="02010609060101010101" pitchFamily="49" charset="-122"/>
              <a:ea typeface="楷体" panose="02010609060101010101" pitchFamily="49" charset="-122"/>
              <a:cs typeface="+mj-cs"/>
            </a:endParaRPr>
          </a:p>
        </p:txBody>
      </p:sp>
      <p:sp>
        <p:nvSpPr>
          <p:cNvPr id="283" name="MH_Other_8"/>
          <p:cNvSpPr/>
          <p:nvPr>
            <p:custDataLst>
              <p:tags r:id="rId3"/>
            </p:custDataLst>
          </p:nvPr>
        </p:nvSpPr>
        <p:spPr>
          <a:xfrm>
            <a:off x="5762989" y="5808587"/>
            <a:ext cx="217692" cy="216797"/>
          </a:xfrm>
          <a:custGeom>
            <a:avLst/>
            <a:gdLst>
              <a:gd name="connsiteX0" fmla="*/ 118308 w 217692"/>
              <a:gd name="connsiteY0" fmla="*/ 384 h 216797"/>
              <a:gd name="connsiteX1" fmla="*/ 212387 w 217692"/>
              <a:gd name="connsiteY1" fmla="*/ 74754 h 216797"/>
              <a:gd name="connsiteX2" fmla="*/ 142319 w 217692"/>
              <a:gd name="connsiteY2" fmla="*/ 211413 h 216797"/>
              <a:gd name="connsiteX3" fmla="*/ 5305 w 217692"/>
              <a:gd name="connsiteY3" fmla="*/ 142039 h 216797"/>
              <a:gd name="connsiteX4" fmla="*/ 75375 w 217692"/>
              <a:gd name="connsiteY4" fmla="*/ 5381 h 216797"/>
              <a:gd name="connsiteX5" fmla="*/ 118308 w 217692"/>
              <a:gd name="connsiteY5" fmla="*/ 384 h 21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692" h="216797">
                <a:moveTo>
                  <a:pt x="118308" y="384"/>
                </a:moveTo>
                <a:cubicBezTo>
                  <a:pt x="160551" y="3946"/>
                  <a:pt x="198522" y="32086"/>
                  <a:pt x="212387" y="74754"/>
                </a:cubicBezTo>
                <a:cubicBezTo>
                  <a:pt x="230873" y="131650"/>
                  <a:pt x="199502" y="192830"/>
                  <a:pt x="142319" y="211413"/>
                </a:cubicBezTo>
                <a:cubicBezTo>
                  <a:pt x="85134" y="229995"/>
                  <a:pt x="23794" y="198936"/>
                  <a:pt x="5305" y="142039"/>
                </a:cubicBezTo>
                <a:cubicBezTo>
                  <a:pt x="-13179" y="85146"/>
                  <a:pt x="18193" y="23961"/>
                  <a:pt x="75375" y="5381"/>
                </a:cubicBezTo>
                <a:cubicBezTo>
                  <a:pt x="89668" y="738"/>
                  <a:pt x="104228" y="-804"/>
                  <a:pt x="118308" y="38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Autofit/>
          </a:bodyPr>
          <a:p>
            <a:pPr algn="ctr">
              <a:lnSpc>
                <a:spcPct val="120000"/>
              </a:lnSpc>
            </a:pPr>
            <a:r>
              <a:rPr lang="en-US" altLang="zh-CN" sz="1600" dirty="0" smtClean="0">
                <a:solidFill>
                  <a:schemeClr val="accent5"/>
                </a:solidFill>
              </a:rPr>
              <a:t>1</a:t>
            </a:r>
            <a:endParaRPr lang="zh-CN" altLang="en-US" sz="1600" dirty="0">
              <a:solidFill>
                <a:schemeClr val="accent5"/>
              </a:solidFill>
            </a:endParaRPr>
          </a:p>
        </p:txBody>
      </p:sp>
      <p:sp>
        <p:nvSpPr>
          <p:cNvPr id="11" name="MH_Other_7"/>
          <p:cNvSpPr/>
          <p:nvPr>
            <p:custDataLst>
              <p:tags r:id="rId4"/>
            </p:custDataLst>
          </p:nvPr>
        </p:nvSpPr>
        <p:spPr>
          <a:xfrm rot="21487734" flipH="1">
            <a:off x="6105137" y="5316297"/>
            <a:ext cx="1708746" cy="1141743"/>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p>
            <a:pPr algn="ctr">
              <a:defRPr/>
            </a:pPr>
            <a:endParaRPr lang="zh-CN" altLang="en-US"/>
          </a:p>
        </p:txBody>
      </p:sp>
      <p:sp>
        <p:nvSpPr>
          <p:cNvPr id="87" name="MH_SubTitle_4"/>
          <p:cNvSpPr/>
          <p:nvPr>
            <p:custDataLst>
              <p:tags r:id="rId5"/>
            </p:custDataLst>
          </p:nvPr>
        </p:nvSpPr>
        <p:spPr>
          <a:xfrm>
            <a:off x="6709825" y="5368543"/>
            <a:ext cx="1020237" cy="1020239"/>
          </a:xfrm>
          <a:custGeom>
            <a:avLst/>
            <a:gdLst>
              <a:gd name="connsiteX0" fmla="*/ 492230 w 1020237"/>
              <a:gd name="connsiteY0" fmla="*/ 299 h 1020239"/>
              <a:gd name="connsiteX1" fmla="*/ 922786 w 1020237"/>
              <a:gd name="connsiteY1" fmla="*/ 210303 h 1020239"/>
              <a:gd name="connsiteX2" fmla="*/ 809940 w 1020237"/>
              <a:gd name="connsiteY2" fmla="*/ 922785 h 1020239"/>
              <a:gd name="connsiteX3" fmla="*/ 97454 w 1020237"/>
              <a:gd name="connsiteY3" fmla="*/ 809940 h 1020239"/>
              <a:gd name="connsiteX4" fmla="*/ 210300 w 1020237"/>
              <a:gd name="connsiteY4" fmla="*/ 97452 h 1020239"/>
              <a:gd name="connsiteX5" fmla="*/ 492230 w 1020237"/>
              <a:gd name="connsiteY5" fmla="*/ 299 h 10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237" h="1020239">
                <a:moveTo>
                  <a:pt x="492230" y="299"/>
                </a:moveTo>
                <a:cubicBezTo>
                  <a:pt x="655879" y="-5291"/>
                  <a:pt x="819292" y="67860"/>
                  <a:pt x="922786" y="210303"/>
                </a:cubicBezTo>
                <a:cubicBezTo>
                  <a:pt x="1088368" y="438214"/>
                  <a:pt x="1037849" y="757204"/>
                  <a:pt x="809940" y="922785"/>
                </a:cubicBezTo>
                <a:cubicBezTo>
                  <a:pt x="582030" y="1088372"/>
                  <a:pt x="263039" y="1037850"/>
                  <a:pt x="97454" y="809940"/>
                </a:cubicBezTo>
                <a:cubicBezTo>
                  <a:pt x="-68133" y="582032"/>
                  <a:pt x="-17607" y="263040"/>
                  <a:pt x="210300" y="97452"/>
                </a:cubicBezTo>
                <a:cubicBezTo>
                  <a:pt x="295765" y="35363"/>
                  <a:pt x="394040" y="3656"/>
                  <a:pt x="492230" y="299"/>
                </a:cubicBezTo>
                <a:close/>
              </a:path>
            </a:pathLst>
          </a:cu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p>
            <a:pPr algn="ctr"/>
            <a:r>
              <a:rPr lang="zh-CN" altLang="en-US" sz="2400" b="1" dirty="0">
                <a:solidFill>
                  <a:srgbClr val="529DAF"/>
                </a:solidFill>
                <a:latin typeface="楷体" panose="02010609060101010101" pitchFamily="49" charset="-122"/>
                <a:ea typeface="楷体" panose="02010609060101010101" pitchFamily="49" charset="-122"/>
                <a:cs typeface="+mj-cs"/>
              </a:rPr>
              <a:t>黄金</a:t>
            </a:r>
            <a:endParaRPr lang="zh-CN" altLang="en-US" sz="2400" b="1" dirty="0">
              <a:solidFill>
                <a:srgbClr val="529DAF"/>
              </a:solidFill>
              <a:latin typeface="楷体" panose="02010609060101010101" pitchFamily="49" charset="-122"/>
              <a:ea typeface="楷体" panose="02010609060101010101" pitchFamily="49" charset="-122"/>
              <a:cs typeface="+mj-cs"/>
            </a:endParaRPr>
          </a:p>
        </p:txBody>
      </p:sp>
      <p:sp>
        <p:nvSpPr>
          <p:cNvPr id="123" name="MH_Other_8"/>
          <p:cNvSpPr/>
          <p:nvPr>
            <p:custDataLst>
              <p:tags r:id="rId6"/>
            </p:custDataLst>
          </p:nvPr>
        </p:nvSpPr>
        <p:spPr>
          <a:xfrm>
            <a:off x="6205075" y="5799585"/>
            <a:ext cx="217034" cy="217375"/>
          </a:xfrm>
          <a:custGeom>
            <a:avLst/>
            <a:gdLst>
              <a:gd name="connsiteX0" fmla="*/ 125232 w 217034"/>
              <a:gd name="connsiteY0" fmla="*/ 1387 h 217375"/>
              <a:gd name="connsiteX1" fmla="*/ 196150 w 217034"/>
              <a:gd name="connsiteY1" fmla="*/ 45021 h 217375"/>
              <a:gd name="connsiteX2" fmla="*/ 172509 w 217034"/>
              <a:gd name="connsiteY2" fmla="*/ 196766 h 217375"/>
              <a:gd name="connsiteX3" fmla="*/ 20885 w 217034"/>
              <a:gd name="connsiteY3" fmla="*/ 172357 h 217375"/>
              <a:gd name="connsiteX4" fmla="*/ 44526 w 217034"/>
              <a:gd name="connsiteY4" fmla="*/ 20611 h 217375"/>
              <a:gd name="connsiteX5" fmla="*/ 125232 w 217034"/>
              <a:gd name="connsiteY5" fmla="*/ 1387 h 21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034" h="217375">
                <a:moveTo>
                  <a:pt x="125232" y="1387"/>
                </a:moveTo>
                <a:cubicBezTo>
                  <a:pt x="152671" y="5807"/>
                  <a:pt x="178474" y="20700"/>
                  <a:pt x="196150" y="45021"/>
                </a:cubicBezTo>
                <a:cubicBezTo>
                  <a:pt x="231490" y="93666"/>
                  <a:pt x="220909" y="161604"/>
                  <a:pt x="172509" y="196766"/>
                </a:cubicBezTo>
                <a:cubicBezTo>
                  <a:pt x="124111" y="231928"/>
                  <a:pt x="56229" y="220998"/>
                  <a:pt x="20885" y="172357"/>
                </a:cubicBezTo>
                <a:cubicBezTo>
                  <a:pt x="-14456" y="123712"/>
                  <a:pt x="-3871" y="55775"/>
                  <a:pt x="44526" y="20611"/>
                </a:cubicBezTo>
                <a:cubicBezTo>
                  <a:pt x="68726" y="3030"/>
                  <a:pt x="97792" y="-3028"/>
                  <a:pt x="125232" y="138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Autofit/>
          </a:bodyPr>
          <a:p>
            <a:pPr algn="ctr">
              <a:lnSpc>
                <a:spcPct val="120000"/>
              </a:lnSpc>
            </a:pPr>
            <a:r>
              <a:rPr lang="en-US" altLang="zh-CN" sz="1600" dirty="0" smtClean="0">
                <a:solidFill>
                  <a:schemeClr val="accent1"/>
                </a:solidFill>
              </a:rPr>
              <a:t>2</a:t>
            </a:r>
            <a:endParaRPr lang="zh-CN" altLang="en-US" sz="1600" dirty="0">
              <a:solidFill>
                <a:schemeClr val="accent1"/>
              </a:solidFill>
            </a:endParaRPr>
          </a:p>
        </p:txBody>
      </p:sp>
      <p:sp>
        <p:nvSpPr>
          <p:cNvPr id="445" name="文本框 444"/>
          <p:cNvSpPr txBox="1"/>
          <p:nvPr>
            <p:custDataLst>
              <p:tags r:id="rId7"/>
            </p:custDataLst>
          </p:nvPr>
        </p:nvSpPr>
        <p:spPr>
          <a:xfrm>
            <a:off x="1283335" y="5728970"/>
            <a:ext cx="2778760" cy="754380"/>
          </a:xfrm>
          <a:prstGeom prst="rect">
            <a:avLst/>
          </a:prstGeom>
          <a:noFill/>
        </p:spPr>
        <p:txBody>
          <a:bodyPr wrap="square" rtlCol="0" anchor="ctr">
            <a:normAutofit/>
          </a:bodyPr>
          <a:p>
            <a:pPr algn="r"/>
            <a:r>
              <a:rPr lang="zh-CN" altLang="en-US" sz="2400" b="1" kern="100" dirty="0">
                <a:ln>
                  <a:noFill/>
                </a:ln>
                <a:solidFill>
                  <a:schemeClr val="accent4"/>
                </a:solidFill>
                <a:latin typeface="楷体" panose="02010609060101010101" pitchFamily="49" charset="-122"/>
                <a:ea typeface="楷体" panose="02010609060101010101" pitchFamily="49" charset="-122"/>
                <a:sym typeface="+mn-ea"/>
              </a:rPr>
              <a:t>★★</a:t>
            </a:r>
            <a:r>
              <a:rPr lang="en-US" altLang="zh-CN" sz="2400" b="1" dirty="0">
                <a:solidFill>
                  <a:schemeClr val="accent4"/>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a:t>
            </a:r>
            <a:r>
              <a:rPr lang="zh-CN" altLang="en-US" sz="2400" b="1" dirty="0">
                <a:solidFill>
                  <a:schemeClr val="accent4"/>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中性</a:t>
            </a:r>
            <a:endParaRPr lang="zh-CN" altLang="en-US" sz="2400" b="1" kern="100" dirty="0" smtClean="0">
              <a:ln>
                <a:noFill/>
              </a:ln>
              <a:solidFill>
                <a:schemeClr val="accent4"/>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endParaRPr>
          </a:p>
          <a:p>
            <a:pPr algn="r"/>
            <a:endParaRPr lang="zh-CN" altLang="en-US" sz="2800" spc="100" dirty="0"/>
          </a:p>
        </p:txBody>
      </p:sp>
      <p:sp>
        <p:nvSpPr>
          <p:cNvPr id="446" name="文本框 445"/>
          <p:cNvSpPr txBox="1"/>
          <p:nvPr>
            <p:custDataLst>
              <p:tags r:id="rId8"/>
            </p:custDataLst>
          </p:nvPr>
        </p:nvSpPr>
        <p:spPr>
          <a:xfrm>
            <a:off x="7740628" y="5363382"/>
            <a:ext cx="2778908" cy="1043236"/>
          </a:xfrm>
          <a:prstGeom prst="rect">
            <a:avLst/>
          </a:prstGeom>
          <a:noFill/>
        </p:spPr>
        <p:txBody>
          <a:bodyPr wrap="square" rtlCol="0" anchor="ctr">
            <a:normAutofit/>
          </a:bodyPr>
          <a:p>
            <a:pPr algn="ctr"/>
            <a:r>
              <a:rPr lang="zh-CN" altLang="en-US" sz="2400" b="1" dirty="0">
                <a:solidFill>
                  <a:schemeClr val="accent4"/>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中性</a:t>
            </a:r>
            <a:r>
              <a:rPr lang="en-US" altLang="zh-CN" sz="2400" b="1" dirty="0">
                <a:solidFill>
                  <a:schemeClr val="accent4"/>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a:t>
            </a:r>
            <a:r>
              <a:rPr lang="zh-CN" altLang="en-US" sz="2400" b="1" kern="100" dirty="0">
                <a:ln>
                  <a:noFill/>
                </a:ln>
                <a:solidFill>
                  <a:schemeClr val="accent4"/>
                </a:solidFill>
                <a:latin typeface="楷体" panose="02010609060101010101" pitchFamily="49" charset="-122"/>
                <a:ea typeface="楷体" panose="02010609060101010101" pitchFamily="49" charset="-122"/>
                <a:sym typeface="+mn-ea"/>
              </a:rPr>
              <a:t>★★</a:t>
            </a:r>
            <a:endParaRPr lang="zh-CN" altLang="en-US" sz="2400" b="1" kern="100" spc="100" dirty="0">
              <a:ln>
                <a:noFill/>
              </a:ln>
              <a:solidFill>
                <a:schemeClr val="accent4"/>
              </a:solidFill>
              <a:latin typeface="楷体" panose="02010609060101010101" pitchFamily="49" charset="-122"/>
              <a:ea typeface="楷体" panose="02010609060101010101" pitchFamily="49"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矩形 4"/>
          <p:cNvSpPr/>
          <p:nvPr/>
        </p:nvSpPr>
        <p:spPr>
          <a:xfrm>
            <a:off x="2166239" y="0"/>
            <a:ext cx="7788275" cy="6898640"/>
          </a:xfrm>
          <a:prstGeom prst="rect">
            <a:avLst/>
          </a:prstGeom>
          <a:solidFill>
            <a:srgbClr val="FFD860">
              <a:alpha val="16000"/>
            </a:srgbClr>
          </a:solidFill>
          <a:ln w="9525">
            <a:noFill/>
          </a:ln>
        </p:spPr>
        <p:txBody>
          <a:bodyPr anchor="ctr"/>
          <a:lstStyle/>
          <a:p>
            <a:pPr algn="ctr">
              <a:buFont typeface="Arial" panose="020B0604020202020204" pitchFamily="34" charset="0"/>
              <a:buNone/>
            </a:pPr>
            <a:endParaRPr lang="zh-CN" altLang="en-US" sz="2400" dirty="0">
              <a:solidFill>
                <a:srgbClr val="FFFFFF"/>
              </a:solidFill>
              <a:latin typeface="方正兰亭黑_GBK" charset="0"/>
              <a:ea typeface="方正兰亭黑_GBK" pitchFamily="2" charset="-122"/>
              <a:sym typeface="方正兰亭黑_GBK" pitchFamily="2" charset="-122"/>
            </a:endParaRPr>
          </a:p>
        </p:txBody>
      </p:sp>
      <p:sp>
        <p:nvSpPr>
          <p:cNvPr id="6" name="文本框 5"/>
          <p:cNvSpPr txBox="1"/>
          <p:nvPr/>
        </p:nvSpPr>
        <p:spPr>
          <a:xfrm>
            <a:off x="4931391" y="856992"/>
            <a:ext cx="2152915" cy="5835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b="1" dirty="0">
                <a:solidFill>
                  <a:srgbClr val="EC9704"/>
                </a:solidFill>
                <a:latin typeface="隶书" panose="02010509060101010101" pitchFamily="49" charset="-122"/>
                <a:sym typeface="+mn-ea"/>
              </a:rPr>
              <a:t>特别提示</a:t>
            </a:r>
            <a:endParaRPr lang="zh-CN" altLang="en-US" sz="3200" b="1" dirty="0">
              <a:solidFill>
                <a:srgbClr val="EC9704"/>
              </a:solidFill>
              <a:latin typeface="隶书" panose="02010509060101010101" pitchFamily="49" charset="-122"/>
              <a:sym typeface="+mn-ea"/>
            </a:endParaRPr>
          </a:p>
        </p:txBody>
      </p:sp>
      <p:sp>
        <p:nvSpPr>
          <p:cNvPr id="7" name="文本框 6"/>
          <p:cNvSpPr txBox="1"/>
          <p:nvPr/>
        </p:nvSpPr>
        <p:spPr>
          <a:xfrm>
            <a:off x="2477735" y="1527810"/>
            <a:ext cx="7195185" cy="4846320"/>
          </a:xfrm>
          <a:prstGeom prst="rect">
            <a:avLst/>
          </a:prstGeom>
          <a:noFill/>
        </p:spPr>
        <p:txBody>
          <a:bodyPr wrap="square" rtlCol="0">
            <a:spAutoFit/>
          </a:bodyPr>
          <a:lstStyle/>
          <a:p>
            <a:pPr latinLnBrk="0">
              <a:lnSpc>
                <a:spcPct val="150000"/>
              </a:lnSpc>
              <a:spcBef>
                <a:spcPts val="0"/>
              </a:spcBef>
            </a:pPr>
            <a:r>
              <a:rPr lang="en-US" altLang="zh-CN" sz="1400" b="1" dirty="0">
                <a:solidFill>
                  <a:srgbClr val="FFD860"/>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        </a:t>
            </a:r>
            <a:r>
              <a:rPr lang="zh-CN" altLang="en-US" sz="1600" b="1" dirty="0">
                <a:solidFill>
                  <a:srgbClr val="EC9704"/>
                </a:solidFill>
                <a:latin typeface="隶书" panose="02010509060101010101" pitchFamily="49" charset="-122"/>
                <a:sym typeface="+mn-ea"/>
              </a:rPr>
              <a:t>本资料所载的市场研究信息是由中信银行、中信证券、中信信托、中信保诚人寿、中信建投证券、天安财险、华夏基金、中信保诚基金共同参与制作。</a:t>
            </a:r>
            <a:endParaRPr lang="zh-CN" altLang="en-US" sz="1600" b="1" dirty="0">
              <a:solidFill>
                <a:srgbClr val="EC9704"/>
              </a:solidFill>
              <a:latin typeface="隶书" panose="02010509060101010101" pitchFamily="49" charset="-122"/>
              <a:sym typeface="+mn-ea"/>
            </a:endParaRPr>
          </a:p>
          <a:p>
            <a:pPr latinLnBrk="0">
              <a:lnSpc>
                <a:spcPct val="150000"/>
              </a:lnSpc>
              <a:spcBef>
                <a:spcPts val="0"/>
              </a:spcBef>
            </a:pPr>
            <a:r>
              <a:rPr lang="zh-CN" altLang="en-US" sz="1600" b="1" dirty="0">
                <a:solidFill>
                  <a:srgbClr val="EC9704"/>
                </a:solidFill>
                <a:latin typeface="隶书" panose="02010509060101010101" pitchFamily="49" charset="-122"/>
                <a:sym typeface="+mn-ea"/>
              </a:rPr>
              <a:t>    本资料所载的研究信息及结论、收益表现通常基于特定的假设条件，并不涉及对具体证券、金融工具或者金融产品在具体价位、具体时点、具体市场表现的判断，因此不能够等同于带有针对性的、指导具体投资的操作意见。本资料仅供订阅人参考之用，不是或不应被视为出售、购买或认购证券或其它金融工具的要约或要约邀请。个人投资者如需使用本资料，须寻求专业人士的指导，自主作出投资决策并自行承担投资风险。若因不当使用相关信息而造成任何直接或间接损失，中信银行、中信证券、中信信托、中信保诚人寿、中信建投证券、天安财险、华夏基金、中信保诚基金及其他参与合作机构不对使用本资料涉及的信息所产生的任何直接或间接损失或与此有关的其它损失承担任何责任。</a:t>
            </a:r>
            <a:endParaRPr lang="zh-CN" altLang="en-US" sz="1600" b="1" dirty="0">
              <a:solidFill>
                <a:srgbClr val="EC9704"/>
              </a:solidFill>
              <a:latin typeface="隶书" panose="02010509060101010101" pitchFamily="49" charset="-122"/>
              <a:sym typeface="+mn-ea"/>
            </a:endParaRPr>
          </a:p>
          <a:p>
            <a:pPr latinLnBrk="0">
              <a:lnSpc>
                <a:spcPct val="150000"/>
              </a:lnSpc>
              <a:spcBef>
                <a:spcPts val="0"/>
              </a:spcBef>
            </a:pPr>
            <a:r>
              <a:rPr lang="zh-CN" altLang="en-US" sz="1600" b="1" dirty="0">
                <a:solidFill>
                  <a:srgbClr val="EC9704"/>
                </a:solidFill>
                <a:latin typeface="隶书" panose="02010509060101010101" pitchFamily="49" charset="-122"/>
                <a:sym typeface="+mn-ea"/>
              </a:rPr>
              <a:t>    感谢您给予的理解和配合！</a:t>
            </a:r>
            <a:endParaRPr lang="zh-CN" altLang="en-US" sz="1600" b="1" dirty="0">
              <a:solidFill>
                <a:srgbClr val="EC9704"/>
              </a:solidFill>
              <a:latin typeface="隶书" panose="02010509060101010101" pitchFamily="49" charset="-122"/>
              <a:sym typeface="+mn-ea"/>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D860"/>
              </a:solidFill>
              <a:effectLst>
                <a:outerShdw blurRad="38100" dist="38100" dir="2700000" algn="tl">
                  <a:srgbClr val="000000">
                    <a:alpha val="43137"/>
                  </a:srgbClr>
                </a:outerShdw>
              </a:effectLst>
              <a:uLnTx/>
              <a:uFillTx/>
              <a:latin typeface="华文楷体" panose="02010600040101010101" charset="-122"/>
              <a:ea typeface="华文楷体" panose="02010600040101010101" charset="-122"/>
              <a:sym typeface="+mn-ea"/>
            </a:endParaRPr>
          </a:p>
        </p:txBody>
      </p:sp>
      <p:sp>
        <p:nvSpPr>
          <p:cNvPr id="11" name="灯片编号占位符 10"/>
          <p:cNvSpPr>
            <a:spLocks noGrp="1"/>
          </p:cNvSpPr>
          <p:nvPr/>
        </p:nvSpPr>
        <p:spPr>
          <a:xfrm>
            <a:off x="11600780" y="6494145"/>
            <a:ext cx="579755" cy="365125"/>
          </a:xfrm>
          <a:prstGeom prst="rect">
            <a:avLst/>
          </a:prstGeom>
        </p:spPr>
        <p:txBody>
          <a:bodyPr vert="horz" lIns="91440" tIns="45720" rIns="91440" bIns="45720" rtlCol="0" anchor="ctr"/>
          <a:lstStyle>
            <a:defPPr>
              <a:defRPr lang="zh-CN"/>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400" b="1">
                <a:solidFill>
                  <a:srgbClr val="FFC000"/>
                </a:solidFill>
              </a:rPr>
              <a:t>25</a:t>
            </a:r>
            <a:endParaRPr lang="en-US" altLang="zh-CN" sz="2400" b="1">
              <a:solidFill>
                <a:srgbClr val="FFC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6" presetClass="entr" presetSubtype="37" fill="hold" grpId="0" nodeType="afterEffect">
                                  <p:stCondLst>
                                    <p:cond delay="0"/>
                                  </p:stCondLst>
                                  <p:childTnLst>
                                    <p:set>
                                      <p:cBhvr>
                                        <p:cTn id="18" dur="1" fill="hold">
                                          <p:stCondLst>
                                            <p:cond delay="0"/>
                                          </p:stCondLst>
                                        </p:cTn>
                                        <p:tgtEl>
                                          <p:spTgt spid="24581"/>
                                        </p:tgtEl>
                                        <p:attrNameLst>
                                          <p:attrName>style.visibility</p:attrName>
                                        </p:attrNameLst>
                                      </p:cBhvr>
                                      <p:to>
                                        <p:strVal val="visible"/>
                                      </p:to>
                                    </p:set>
                                    <p:animEffect filter="barn(outVertical)">
                                      <p:cBhvr>
                                        <p:cTn id="19" dur="1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ldLvl="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同侧圆角矩形 8"/>
          <p:cNvSpPr/>
          <p:nvPr/>
        </p:nvSpPr>
        <p:spPr>
          <a:xfrm rot="10800000">
            <a:off x="1445137" y="1428798"/>
            <a:ext cx="1645920" cy="441960"/>
          </a:xfrm>
          <a:prstGeom prst="round2SameRect">
            <a:avLst/>
          </a:prstGeom>
          <a:solidFill>
            <a:srgbClr val="DE8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flipH="1">
            <a:off x="1216308" y="1897063"/>
            <a:ext cx="76200" cy="46640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nvGrpSpPr>
          <p:cNvPr id="18436" name="组合 24"/>
          <p:cNvGrpSpPr/>
          <p:nvPr/>
        </p:nvGrpSpPr>
        <p:grpSpPr bwMode="auto">
          <a:xfrm>
            <a:off x="1134222" y="1428710"/>
            <a:ext cx="10292716" cy="4859655"/>
            <a:chOff x="1833142" y="1197334"/>
            <a:chExt cx="3819712" cy="4859820"/>
          </a:xfrm>
        </p:grpSpPr>
        <p:sp>
          <p:nvSpPr>
            <p:cNvPr id="18440" name="文本框 21"/>
            <p:cNvSpPr txBox="1">
              <a:spLocks noChangeArrowheads="1"/>
            </p:cNvSpPr>
            <p:nvPr/>
          </p:nvSpPr>
          <p:spPr bwMode="auto">
            <a:xfrm>
              <a:off x="1833142" y="1810765"/>
              <a:ext cx="3819712" cy="4246389"/>
            </a:xfrm>
            <a:prstGeom prst="rect">
              <a:avLst/>
            </a:prstGeom>
            <a:noFill/>
            <a:ln w="9525">
              <a:noFill/>
              <a:miter lim="800000"/>
            </a:ln>
          </p:spPr>
          <p:txBody>
            <a:bodyPr wrap="square">
              <a:spAutoFit/>
            </a:bodyPr>
            <a:lstStyle/>
            <a:p>
              <a:pPr eaLnBrk="0" hangingPunct="0">
                <a:lnSpc>
                  <a:spcPct val="150000"/>
                </a:lnSpc>
              </a:pPr>
              <a:r>
                <a:rPr lang="zh-CN" altLang="en-US" b="1" dirty="0">
                  <a:solidFill>
                    <a:srgbClr val="D88603"/>
                  </a:solidFill>
                  <a:latin typeface="微软雅黑" panose="020B0503020204020204" charset="-122"/>
                  <a:ea typeface="微软雅黑" panose="020B0503020204020204" charset="-122"/>
                  <a:sym typeface="+mn-ea"/>
                </a:rPr>
                <a:t>     国际方面</a:t>
              </a:r>
              <a:r>
                <a:rPr lang="zh-CN" altLang="en-US" b="1" dirty="0">
                  <a:solidFill>
                    <a:srgbClr val="E6AD00"/>
                  </a:solidFill>
                  <a:latin typeface="微软雅黑" panose="020B0503020204020204" charset="-122"/>
                  <a:ea typeface="微软雅黑" panose="020B0503020204020204" charset="-122"/>
                  <a:sym typeface="+mn-ea"/>
                </a:rPr>
                <a:t>：</a:t>
              </a:r>
              <a:r>
                <a:rPr sz="1800" b="1" dirty="0">
                  <a:solidFill>
                    <a:schemeClr val="accent4">
                      <a:lumMod val="40000"/>
                      <a:lumOff val="60000"/>
                    </a:schemeClr>
                  </a:solidFill>
                  <a:latin typeface="楷体" panose="02010609060101010101" pitchFamily="49" charset="-122"/>
                  <a:ea typeface="楷体" panose="02010609060101010101" pitchFamily="49" charset="-122"/>
                </a:rPr>
                <a:t>美国</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方面，</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rPr>
                <a:t>1</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rPr>
                <a:t>月失业</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率保持低位，薪资稳步增长，经济继续向好</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rPr>
                <a:t>，预计美联储</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rPr>
                <a:t>3</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rPr>
                <a:t>月份加息；</a:t>
              </a:r>
              <a:r>
                <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欧元区：1月制造业PMI终值是</a:t>
              </a:r>
              <a:r>
                <a:rPr lang="en-US" sz="1800" b="1" dirty="0">
                  <a:solidFill>
                    <a:schemeClr val="accent4">
                      <a:lumMod val="40000"/>
                      <a:lumOff val="60000"/>
                    </a:schemeClr>
                  </a:solidFill>
                  <a:latin typeface="楷体" panose="02010609060101010101" pitchFamily="49" charset="-122"/>
                  <a:ea typeface="楷体" panose="02010609060101010101" pitchFamily="49" charset="-122"/>
                  <a:sym typeface="+mn-ea"/>
                </a:rPr>
                <a:t>59</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.6</a:t>
              </a:r>
              <a:r>
                <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%，制造业表现依旧强劲。</a:t>
              </a:r>
              <a:endPar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endParaRPr>
            </a:p>
            <a:p>
              <a:pPr eaLnBrk="0" hangingPunct="0">
                <a:lnSpc>
                  <a:spcPct val="150000"/>
                </a:lnSpc>
              </a:pPr>
              <a:r>
                <a:rPr lang="zh-CN" altLang="en-US" b="1" dirty="0">
                  <a:solidFill>
                    <a:srgbClr val="E6AD00"/>
                  </a:solidFill>
                  <a:latin typeface="微软雅黑" panose="020B0503020204020204" charset="-122"/>
                  <a:ea typeface="微软雅黑" panose="020B0503020204020204" charset="-122"/>
                  <a:sym typeface="+mn-ea"/>
                </a:rPr>
                <a:t>     </a:t>
              </a:r>
              <a:r>
                <a:rPr lang="zh-CN" altLang="en-US" b="1" dirty="0">
                  <a:solidFill>
                    <a:srgbClr val="D88603"/>
                  </a:solidFill>
                  <a:latin typeface="微软雅黑" panose="020B0503020204020204" charset="-122"/>
                  <a:ea typeface="微软雅黑" panose="020B0503020204020204" charset="-122"/>
                  <a:sym typeface="+mn-ea"/>
                </a:rPr>
                <a:t>国内方面</a:t>
              </a:r>
              <a:r>
                <a:rPr lang="zh-CN" altLang="en-US" b="1" dirty="0">
                  <a:solidFill>
                    <a:srgbClr val="E6AD00"/>
                  </a:solidFill>
                  <a:latin typeface="微软雅黑" panose="020B0503020204020204" charset="-122"/>
                  <a:ea typeface="微软雅黑" panose="020B0503020204020204" charset="-122"/>
                  <a:sym typeface="+mn-ea"/>
                </a:rPr>
                <a:t>：</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1</a:t>
              </a:r>
              <a:r>
                <a:rPr sz="1800" b="1" dirty="0">
                  <a:solidFill>
                    <a:schemeClr val="accent4">
                      <a:lumMod val="40000"/>
                      <a:lumOff val="60000"/>
                    </a:schemeClr>
                  </a:solidFill>
                  <a:latin typeface="楷体" panose="02010609060101010101" pitchFamily="49" charset="-122"/>
                  <a:ea typeface="楷体" panose="02010609060101010101" pitchFamily="49" charset="-122"/>
                  <a:sym typeface="+mn-ea"/>
                </a:rPr>
                <a:t>月</a:t>
              </a:r>
              <a:r>
                <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制造业</a:t>
              </a:r>
              <a:r>
                <a:rPr sz="1800" b="1" dirty="0">
                  <a:solidFill>
                    <a:schemeClr val="accent4">
                      <a:lumMod val="40000"/>
                      <a:lumOff val="60000"/>
                    </a:schemeClr>
                  </a:solidFill>
                  <a:latin typeface="楷体" panose="02010609060101010101" pitchFamily="49" charset="-122"/>
                  <a:ea typeface="楷体" panose="02010609060101010101" pitchFamily="49" charset="-122"/>
                </a:rPr>
                <a:t>PMI是51.</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3</a:t>
              </a:r>
              <a:r>
                <a:rPr sz="1800" b="1" dirty="0">
                  <a:solidFill>
                    <a:schemeClr val="accent4">
                      <a:lumMod val="40000"/>
                      <a:lumOff val="60000"/>
                    </a:schemeClr>
                  </a:solidFill>
                  <a:latin typeface="楷体" panose="02010609060101010101" pitchFamily="49" charset="-122"/>
                  <a:ea typeface="楷体" panose="02010609060101010101" pitchFamily="49" charset="-122"/>
                </a:rPr>
                <a:t>%，较上月</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回落</a:t>
              </a:r>
              <a:r>
                <a:rPr sz="1800" b="1" dirty="0">
                  <a:solidFill>
                    <a:schemeClr val="accent4">
                      <a:lumMod val="40000"/>
                      <a:lumOff val="60000"/>
                    </a:schemeClr>
                  </a:solidFill>
                  <a:latin typeface="楷体" panose="02010609060101010101" pitchFamily="49" charset="-122"/>
                  <a:ea typeface="楷体" panose="02010609060101010101" pitchFamily="49" charset="-122"/>
                </a:rPr>
                <a:t>0.</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3</a:t>
              </a:r>
              <a:r>
                <a:rPr sz="1800" b="1" dirty="0">
                  <a:solidFill>
                    <a:schemeClr val="accent4">
                      <a:lumMod val="40000"/>
                      <a:lumOff val="60000"/>
                    </a:schemeClr>
                  </a:solidFill>
                  <a:latin typeface="楷体" panose="02010609060101010101" pitchFamily="49" charset="-122"/>
                  <a:ea typeface="楷体" panose="02010609060101010101" pitchFamily="49" charset="-122"/>
                </a:rPr>
                <a:t>%</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a:t>
              </a:r>
              <a:r>
                <a:rPr sz="1800" b="1" dirty="0">
                  <a:solidFill>
                    <a:schemeClr val="accent4">
                      <a:lumMod val="40000"/>
                      <a:lumOff val="60000"/>
                    </a:schemeClr>
                  </a:solidFill>
                  <a:latin typeface="楷体" panose="02010609060101010101" pitchFamily="49" charset="-122"/>
                  <a:ea typeface="楷体" panose="02010609060101010101" pitchFamily="49" charset="-122"/>
                </a:rPr>
                <a:t>与去年同期持平，</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已</a:t>
              </a:r>
              <a:r>
                <a:rPr sz="1800" b="1" dirty="0">
                  <a:solidFill>
                    <a:schemeClr val="accent4">
                      <a:lumMod val="40000"/>
                      <a:lumOff val="60000"/>
                    </a:schemeClr>
                  </a:solidFill>
                  <a:latin typeface="楷体" panose="02010609060101010101" pitchFamily="49" charset="-122"/>
                  <a:ea typeface="楷体" panose="02010609060101010101" pitchFamily="49" charset="-122"/>
                </a:rPr>
                <a:t>连续16个月位于51.0%以上的景气区间，</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表明</a:t>
              </a:r>
              <a:r>
                <a:rPr sz="1800" b="1" dirty="0">
                  <a:solidFill>
                    <a:schemeClr val="accent4">
                      <a:lumMod val="40000"/>
                      <a:lumOff val="60000"/>
                    </a:schemeClr>
                  </a:solidFill>
                  <a:latin typeface="楷体" panose="02010609060101010101" pitchFamily="49" charset="-122"/>
                  <a:ea typeface="楷体" panose="02010609060101010101" pitchFamily="49" charset="-122"/>
                </a:rPr>
                <a:t>制造业继续保持稳步扩张</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态</a:t>
              </a:r>
              <a:r>
                <a:rPr sz="1800" b="1" dirty="0">
                  <a:solidFill>
                    <a:schemeClr val="accent4">
                      <a:lumMod val="40000"/>
                      <a:lumOff val="60000"/>
                    </a:schemeClr>
                  </a:solidFill>
                  <a:latin typeface="楷体" panose="02010609060101010101" pitchFamily="49" charset="-122"/>
                  <a:ea typeface="楷体" panose="02010609060101010101" pitchFamily="49" charset="-122"/>
                </a:rPr>
                <a:t>势</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a:t>
              </a:r>
              <a:r>
                <a:rPr sz="1800" b="1" dirty="0">
                  <a:solidFill>
                    <a:schemeClr val="accent4">
                      <a:lumMod val="40000"/>
                      <a:lumOff val="60000"/>
                    </a:schemeClr>
                  </a:solidFill>
                  <a:latin typeface="楷体" panose="02010609060101010101" pitchFamily="49" charset="-122"/>
                  <a:ea typeface="楷体" panose="02010609060101010101" pitchFamily="49" charset="-122"/>
                </a:rPr>
                <a:t>非制造业</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PMI</a:t>
              </a:r>
              <a:r>
                <a:rPr sz="1800" b="1" dirty="0">
                  <a:solidFill>
                    <a:schemeClr val="accent4">
                      <a:lumMod val="40000"/>
                      <a:lumOff val="60000"/>
                    </a:schemeClr>
                  </a:solidFill>
                  <a:latin typeface="楷体" panose="02010609060101010101" pitchFamily="49" charset="-122"/>
                  <a:ea typeface="楷体" panose="02010609060101010101" pitchFamily="49" charset="-122"/>
                </a:rPr>
                <a:t>指数为55.3%，</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分别</a:t>
              </a:r>
              <a:r>
                <a:rPr sz="1800" b="1" dirty="0">
                  <a:solidFill>
                    <a:schemeClr val="accent4">
                      <a:lumMod val="40000"/>
                      <a:lumOff val="60000"/>
                    </a:schemeClr>
                  </a:solidFill>
                  <a:latin typeface="楷体" panose="02010609060101010101" pitchFamily="49" charset="-122"/>
                  <a:ea typeface="楷体" panose="02010609060101010101" pitchFamily="49" charset="-122"/>
                </a:rPr>
                <a:t>高于上月和去年同期0.3</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a:t>
              </a:r>
              <a:r>
                <a:rPr sz="1800" b="1" dirty="0">
                  <a:solidFill>
                    <a:schemeClr val="accent4">
                      <a:lumMod val="40000"/>
                      <a:lumOff val="60000"/>
                    </a:schemeClr>
                  </a:solidFill>
                  <a:latin typeface="楷体" panose="02010609060101010101" pitchFamily="49" charset="-122"/>
                  <a:ea typeface="楷体" panose="02010609060101010101" pitchFamily="49" charset="-122"/>
                </a:rPr>
                <a:t>和0.7</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a:t>
              </a:r>
              <a:r>
                <a:rPr sz="1800" b="1" dirty="0">
                  <a:solidFill>
                    <a:schemeClr val="accent4">
                      <a:lumMod val="40000"/>
                      <a:lumOff val="60000"/>
                    </a:schemeClr>
                  </a:solidFill>
                  <a:latin typeface="楷体" panose="02010609060101010101" pitchFamily="49" charset="-122"/>
                  <a:ea typeface="楷体" panose="02010609060101010101" pitchFamily="49" charset="-122"/>
                </a:rPr>
                <a:t>，连续3个月上升，延续稳中有升的良好态势。</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1</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rPr>
                <a:t>月数据表明，中国经济发展依旧平稳。</a:t>
              </a:r>
              <a:endParaRPr lang="zh-CN" altLang="en-US" sz="1800" b="1" dirty="0">
                <a:solidFill>
                  <a:schemeClr val="accent4">
                    <a:lumMod val="40000"/>
                    <a:lumOff val="60000"/>
                  </a:schemeClr>
                </a:solidFill>
                <a:latin typeface="楷体" panose="02010609060101010101" pitchFamily="49" charset="-122"/>
                <a:ea typeface="楷体" panose="02010609060101010101" pitchFamily="49" charset="-122"/>
              </a:endParaRPr>
            </a:p>
            <a:p>
              <a:pPr eaLnBrk="0" hangingPunct="0">
                <a:lnSpc>
                  <a:spcPct val="150000"/>
                </a:lnSpc>
              </a:pPr>
              <a:r>
                <a:rPr lang="zh-CN" altLang="en-US" b="1" dirty="0">
                  <a:solidFill>
                    <a:srgbClr val="E6AD00"/>
                  </a:solidFill>
                  <a:latin typeface="微软雅黑" panose="020B0503020204020204" charset="-122"/>
                  <a:ea typeface="微软雅黑" panose="020B0503020204020204" charset="-122"/>
                </a:rPr>
                <a:t>     </a:t>
              </a:r>
              <a:r>
                <a:rPr lang="zh-CN" altLang="en-US" b="1" dirty="0">
                  <a:solidFill>
                    <a:srgbClr val="D88603"/>
                  </a:solidFill>
                  <a:latin typeface="微软雅黑" panose="020B0503020204020204" charset="-122"/>
                  <a:ea typeface="微软雅黑" panose="020B0503020204020204" charset="-122"/>
                </a:rPr>
                <a:t>金融市场方面</a:t>
              </a:r>
              <a:r>
                <a:rPr lang="zh-CN" altLang="en-US" b="1" dirty="0">
                  <a:solidFill>
                    <a:srgbClr val="E6AD00"/>
                  </a:solidFill>
                  <a:latin typeface="微软雅黑" panose="020B0503020204020204" charset="-122"/>
                  <a:ea typeface="微软雅黑" panose="020B0503020204020204" charset="-122"/>
                </a:rPr>
                <a:t>：</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sym typeface="+mn-lt"/>
                </a:rPr>
                <a:t>货币政策保持中性，金融去杠杆稳步推进，现金类资产防御性显著，类固收产品收益率维持高位，债券市场继续震荡筑底。在权益类市场上，</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lt"/>
                </a:rPr>
                <a:t>A</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sym typeface="+mn-lt"/>
                </a:rPr>
                <a:t>股部分风险初露端倪，短期震荡调整概率较大；大跌后，港股估值优势愈发明显，有望重回涨途。受美元走强预期影响，大宗商品走势继续分化。</a:t>
              </a:r>
              <a:endParaRPr lang="zh-CN" altLang="en-US" sz="1800" b="1" dirty="0">
                <a:solidFill>
                  <a:schemeClr val="accent4">
                    <a:lumMod val="40000"/>
                    <a:lumOff val="60000"/>
                  </a:schemeClr>
                </a:solidFill>
                <a:latin typeface="楷体" panose="02010609060101010101" pitchFamily="49" charset="-122"/>
                <a:ea typeface="楷体" panose="02010609060101010101" pitchFamily="49" charset="-122"/>
                <a:sym typeface="+mn-lt"/>
              </a:endParaRPr>
            </a:p>
          </p:txBody>
        </p:sp>
        <p:sp>
          <p:nvSpPr>
            <p:cNvPr id="18441" name="文本框 23"/>
            <p:cNvSpPr txBox="1">
              <a:spLocks noChangeArrowheads="1"/>
            </p:cNvSpPr>
            <p:nvPr/>
          </p:nvSpPr>
          <p:spPr bwMode="auto">
            <a:xfrm>
              <a:off x="1948514" y="1197334"/>
              <a:ext cx="554022" cy="460391"/>
            </a:xfrm>
            <a:prstGeom prst="rect">
              <a:avLst/>
            </a:prstGeom>
            <a:noFill/>
            <a:ln w="9525">
              <a:noFill/>
              <a:miter lim="800000"/>
            </a:ln>
          </p:spPr>
          <p:txBody>
            <a:bodyPr wrap="square">
              <a:spAutoFit/>
            </a:bodyPr>
            <a:lstStyle/>
            <a:p>
              <a:r>
                <a:rPr lang="zh-CN" altLang="en-US" sz="2400" b="1" dirty="0">
                  <a:solidFill>
                    <a:schemeClr val="bg1">
                      <a:lumMod val="95000"/>
                    </a:schemeClr>
                  </a:solidFill>
                  <a:latin typeface="微软雅黑" panose="020B0503020204020204" charset="-122"/>
                  <a:ea typeface="微软雅黑" panose="020B0503020204020204" charset="-122"/>
                  <a:sym typeface="+mn-ea"/>
                </a:rPr>
                <a:t>核心观点</a:t>
              </a:r>
              <a:endParaRPr lang="en-US" altLang="zh-CN" sz="2400" b="1" dirty="0">
                <a:solidFill>
                  <a:schemeClr val="bg1">
                    <a:lumMod val="95000"/>
                  </a:schemeClr>
                </a:solidFill>
                <a:latin typeface="微软雅黑" panose="020B0503020204020204" charset="-122"/>
                <a:ea typeface="微软雅黑" panose="020B0503020204020204" charset="-122"/>
                <a:sym typeface="+mn-ea"/>
              </a:endParaRPr>
            </a:p>
          </p:txBody>
        </p:sp>
      </p:grpSp>
      <p:sp>
        <p:nvSpPr>
          <p:cNvPr id="40" name="矩形 93"/>
          <p:cNvSpPr/>
          <p:nvPr/>
        </p:nvSpPr>
        <p:spPr>
          <a:xfrm>
            <a:off x="1133872" y="1425060"/>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11048246" y="618724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885010" y="1342688"/>
            <a:ext cx="1198245" cy="343872"/>
            <a:chOff x="16254" y="1864"/>
            <a:chExt cx="1887" cy="792"/>
          </a:xfrm>
        </p:grpSpPr>
        <p:sp>
          <p:nvSpPr>
            <p:cNvPr id="16" name="矩形 15"/>
            <p:cNvSpPr/>
            <p:nvPr/>
          </p:nvSpPr>
          <p:spPr>
            <a:xfrm>
              <a:off x="16254" y="2315"/>
              <a:ext cx="360" cy="3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6754" y="2115"/>
              <a:ext cx="480" cy="5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386" y="1864"/>
              <a:ext cx="755" cy="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灯片编号占位符 8"/>
          <p:cNvSpPr>
            <a:spLocks noGrp="1"/>
          </p:cNvSpPr>
          <p:nvPr/>
        </p:nvSpPr>
        <p:spPr>
          <a:xfrm>
            <a:off x="11626215" y="6474460"/>
            <a:ext cx="505460" cy="365125"/>
          </a:xfrm>
          <a:prstGeom prst="rect">
            <a:avLst/>
          </a:prstGeom>
        </p:spPr>
        <p:txBody>
          <a:bodyPr vert="horz" lIns="91440" tIns="45720" rIns="91440" bIns="45720" rtlCol="0" anchor="ctr"/>
          <a:lstStyle>
            <a:defPPr>
              <a:defRPr lang="zh-CN"/>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8" name="图片 7"/>
          <p:cNvPicPr>
            <a:picLocks noChangeAspect="1"/>
          </p:cNvPicPr>
          <p:nvPr/>
        </p:nvPicPr>
        <p:blipFill>
          <a:blip r:embed="rId1"/>
          <a:stretch>
            <a:fillRect/>
          </a:stretch>
        </p:blipFill>
        <p:spPr>
          <a:xfrm>
            <a:off x="911225" y="307975"/>
            <a:ext cx="2907665" cy="746760"/>
          </a:xfrm>
          <a:prstGeom prst="rect">
            <a:avLst/>
          </a:prstGeom>
        </p:spPr>
      </p:pic>
      <p:sp>
        <p:nvSpPr>
          <p:cNvPr id="10" name="矩形 9"/>
          <p:cNvSpPr/>
          <p:nvPr/>
        </p:nvSpPr>
        <p:spPr>
          <a:xfrm>
            <a:off x="549875" y="305435"/>
            <a:ext cx="210185" cy="699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kern="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570" y="1229994"/>
            <a:ext cx="12192635" cy="1513205"/>
          </a:xfrm>
          <a:prstGeom prst="rect">
            <a:avLst/>
          </a:prstGeom>
          <a:solidFill>
            <a:schemeClr val="tx2">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67680" y="576580"/>
            <a:ext cx="4022725" cy="583565"/>
          </a:xfrm>
          <a:prstGeom prst="rect">
            <a:avLst/>
          </a:prstGeom>
          <a:noFill/>
        </p:spPr>
        <p:txBody>
          <a:bodyPr wrap="square">
            <a:spAutoFit/>
          </a:bodyPr>
          <a:lstStyle/>
          <a:p>
            <a:pPr eaLnBrk="0" hangingPunct="0">
              <a:defRPr/>
            </a:pPr>
            <a:r>
              <a:rPr kumimoji="1" lang="zh-CN" altLang="en-US" sz="3200" b="1" dirty="0">
                <a:solidFill>
                  <a:srgbClr val="D88603"/>
                </a:solidFill>
                <a:latin typeface="新宋体" panose="02010609030101010101" charset="-122"/>
                <a:ea typeface="新宋体" panose="02010609030101010101" charset="-122"/>
              </a:rPr>
              <a:t>资产</a:t>
            </a:r>
            <a:r>
              <a:rPr kumimoji="1" lang="zh-CN" altLang="en-US" sz="3200" b="1">
                <a:solidFill>
                  <a:srgbClr val="D88603"/>
                </a:solidFill>
                <a:latin typeface="新宋体" panose="02010609030101010101" charset="-122"/>
                <a:ea typeface="新宋体" panose="02010609030101010101" charset="-122"/>
              </a:rPr>
              <a:t>配置框架</a:t>
            </a:r>
            <a:endParaRPr kumimoji="1" lang="zh-CN" altLang="en-US" sz="3200" b="1" dirty="0">
              <a:solidFill>
                <a:srgbClr val="D88603"/>
              </a:solidFill>
              <a:latin typeface="新宋体" panose="02010609030101010101" charset="-122"/>
              <a:ea typeface="新宋体" panose="02010609030101010101" charset="-122"/>
            </a:endParaRPr>
          </a:p>
        </p:txBody>
      </p:sp>
      <p:sp>
        <p:nvSpPr>
          <p:cNvPr id="21516" name="矩形 19"/>
          <p:cNvSpPr/>
          <p:nvPr/>
        </p:nvSpPr>
        <p:spPr>
          <a:xfrm>
            <a:off x="785460" y="1268730"/>
            <a:ext cx="10455725" cy="1418590"/>
          </a:xfrm>
          <a:prstGeom prst="rect">
            <a:avLst/>
          </a:prstGeom>
          <a:noFill/>
          <a:ln w="9525">
            <a:noFill/>
          </a:ln>
        </p:spPr>
        <p:txBody>
          <a:bodyPr wrap="square" lIns="91431" tIns="45716" rIns="91431" bIns="45716">
            <a:spAutoFit/>
          </a:bodyPr>
          <a:lstStyle/>
          <a:p>
            <a:pPr eaLnBrk="0" hangingPunct="0">
              <a:lnSpc>
                <a:spcPct val="130000"/>
              </a:lnSpc>
              <a:spcAft>
                <a:spcPts val="500"/>
              </a:spcAft>
            </a:pPr>
            <a:r>
              <a:rPr lang="zh-CN" altLang="en-US" sz="2000" b="1" dirty="0">
                <a:solidFill>
                  <a:srgbClr val="DE8F04"/>
                </a:solidFill>
                <a:latin typeface="微软雅黑" panose="020B0503020204020204" charset="-122"/>
                <a:ea typeface="微软雅黑" panose="020B0503020204020204" charset="-122"/>
                <a:sym typeface="+mn-ea"/>
              </a:rPr>
              <a:t>配置资产研究类别明细表</a:t>
            </a:r>
            <a:endParaRPr lang="zh-CN" altLang="en-US" sz="2000" b="1" dirty="0">
              <a:solidFill>
                <a:srgbClr val="DE8F04"/>
              </a:solidFill>
              <a:latin typeface="微软雅黑" panose="020B0503020204020204" charset="-122"/>
              <a:ea typeface="微软雅黑" panose="020B0503020204020204" charset="-122"/>
              <a:sym typeface="+mn-ea"/>
            </a:endParaRPr>
          </a:p>
          <a:p>
            <a:pPr marL="285750" indent="-285750" eaLnBrk="0" hangingPunct="0">
              <a:lnSpc>
                <a:spcPct val="130000"/>
              </a:lnSpc>
              <a:spcAft>
                <a:spcPts val="500"/>
              </a:spcAft>
              <a:buFont typeface="Wingdings" panose="05000000000000000000" pitchFamily="2" charset="2"/>
              <a:buChar char="u"/>
            </a:pPr>
            <a:r>
              <a:rPr lang="zh-CN" altLang="en-US" sz="2000" dirty="0">
                <a:solidFill>
                  <a:srgbClr val="FFC000"/>
                </a:solidFill>
                <a:latin typeface="楷体" panose="02010609060101010101" pitchFamily="49" charset="-122"/>
                <a:ea typeface="楷体" panose="02010609060101010101" pitchFamily="49" charset="-122"/>
                <a:sym typeface="+mn-ea"/>
              </a:rPr>
              <a:t>基础资产：现金类资产、类固收资产、债券、股票、大宗商品等</a:t>
            </a:r>
            <a:endParaRPr lang="zh-CN" altLang="en-US" sz="2000" dirty="0">
              <a:solidFill>
                <a:srgbClr val="FFC000"/>
              </a:solidFill>
              <a:latin typeface="楷体" panose="02010609060101010101" pitchFamily="49" charset="-122"/>
              <a:ea typeface="楷体" panose="02010609060101010101" pitchFamily="49" charset="-122"/>
              <a:sym typeface="+mn-ea"/>
            </a:endParaRPr>
          </a:p>
          <a:p>
            <a:pPr marL="285750" indent="-285750" eaLnBrk="0" hangingPunct="0">
              <a:lnSpc>
                <a:spcPct val="130000"/>
              </a:lnSpc>
              <a:spcAft>
                <a:spcPts val="500"/>
              </a:spcAft>
              <a:buFont typeface="Wingdings" panose="05000000000000000000" pitchFamily="2" charset="2"/>
              <a:buChar char="u"/>
            </a:pPr>
            <a:r>
              <a:rPr lang="zh-CN" altLang="en-US" sz="2000" dirty="0">
                <a:solidFill>
                  <a:srgbClr val="FFC000"/>
                </a:solidFill>
                <a:latin typeface="楷体" panose="02010609060101010101" pitchFamily="49" charset="-122"/>
                <a:ea typeface="楷体" panose="02010609060101010101" pitchFamily="49" charset="-122"/>
                <a:sym typeface="+mn-ea"/>
              </a:rPr>
              <a:t>将基础资产细分，共跟踪九类细分资产并选择对标指数</a:t>
            </a:r>
            <a:endParaRPr lang="zh-CN" altLang="en-US" sz="20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endParaRPr>
          </a:p>
        </p:txBody>
      </p:sp>
      <p:sp>
        <p:nvSpPr>
          <p:cNvPr id="5" name="矩形 4"/>
          <p:cNvSpPr/>
          <p:nvPr/>
        </p:nvSpPr>
        <p:spPr>
          <a:xfrm>
            <a:off x="632425" y="654685"/>
            <a:ext cx="144780" cy="376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aphicFrame>
        <p:nvGraphicFramePr>
          <p:cNvPr id="56" name="表格 55"/>
          <p:cNvGraphicFramePr>
            <a:graphicFrameLocks noGrp="1"/>
          </p:cNvGraphicFramePr>
          <p:nvPr/>
        </p:nvGraphicFramePr>
        <p:xfrm>
          <a:off x="2102450" y="2780064"/>
          <a:ext cx="7987030" cy="4827270"/>
        </p:xfrm>
        <a:graphic>
          <a:graphicData uri="http://schemas.openxmlformats.org/drawingml/2006/table">
            <a:tbl>
              <a:tblPr>
                <a:tableStyleId>{775DCB02-9BB8-47FD-8907-85C794F793BA}</a:tableStyleId>
              </a:tblPr>
              <a:tblGrid>
                <a:gridCol w="1129030"/>
                <a:gridCol w="3429000"/>
                <a:gridCol w="3429000"/>
              </a:tblGrid>
              <a:tr h="384810">
                <a:tc>
                  <a:txBody>
                    <a:bodyPr/>
                    <a:lstStyle/>
                    <a:p>
                      <a:pPr algn="ctr">
                        <a:spcAft>
                          <a:spcPts val="600"/>
                        </a:spcAft>
                      </a:pPr>
                      <a:r>
                        <a:rPr lang="zh-CN" sz="1800" b="1" kern="100" dirty="0">
                          <a:latin typeface="华文楷体" panose="02010600040101010101" charset="-122"/>
                          <a:ea typeface="华文楷体" panose="02010600040101010101" charset="-122"/>
                        </a:rPr>
                        <a:t>基础资产</a:t>
                      </a:r>
                      <a:endParaRPr lang="zh-CN" sz="1800" b="1"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b="1" kern="100" dirty="0">
                          <a:latin typeface="华文楷体" panose="02010600040101010101" charset="-122"/>
                          <a:ea typeface="华文楷体" panose="02010600040101010101" charset="-122"/>
                        </a:rPr>
                        <a:t>细分资产</a:t>
                      </a:r>
                      <a:endParaRPr lang="zh-CN" sz="1800" b="1"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b="1" kern="100" dirty="0">
                          <a:latin typeface="华文楷体" panose="02010600040101010101" charset="-122"/>
                          <a:ea typeface="华文楷体" panose="02010600040101010101" charset="-122"/>
                        </a:rPr>
                        <a:t>对标指数</a:t>
                      </a:r>
                      <a:endParaRPr lang="zh-CN" sz="1800" b="1" kern="100" dirty="0">
                        <a:latin typeface="华文楷体" panose="02010600040101010101" charset="-122"/>
                        <a:ea typeface="华文楷体" panose="02010600040101010101" charset="-122"/>
                      </a:endParaRPr>
                    </a:p>
                  </a:txBody>
                  <a:tcPr marL="68580" marR="68580" marT="0" marB="0" anchor="ctr"/>
                </a:tc>
              </a:tr>
              <a:tr h="395605">
                <a:tc>
                  <a:txBody>
                    <a:bodyPr/>
                    <a:lstStyle/>
                    <a:p>
                      <a:pPr algn="ctr">
                        <a:spcAft>
                          <a:spcPts val="600"/>
                        </a:spcAft>
                      </a:pPr>
                      <a:r>
                        <a:rPr lang="zh-CN" altLang="en-US" sz="1800" kern="100" dirty="0">
                          <a:latin typeface="华文楷体" panose="02010600040101010101" charset="-122"/>
                          <a:ea typeface="华文楷体" panose="02010600040101010101" charset="-122"/>
                        </a:rPr>
                        <a:t>现金类</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altLang="en-US" sz="1800" kern="100" dirty="0">
                          <a:latin typeface="华文楷体" panose="02010600040101010101" charset="-122"/>
                          <a:ea typeface="华文楷体" panose="02010600040101010101" charset="-122"/>
                        </a:rPr>
                        <a:t>货币基金</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altLang="en-US" sz="1800" kern="100" dirty="0">
                          <a:latin typeface="华文楷体" panose="02010600040101010101" charset="-122"/>
                          <a:ea typeface="华文楷体" panose="02010600040101010101" charset="-122"/>
                        </a:rPr>
                        <a:t>天天快车</a:t>
                      </a:r>
                      <a:endParaRPr lang="zh-CN" sz="1800" kern="100" dirty="0">
                        <a:latin typeface="华文楷体" panose="02010600040101010101" charset="-122"/>
                        <a:ea typeface="华文楷体" panose="02010600040101010101" charset="-122"/>
                      </a:endParaRPr>
                    </a:p>
                  </a:txBody>
                  <a:tcPr marL="68580" marR="68580" marT="0" marB="0" anchor="ctr"/>
                </a:tc>
              </a:tr>
              <a:tr h="395605">
                <a:tc rowSpan="2">
                  <a:txBody>
                    <a:bodyPr/>
                    <a:p>
                      <a:pPr algn="ctr">
                        <a:spcAft>
                          <a:spcPts val="600"/>
                        </a:spcAft>
                        <a:buNone/>
                      </a:pPr>
                      <a:r>
                        <a:rPr lang="zh-CN" altLang="en-US" sz="1800" kern="100" dirty="0">
                          <a:latin typeface="华文楷体" panose="02010600040101010101" charset="-122"/>
                          <a:ea typeface="华文楷体" panose="02010600040101010101" charset="-122"/>
                          <a:sym typeface="+mn-ea"/>
                        </a:rPr>
                        <a:t>类固收</a:t>
                      </a:r>
                      <a:endParaRPr lang="zh-CN" altLang="en-US" sz="1800" kern="100" dirty="0">
                        <a:latin typeface="华文楷体" panose="02010600040101010101" charset="-122"/>
                        <a:ea typeface="华文楷体" panose="02010600040101010101" charset="-122"/>
                      </a:endParaRPr>
                    </a:p>
                  </a:txBody>
                  <a:tcPr marL="68580" marR="68580" marT="0" marB="0" anchor="ctr"/>
                </a:tc>
                <a:tc>
                  <a:txBody>
                    <a:bodyPr/>
                    <a:p>
                      <a:pPr algn="ctr">
                        <a:spcAft>
                          <a:spcPts val="600"/>
                        </a:spcAft>
                        <a:buNone/>
                      </a:pPr>
                      <a:r>
                        <a:rPr lang="zh-CN" altLang="en-US" sz="1800" kern="100" dirty="0">
                          <a:latin typeface="华文楷体" panose="02010600040101010101" charset="-122"/>
                          <a:ea typeface="华文楷体" panose="02010600040101010101" charset="-122"/>
                          <a:sym typeface="+mn-ea"/>
                        </a:rPr>
                        <a:t>融资类信托</a:t>
                      </a:r>
                      <a:endParaRPr lang="zh-CN" altLang="en-US" sz="1800" kern="100" dirty="0">
                        <a:latin typeface="华文楷体" panose="02010600040101010101" charset="-122"/>
                        <a:ea typeface="华文楷体" panose="02010600040101010101" charset="-122"/>
                      </a:endParaRPr>
                    </a:p>
                  </a:txBody>
                  <a:tcPr marL="68580" marR="68580" marT="0" marB="0" anchor="ctr"/>
                </a:tc>
                <a:tc>
                  <a:txBody>
                    <a:bodyPr/>
                    <a:p>
                      <a:pPr algn="ctr">
                        <a:spcAft>
                          <a:spcPts val="600"/>
                        </a:spcAft>
                        <a:buNone/>
                      </a:pPr>
                      <a:r>
                        <a:rPr lang="zh-CN" altLang="en-US" sz="1800" kern="100" dirty="0">
                          <a:latin typeface="华文楷体" panose="02010600040101010101" charset="-122"/>
                          <a:ea typeface="华文楷体" panose="02010600040101010101" charset="-122"/>
                          <a:sym typeface="+mn-ea"/>
                        </a:rPr>
                        <a:t>拟用信托融资平均收益</a:t>
                      </a:r>
                      <a:endParaRPr lang="zh-CN" altLang="en-US" sz="1800" kern="100" dirty="0">
                        <a:latin typeface="华文楷体" panose="02010600040101010101" charset="-122"/>
                        <a:ea typeface="华文楷体" panose="02010600040101010101" charset="-122"/>
                      </a:endParaRPr>
                    </a:p>
                  </a:txBody>
                  <a:tcPr marL="68580" marR="68580" marT="0" marB="0" anchor="ctr"/>
                </a:tc>
              </a:tr>
              <a:tr h="395605">
                <a:tc vMerge="1">
                  <a:tcPr marL="68580" marR="68580" marT="0" marB="0" anchor="ctr"/>
                </a:tc>
                <a:tc>
                  <a:txBody>
                    <a:bodyPr/>
                    <a:p>
                      <a:pPr algn="ctr">
                        <a:spcAft>
                          <a:spcPts val="600"/>
                        </a:spcAft>
                        <a:buNone/>
                      </a:pPr>
                      <a:r>
                        <a:rPr lang="zh-CN" altLang="en-US" sz="1800" kern="100" dirty="0">
                          <a:latin typeface="楷体" panose="02010609060101010101" pitchFamily="49" charset="-122"/>
                          <a:ea typeface="楷体" panose="02010609060101010101" pitchFamily="49" charset="-122"/>
                        </a:rPr>
                        <a:t>银行理财</a:t>
                      </a:r>
                      <a:endParaRPr lang="zh-CN" altLang="en-US" sz="1800" kern="100" dirty="0">
                        <a:latin typeface="楷体" panose="02010609060101010101" pitchFamily="49" charset="-122"/>
                        <a:ea typeface="楷体" panose="02010609060101010101" pitchFamily="49" charset="-122"/>
                      </a:endParaRPr>
                    </a:p>
                  </a:txBody>
                  <a:tcPr marL="68580" marR="68580" marT="0" marB="0" anchor="ctr"/>
                </a:tc>
                <a:tc>
                  <a:txBody>
                    <a:bodyPr/>
                    <a:p>
                      <a:pPr algn="ctr">
                        <a:spcAft>
                          <a:spcPts val="600"/>
                        </a:spcAft>
                        <a:buNone/>
                      </a:pPr>
                      <a:r>
                        <a:rPr lang="zh-CN" altLang="en-US" sz="1800" kern="100" dirty="0">
                          <a:latin typeface="楷体" panose="02010609060101010101" pitchFamily="49" charset="-122"/>
                          <a:ea typeface="楷体" panose="02010609060101010101" pitchFamily="49" charset="-122"/>
                          <a:sym typeface="+mn-ea"/>
                        </a:rPr>
                        <a:t>理财</a:t>
                      </a:r>
                      <a:r>
                        <a:rPr lang="zh-CN" altLang="en-US" sz="1800" kern="100" dirty="0">
                          <a:latin typeface="华文楷体" panose="02010600040101010101" charset="-122"/>
                          <a:ea typeface="华文楷体" panose="02010600040101010101" charset="-122"/>
                        </a:rPr>
                        <a:t>平均收益率</a:t>
                      </a:r>
                      <a:endParaRPr lang="zh-CN" altLang="en-US" sz="1800" kern="100" dirty="0">
                        <a:latin typeface="华文楷体" panose="02010600040101010101" charset="-122"/>
                        <a:ea typeface="华文楷体" panose="02010600040101010101" charset="-122"/>
                      </a:endParaRPr>
                    </a:p>
                  </a:txBody>
                  <a:tcPr marL="68580" marR="68580" marT="0" marB="0" anchor="ctr"/>
                </a:tc>
              </a:tr>
              <a:tr h="385445">
                <a:tc rowSpan="2">
                  <a:txBody>
                    <a:bodyPr/>
                    <a:lstStyle/>
                    <a:p>
                      <a:pPr algn="ctr">
                        <a:spcAft>
                          <a:spcPts val="600"/>
                        </a:spcAft>
                      </a:pPr>
                      <a:r>
                        <a:rPr lang="zh-CN" altLang="en-US" sz="1800" kern="100" dirty="0">
                          <a:latin typeface="华文楷体" panose="02010600040101010101" charset="-122"/>
                          <a:ea typeface="华文楷体" panose="02010600040101010101" charset="-122"/>
                        </a:rPr>
                        <a:t>债券</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利率债</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中债总财富（总值）指数</a:t>
                      </a:r>
                      <a:endParaRPr lang="zh-CN" sz="1800" kern="100" dirty="0">
                        <a:latin typeface="华文楷体" panose="02010600040101010101" charset="-122"/>
                        <a:ea typeface="华文楷体" panose="02010600040101010101" charset="-122"/>
                      </a:endParaRPr>
                    </a:p>
                  </a:txBody>
                  <a:tcPr marL="68580" marR="68580" marT="0" marB="0" anchor="ctr"/>
                </a:tc>
              </a:tr>
              <a:tr h="539115">
                <a:tc vMerge="1">
                  <a:tcPr/>
                </a:tc>
                <a:tc>
                  <a:txBody>
                    <a:bodyPr/>
                    <a:lstStyle/>
                    <a:p>
                      <a:pPr algn="ctr">
                        <a:spcAft>
                          <a:spcPts val="600"/>
                        </a:spcAft>
                      </a:pPr>
                      <a:r>
                        <a:rPr lang="zh-CN" sz="1800" kern="100" dirty="0">
                          <a:latin typeface="华文楷体" panose="02010600040101010101" charset="-122"/>
                          <a:ea typeface="华文楷体" panose="02010600040101010101" charset="-122"/>
                        </a:rPr>
                        <a:t>信用债</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中债信用债总财富（总值）指数</a:t>
                      </a:r>
                      <a:endParaRPr lang="zh-CN" sz="1800" kern="100" dirty="0">
                        <a:latin typeface="华文楷体" panose="02010600040101010101" charset="-122"/>
                        <a:ea typeface="华文楷体" panose="02010600040101010101" charset="-122"/>
                      </a:endParaRPr>
                    </a:p>
                  </a:txBody>
                  <a:tcPr marL="68580" marR="68580" marT="0" marB="0" anchor="ctr"/>
                </a:tc>
              </a:tr>
              <a:tr h="385445">
                <a:tc rowSpan="2">
                  <a:txBody>
                    <a:bodyPr/>
                    <a:lstStyle/>
                    <a:p>
                      <a:pPr algn="ctr">
                        <a:spcAft>
                          <a:spcPts val="600"/>
                        </a:spcAft>
                      </a:pPr>
                      <a:r>
                        <a:rPr lang="zh-CN" altLang="en-US" sz="1800" kern="100" dirty="0">
                          <a:latin typeface="华文楷体" panose="02010600040101010101" charset="-122"/>
                          <a:ea typeface="华文楷体" panose="02010600040101010101" charset="-122"/>
                        </a:rPr>
                        <a:t>股票</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en-US" sz="1800" kern="100" dirty="0">
                          <a:latin typeface="华文楷体" panose="02010600040101010101" charset="-122"/>
                          <a:ea typeface="华文楷体" panose="02010600040101010101" charset="-122"/>
                        </a:rPr>
                        <a:t>A</a:t>
                      </a:r>
                      <a:r>
                        <a:rPr lang="zh-CN" sz="1800" kern="100" dirty="0">
                          <a:latin typeface="华文楷体" panose="02010600040101010101" charset="-122"/>
                          <a:ea typeface="华文楷体" panose="02010600040101010101" charset="-122"/>
                        </a:rPr>
                        <a:t>股</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a:latin typeface="华文楷体" panose="02010600040101010101" charset="-122"/>
                          <a:ea typeface="华文楷体" panose="02010600040101010101" charset="-122"/>
                        </a:rPr>
                        <a:t>中证</a:t>
                      </a:r>
                      <a:r>
                        <a:rPr lang="en-US" sz="1800" kern="100">
                          <a:latin typeface="华文楷体" panose="02010600040101010101" charset="-122"/>
                          <a:ea typeface="华文楷体" panose="02010600040101010101" charset="-122"/>
                        </a:rPr>
                        <a:t>800</a:t>
                      </a:r>
                      <a:endParaRPr lang="en-US" sz="1800" kern="100">
                        <a:latin typeface="华文楷体" panose="02010600040101010101" charset="-122"/>
                        <a:ea typeface="华文楷体" panose="02010600040101010101" charset="-122"/>
                      </a:endParaRPr>
                    </a:p>
                  </a:txBody>
                  <a:tcPr marL="68580" marR="68580" marT="0" marB="0" anchor="ctr"/>
                </a:tc>
              </a:tr>
              <a:tr h="384810">
                <a:tc vMerge="1">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港股</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a:latin typeface="华文楷体" panose="02010600040101010101" charset="-122"/>
                          <a:ea typeface="华文楷体" panose="02010600040101010101" charset="-122"/>
                        </a:rPr>
                        <a:t>恒生指数</a:t>
                      </a:r>
                      <a:endParaRPr lang="zh-CN" sz="1800" kern="100">
                        <a:latin typeface="华文楷体" panose="02010600040101010101" charset="-122"/>
                        <a:ea typeface="华文楷体" panose="02010600040101010101" charset="-122"/>
                      </a:endParaRPr>
                    </a:p>
                  </a:txBody>
                  <a:tcPr marL="68580" marR="68580" marT="0" marB="0" anchor="ctr"/>
                </a:tc>
              </a:tr>
              <a:tr h="384810">
                <a:tc rowSpan="2">
                  <a:txBody>
                    <a:bodyPr/>
                    <a:lstStyle/>
                    <a:p>
                      <a:pPr algn="ctr">
                        <a:spcAft>
                          <a:spcPts val="600"/>
                        </a:spcAft>
                      </a:pPr>
                      <a:r>
                        <a:rPr lang="zh-CN" sz="1800" kern="100" dirty="0">
                          <a:latin typeface="华文楷体" panose="02010600040101010101" charset="-122"/>
                          <a:ea typeface="华文楷体" panose="02010600040101010101" charset="-122"/>
                        </a:rPr>
                        <a:t>商品</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原油</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布伦特原油价格指数</a:t>
                      </a:r>
                      <a:endParaRPr lang="zh-CN" sz="1800" kern="100" dirty="0">
                        <a:latin typeface="华文楷体" panose="02010600040101010101" charset="-122"/>
                        <a:ea typeface="华文楷体" panose="02010600040101010101" charset="-122"/>
                      </a:endParaRPr>
                    </a:p>
                  </a:txBody>
                  <a:tcPr marL="68580" marR="68580" marT="0" marB="0" anchor="ctr"/>
                </a:tc>
              </a:tr>
              <a:tr h="384810">
                <a:tc vMerge="1">
                  <a:tcPr/>
                </a:tc>
                <a:tc>
                  <a:txBody>
                    <a:bodyPr/>
                    <a:lstStyle/>
                    <a:p>
                      <a:pPr algn="ctr">
                        <a:spcAft>
                          <a:spcPts val="600"/>
                        </a:spcAft>
                      </a:pPr>
                      <a:r>
                        <a:rPr lang="zh-CN" sz="1800" kern="100" dirty="0">
                          <a:latin typeface="华文楷体" panose="02010600040101010101" charset="-122"/>
                          <a:ea typeface="华文楷体" panose="02010600040101010101" charset="-122"/>
                        </a:rPr>
                        <a:t>黄金</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en-US" sz="1800" kern="100" dirty="0">
                          <a:latin typeface="华文楷体" panose="02010600040101010101" charset="-122"/>
                          <a:ea typeface="华文楷体" panose="02010600040101010101" charset="-122"/>
                        </a:rPr>
                        <a:t>COMEX</a:t>
                      </a:r>
                      <a:r>
                        <a:rPr lang="zh-CN" sz="1800" kern="100" dirty="0">
                          <a:latin typeface="华文楷体" panose="02010600040101010101" charset="-122"/>
                          <a:ea typeface="华文楷体" panose="02010600040101010101" charset="-122"/>
                        </a:rPr>
                        <a:t>黄金价格指数</a:t>
                      </a:r>
                      <a:endParaRPr lang="zh-CN" sz="1800" kern="100" dirty="0">
                        <a:latin typeface="华文楷体" panose="02010600040101010101" charset="-122"/>
                        <a:ea typeface="华文楷体" panose="02010600040101010101" charset="-122"/>
                      </a:endParaRPr>
                    </a:p>
                  </a:txBody>
                  <a:tcPr marL="68580" marR="68580" marT="0" marB="0" anchor="ctr"/>
                </a:tc>
              </a:tr>
            </a:tbl>
          </a:graphicData>
        </a:graphic>
      </p:graphicFrame>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516"/>
                                        </p:tgtEl>
                                        <p:attrNameLst>
                                          <p:attrName>style.visibility</p:attrName>
                                        </p:attrNameLst>
                                      </p:cBhvr>
                                      <p:to>
                                        <p:strVal val="visible"/>
                                      </p:to>
                                    </p:set>
                                    <p:animEffect filter="randombar(horizontal)">
                                      <p:cBhvr>
                                        <p:cTn id="7" dur="75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l="-2000"/>
          </a:stretch>
        </a:blipFill>
        <a:effectLst/>
      </p:bgPr>
    </p:bg>
    <p:spTree>
      <p:nvGrpSpPr>
        <p:cNvPr id="1" name=""/>
        <p:cNvGrpSpPr/>
        <p:nvPr/>
      </p:nvGrpSpPr>
      <p:grpSpPr>
        <a:xfrm>
          <a:off x="0" y="0"/>
          <a:ext cx="0" cy="0"/>
          <a:chOff x="0" y="0"/>
          <a:chExt cx="0" cy="0"/>
        </a:xfrm>
      </p:grpSpPr>
      <p:sp>
        <p:nvSpPr>
          <p:cNvPr id="6" name="矩形 5"/>
          <p:cNvSpPr/>
          <p:nvPr/>
        </p:nvSpPr>
        <p:spPr>
          <a:xfrm>
            <a:off x="0" y="1343660"/>
            <a:ext cx="12192000" cy="2517140"/>
          </a:xfrm>
          <a:prstGeom prst="rect">
            <a:avLst/>
          </a:prstGeom>
          <a:solidFill>
            <a:schemeClr val="tx2">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 name="文本框 2"/>
          <p:cNvSpPr txBox="1"/>
          <p:nvPr/>
        </p:nvSpPr>
        <p:spPr>
          <a:xfrm>
            <a:off x="768240" y="576729"/>
            <a:ext cx="4842258" cy="583565"/>
          </a:xfrm>
          <a:prstGeom prst="rect">
            <a:avLst/>
          </a:prstGeom>
          <a:noFill/>
        </p:spPr>
        <p:txBody>
          <a:bodyPr wrap="square">
            <a:spAutoFit/>
          </a:bodyPr>
          <a:lstStyle/>
          <a:p>
            <a:pPr eaLnBrk="0" hangingPunct="0">
              <a:defRPr/>
            </a:pPr>
            <a:r>
              <a:rPr kumimoji="1" lang="zh-CN" altLang="en-US" sz="3200" b="1" dirty="0">
                <a:solidFill>
                  <a:srgbClr val="D88603"/>
                </a:solidFill>
                <a:latin typeface="新宋体" panose="02010609030101010101" charset="-122"/>
                <a:ea typeface="新宋体" panose="02010609030101010101" charset="-122"/>
              </a:rPr>
              <a:t>五大类资产配置建议</a:t>
            </a:r>
            <a:endParaRPr kumimoji="1" lang="zh-CN" altLang="en-US" sz="3200" b="1" dirty="0">
              <a:solidFill>
                <a:srgbClr val="D88603"/>
              </a:solidFill>
              <a:latin typeface="新宋体" panose="02010609030101010101" charset="-122"/>
              <a:ea typeface="新宋体" panose="02010609030101010101" charset="-122"/>
            </a:endParaRPr>
          </a:p>
        </p:txBody>
      </p:sp>
      <p:sp>
        <p:nvSpPr>
          <p:cNvPr id="5" name="矩形 4"/>
          <p:cNvSpPr/>
          <p:nvPr/>
        </p:nvSpPr>
        <p:spPr>
          <a:xfrm>
            <a:off x="632992" y="654829"/>
            <a:ext cx="144772" cy="3765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kern="0">
              <a:solidFill>
                <a:sysClr val="windowText" lastClr="000000"/>
              </a:solidFill>
            </a:endParaRPr>
          </a:p>
        </p:txBody>
      </p:sp>
      <p:sp>
        <p:nvSpPr>
          <p:cNvPr id="7" name="矩形 19"/>
          <p:cNvSpPr/>
          <p:nvPr/>
        </p:nvSpPr>
        <p:spPr>
          <a:xfrm>
            <a:off x="633095" y="1115695"/>
            <a:ext cx="11249660" cy="2798445"/>
          </a:xfrm>
          <a:prstGeom prst="rect">
            <a:avLst/>
          </a:prstGeom>
          <a:noFill/>
          <a:ln w="9525">
            <a:noFill/>
          </a:ln>
        </p:spPr>
        <p:txBody>
          <a:bodyPr wrap="square" lIns="91426" tIns="45713" rIns="91426" bIns="45713">
            <a:spAutoFit/>
          </a:bodyPr>
          <a:lstStyle/>
          <a:p>
            <a:pPr indent="0" algn="l" fontAlgn="base">
              <a:lnSpc>
                <a:spcPct val="200000"/>
              </a:lnSpc>
              <a:spcBef>
                <a:spcPct val="20000"/>
              </a:spcBef>
              <a:spcAft>
                <a:spcPct val="0"/>
              </a:spcAft>
              <a:buClr>
                <a:srgbClr val="FF0000"/>
              </a:buClr>
              <a:buSzPct val="90000"/>
              <a:buFont typeface="Wingdings" panose="05000000000000000000" pitchFamily="2" charset="2"/>
              <a:buNone/>
              <a:defRPr/>
            </a:pPr>
            <a:r>
              <a:rPr lang="en-US"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2</a:t>
            </a:r>
            <a:r>
              <a:rPr lang="zh-CN" altLang="en-US"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月初美股暴跌，全球股市无一幸免，</a:t>
            </a:r>
            <a:r>
              <a:rPr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市场风险偏好</a:t>
            </a:r>
            <a:r>
              <a:rPr lang="zh-CN"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明显下降，同时短期金融监管的加强和金融去杠杆利空</a:t>
            </a:r>
            <a:r>
              <a:rPr lang="en-US" altLang="zh-CN"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A</a:t>
            </a:r>
            <a:r>
              <a:rPr lang="zh-CN" altLang="en-US"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股，预计市场震荡调整概率较大，</a:t>
            </a:r>
            <a:r>
              <a:rPr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故</a:t>
            </a:r>
            <a:r>
              <a:rPr lang="zh-CN"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将</a:t>
            </a:r>
            <a:r>
              <a:rPr lang="en-US"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3</a:t>
            </a:r>
            <a:r>
              <a:rPr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月份</a:t>
            </a:r>
            <a:r>
              <a:rPr lang="zh-CN"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权益类</a:t>
            </a:r>
            <a:r>
              <a:rPr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资产配置比例</a:t>
            </a:r>
            <a:r>
              <a:rPr lang="zh-CN"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下调</a:t>
            </a:r>
            <a:r>
              <a:rPr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5%，同时上调</a:t>
            </a:r>
            <a:r>
              <a:rPr lang="zh-CN"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现金类</a:t>
            </a:r>
            <a:r>
              <a:rPr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资产配置比例5%。</a:t>
            </a:r>
            <a:r>
              <a:rPr lang="zh-CN"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而债券市场筑底尚未结束，依旧不做调整，</a:t>
            </a:r>
            <a:r>
              <a:rPr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其他资产配置比例</a:t>
            </a:r>
            <a:r>
              <a:rPr lang="zh-CN"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亦</a:t>
            </a:r>
            <a:r>
              <a:rPr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维持不变。</a:t>
            </a:r>
            <a:endParaRPr sz="22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graphicFrame>
        <p:nvGraphicFramePr>
          <p:cNvPr id="15" name="图表 14"/>
          <p:cNvGraphicFramePr/>
          <p:nvPr/>
        </p:nvGraphicFramePr>
        <p:xfrm>
          <a:off x="-198120" y="3914140"/>
          <a:ext cx="4572000"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图表 15"/>
          <p:cNvGraphicFramePr/>
          <p:nvPr/>
        </p:nvGraphicFramePr>
        <p:xfrm>
          <a:off x="3017520" y="391414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图表 16"/>
          <p:cNvGraphicFramePr/>
          <p:nvPr/>
        </p:nvGraphicFramePr>
        <p:xfrm>
          <a:off x="6734175" y="391414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filter="randombar(horizont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8240" y="576729"/>
            <a:ext cx="4842258" cy="583565"/>
          </a:xfrm>
          <a:prstGeom prst="rect">
            <a:avLst/>
          </a:prstGeom>
          <a:noFill/>
        </p:spPr>
        <p:txBody>
          <a:bodyPr wrap="square">
            <a:spAutoFit/>
          </a:bodyPr>
          <a:lstStyle/>
          <a:p>
            <a:pPr eaLnBrk="0" hangingPunct="0">
              <a:defRPr/>
            </a:pPr>
            <a:r>
              <a:rPr kumimoji="1" lang="zh-CN" altLang="en-US" sz="3200" b="1" dirty="0">
                <a:solidFill>
                  <a:srgbClr val="D88603"/>
                </a:solidFill>
                <a:latin typeface="新宋体" panose="02010609030101010101" charset="-122"/>
                <a:ea typeface="新宋体" panose="02010609030101010101" charset="-122"/>
              </a:rPr>
              <a:t>五大类资产配置建议</a:t>
            </a:r>
            <a:endParaRPr kumimoji="1" lang="zh-CN" altLang="en-US" sz="3200" b="1" dirty="0">
              <a:solidFill>
                <a:srgbClr val="D88603"/>
              </a:solidFill>
              <a:latin typeface="新宋体" panose="02010609030101010101" charset="-122"/>
              <a:ea typeface="新宋体" panose="02010609030101010101" charset="-122"/>
            </a:endParaRPr>
          </a:p>
        </p:txBody>
      </p:sp>
      <p:sp>
        <p:nvSpPr>
          <p:cNvPr id="5" name="矩形 4"/>
          <p:cNvSpPr/>
          <p:nvPr/>
        </p:nvSpPr>
        <p:spPr>
          <a:xfrm>
            <a:off x="632992" y="654829"/>
            <a:ext cx="144772" cy="3765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kern="0">
              <a:solidFill>
                <a:sysClr val="windowText" lastClr="000000"/>
              </a:solidFill>
            </a:endParaRPr>
          </a:p>
        </p:txBody>
      </p:sp>
      <p:sp>
        <p:nvSpPr>
          <p:cNvPr id="27" name="文本框 26"/>
          <p:cNvSpPr txBox="1"/>
          <p:nvPr/>
        </p:nvSpPr>
        <p:spPr>
          <a:xfrm>
            <a:off x="1776695" y="1392555"/>
            <a:ext cx="3738880" cy="491490"/>
          </a:xfrm>
          <a:prstGeom prst="rect">
            <a:avLst/>
          </a:prstGeom>
          <a:noFill/>
        </p:spPr>
        <p:txBody>
          <a:bodyPr wrap="none" rtlCol="0" anchor="t">
            <a:spAutoFit/>
          </a:bodyPr>
          <a:lstStyle/>
          <a:p>
            <a:pPr eaLnBrk="0" hangingPunct="0">
              <a:lnSpc>
                <a:spcPct val="130000"/>
              </a:lnSpc>
              <a:spcAft>
                <a:spcPts val="500"/>
              </a:spcAft>
            </a:pPr>
            <a:r>
              <a:rPr lang="zh-CN" altLang="en-US" sz="2000" b="1" dirty="0">
                <a:solidFill>
                  <a:srgbClr val="FFC000"/>
                </a:solidFill>
                <a:latin typeface="微软雅黑" panose="020B0503020204020204" charset="-122"/>
                <a:ea typeface="微软雅黑" panose="020B0503020204020204" charset="-122"/>
              </a:rPr>
              <a:t>五大类资产配置观点变化明细表</a:t>
            </a:r>
            <a:endParaRPr lang="zh-CN" altLang="en-US" sz="2000" b="1" dirty="0">
              <a:solidFill>
                <a:srgbClr val="FFC000"/>
              </a:solidFill>
              <a:latin typeface="微软雅黑" panose="020B0503020204020204" charset="-122"/>
              <a:ea typeface="微软雅黑" panose="020B0503020204020204" charset="-122"/>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6" name="图片 5"/>
          <p:cNvPicPr>
            <a:picLocks noChangeAspect="1"/>
          </p:cNvPicPr>
          <p:nvPr/>
        </p:nvPicPr>
        <p:blipFill>
          <a:blip r:embed="rId1"/>
          <a:stretch>
            <a:fillRect/>
          </a:stretch>
        </p:blipFill>
        <p:spPr>
          <a:xfrm>
            <a:off x="1868170" y="1981200"/>
            <a:ext cx="8253095" cy="4656455"/>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35" y="1165225"/>
            <a:ext cx="12205970" cy="480060"/>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文本框 4"/>
          <p:cNvSpPr txBox="1"/>
          <p:nvPr/>
        </p:nvSpPr>
        <p:spPr bwMode="auto">
          <a:xfrm>
            <a:off x="793715" y="1210945"/>
            <a:ext cx="8973185" cy="398780"/>
          </a:xfrm>
          <a:prstGeom prst="rect">
            <a:avLst/>
          </a:prstGeom>
          <a:noFill/>
        </p:spPr>
        <p:txBody>
          <a:bodyPr wrap="square">
            <a:spAutoFit/>
          </a:bodyPr>
          <a:lstStyle/>
          <a:p>
            <a:pPr lvl="0"/>
            <a:r>
              <a:rPr lang="zh-CN" altLang="en-US" sz="2000" b="1" dirty="0">
                <a:solidFill>
                  <a:srgbClr val="FFC000"/>
                </a:solidFill>
                <a:latin typeface="微软雅黑" panose="020B0503020204020204" charset="-122"/>
                <a:ea typeface="微软雅黑" panose="020B0503020204020204" charset="-122"/>
                <a:sym typeface="+mn-ea"/>
              </a:rPr>
              <a:t>货币：M2增速略超预期，金融去杠杆有序推进</a:t>
            </a:r>
            <a:endParaRPr lang="zh-CN" altLang="en-US" sz="2000" b="1" dirty="0">
              <a:solidFill>
                <a:srgbClr val="FFC000"/>
              </a:solidFill>
              <a:latin typeface="微软雅黑" panose="020B0503020204020204" charset="-122"/>
              <a:ea typeface="微软雅黑" panose="020B0503020204020204" charset="-122"/>
              <a:sym typeface="+mn-ea"/>
            </a:endParaRPr>
          </a:p>
        </p:txBody>
      </p:sp>
      <p:grpSp>
        <p:nvGrpSpPr>
          <p:cNvPr id="6" name="组合 14"/>
          <p:cNvGrpSpPr/>
          <p:nvPr/>
        </p:nvGrpSpPr>
        <p:grpSpPr>
          <a:xfrm>
            <a:off x="536388" y="1027345"/>
            <a:ext cx="11595101" cy="2981325"/>
            <a:chOff x="4946779" y="0"/>
            <a:chExt cx="7354346" cy="2981325"/>
          </a:xfrm>
          <a:noFill/>
        </p:grpSpPr>
        <p:sp>
          <p:nvSpPr>
            <p:cNvPr id="10" name="矩形 9"/>
            <p:cNvSpPr/>
            <p:nvPr/>
          </p:nvSpPr>
          <p:spPr>
            <a:xfrm>
              <a:off x="7318375" y="0"/>
              <a:ext cx="4862513" cy="7506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00000"/>
                </a:lnSpc>
                <a:spcBef>
                  <a:spcPts val="0"/>
                </a:spcBef>
                <a:spcAft>
                  <a:spcPts val="0"/>
                </a:spcAft>
                <a:defRPr/>
              </a:pPr>
              <a:endParaRPr lang="zh-CN" altLang="en-US" sz="100" kern="0">
                <a:solidFill>
                  <a:srgbClr val="E6AD00"/>
                </a:solidFill>
              </a:endParaRPr>
            </a:p>
          </p:txBody>
        </p:sp>
        <p:sp>
          <p:nvSpPr>
            <p:cNvPr id="13" name="文本框 12"/>
            <p:cNvSpPr txBox="1"/>
            <p:nvPr/>
          </p:nvSpPr>
          <p:spPr>
            <a:xfrm>
              <a:off x="4946779" y="674370"/>
              <a:ext cx="7354346" cy="2306955"/>
            </a:xfrm>
            <a:prstGeom prst="rect">
              <a:avLst/>
            </a:prstGeom>
            <a:grpFill/>
            <a:ln>
              <a:noFill/>
            </a:ln>
          </p:spPr>
          <p:txBody>
            <a:bodyPr wrap="square">
              <a:spAutoFit/>
            </a:bodyPr>
            <a:lstStyle/>
            <a:p>
              <a:pPr marL="357505" indent="-357505" algn="l">
                <a:lnSpc>
                  <a:spcPct val="150000"/>
                </a:lnSpc>
                <a:spcBef>
                  <a:spcPct val="50000"/>
                </a:spcBef>
                <a:buClr>
                  <a:srgbClr val="FFC000"/>
                </a:buClr>
                <a:buFont typeface="Wingdings" panose="05000000000000000000" charset="0"/>
                <a:buChar char=""/>
              </a:pPr>
              <a:r>
                <a:rPr lang="en-US" altLang="zh-CN" sz="1800" dirty="0" smtClean="0">
                  <a:solidFill>
                    <a:srgbClr val="FFC000"/>
                  </a:solidFill>
                  <a:latin typeface="楷体" panose="02010609060101010101" pitchFamily="49" charset="-122"/>
                  <a:ea typeface="楷体" panose="02010609060101010101" pitchFamily="49" charset="-122"/>
                  <a:sym typeface="+mn-ea"/>
                </a:rPr>
                <a:t>1</a:t>
              </a:r>
              <a:r>
                <a:rPr lang="zh-CN" altLang="en-US" sz="1800" dirty="0">
                  <a:solidFill>
                    <a:srgbClr val="FFC000"/>
                  </a:solidFill>
                  <a:latin typeface="楷体" panose="02010609060101010101" pitchFamily="49" charset="-122"/>
                  <a:ea typeface="楷体" panose="02010609060101010101" pitchFamily="49" charset="-122"/>
                  <a:sym typeface="+mn-ea"/>
                </a:rPr>
                <a:t>月末，</a:t>
              </a:r>
              <a:r>
                <a:rPr lang="en-US" altLang="zh-CN" sz="1800" dirty="0">
                  <a:solidFill>
                    <a:srgbClr val="FFC000"/>
                  </a:solidFill>
                  <a:latin typeface="楷体" panose="02010609060101010101" pitchFamily="49" charset="-122"/>
                  <a:ea typeface="楷体" panose="02010609060101010101" pitchFamily="49" charset="-122"/>
                  <a:sym typeface="+mn-ea"/>
                </a:rPr>
                <a:t>M2</a:t>
              </a:r>
              <a:r>
                <a:rPr lang="zh-CN" altLang="en-US" sz="1800" dirty="0">
                  <a:solidFill>
                    <a:srgbClr val="FFC000"/>
                  </a:solidFill>
                  <a:latin typeface="楷体" panose="02010609060101010101" pitchFamily="49" charset="-122"/>
                  <a:ea typeface="楷体" panose="02010609060101010101" pitchFamily="49" charset="-122"/>
                  <a:sym typeface="+mn-ea"/>
                </a:rPr>
                <a:t>余额</a:t>
              </a:r>
              <a:r>
                <a:rPr lang="en-US" altLang="zh-CN" sz="1800" dirty="0">
                  <a:solidFill>
                    <a:srgbClr val="FFC000"/>
                  </a:solidFill>
                  <a:latin typeface="楷体" panose="02010609060101010101" pitchFamily="49" charset="-122"/>
                  <a:ea typeface="楷体" panose="02010609060101010101" pitchFamily="49" charset="-122"/>
                  <a:sym typeface="+mn-ea"/>
                </a:rPr>
                <a:t>172.08</a:t>
              </a:r>
              <a:r>
                <a:rPr lang="zh-CN" altLang="en-US" sz="1800" dirty="0">
                  <a:solidFill>
                    <a:srgbClr val="FFC000"/>
                  </a:solidFill>
                  <a:latin typeface="楷体" panose="02010609060101010101" pitchFamily="49" charset="-122"/>
                  <a:ea typeface="楷体" panose="02010609060101010101" pitchFamily="49" charset="-122"/>
                  <a:sym typeface="+mn-ea"/>
                </a:rPr>
                <a:t>万亿元，同比增长</a:t>
              </a:r>
              <a:r>
                <a:rPr lang="en-US" altLang="zh-CN" sz="1800" dirty="0">
                  <a:solidFill>
                    <a:srgbClr val="FFC000"/>
                  </a:solidFill>
                  <a:latin typeface="楷体" panose="02010609060101010101" pitchFamily="49" charset="-122"/>
                  <a:ea typeface="楷体" panose="02010609060101010101" pitchFamily="49" charset="-122"/>
                  <a:sym typeface="+mn-ea"/>
                </a:rPr>
                <a:t>8.6%</a:t>
              </a:r>
              <a:r>
                <a:rPr lang="zh-CN" altLang="en-US" sz="1800" dirty="0">
                  <a:solidFill>
                    <a:srgbClr val="FFC000"/>
                  </a:solidFill>
                  <a:latin typeface="楷体" panose="02010609060101010101" pitchFamily="49" charset="-122"/>
                  <a:ea typeface="楷体" panose="02010609060101010101" pitchFamily="49" charset="-122"/>
                  <a:sym typeface="+mn-ea"/>
                </a:rPr>
                <a:t>，较上月末增加</a:t>
              </a:r>
              <a:r>
                <a:rPr lang="en-US" altLang="zh-CN" sz="1800" dirty="0" smtClean="0">
                  <a:solidFill>
                    <a:srgbClr val="FFC000"/>
                  </a:solidFill>
                  <a:latin typeface="楷体" panose="02010609060101010101" pitchFamily="49" charset="-122"/>
                  <a:ea typeface="楷体" panose="02010609060101010101" pitchFamily="49" charset="-122"/>
                  <a:sym typeface="+mn-ea"/>
                </a:rPr>
                <a:t>0.4%</a:t>
              </a:r>
              <a:r>
                <a:rPr lang="zh-CN" altLang="en-US" sz="1800" dirty="0">
                  <a:solidFill>
                    <a:srgbClr val="FFC000"/>
                  </a:solidFill>
                  <a:latin typeface="楷体" panose="02010609060101010101" pitchFamily="49" charset="-122"/>
                  <a:ea typeface="楷体" panose="02010609060101010101" pitchFamily="49" charset="-122"/>
                  <a:sym typeface="+mn-ea"/>
                </a:rPr>
                <a:t>；</a:t>
              </a:r>
              <a:r>
                <a:rPr lang="en-US" altLang="zh-CN" sz="1800" dirty="0">
                  <a:solidFill>
                    <a:srgbClr val="FFC000"/>
                  </a:solidFill>
                  <a:latin typeface="楷体" panose="02010609060101010101" pitchFamily="49" charset="-122"/>
                  <a:ea typeface="楷体" panose="02010609060101010101" pitchFamily="49" charset="-122"/>
                  <a:sym typeface="+mn-ea"/>
                </a:rPr>
                <a:t>M1</a:t>
              </a:r>
              <a:r>
                <a:rPr lang="zh-CN" altLang="en-US" sz="1800" dirty="0">
                  <a:solidFill>
                    <a:srgbClr val="FFC000"/>
                  </a:solidFill>
                  <a:latin typeface="楷体" panose="02010609060101010101" pitchFamily="49" charset="-122"/>
                  <a:ea typeface="楷体" panose="02010609060101010101" pitchFamily="49" charset="-122"/>
                  <a:sym typeface="+mn-ea"/>
                </a:rPr>
                <a:t>余额</a:t>
              </a:r>
              <a:r>
                <a:rPr lang="en-US" altLang="zh-CN" sz="1800" dirty="0">
                  <a:solidFill>
                    <a:srgbClr val="FFC000"/>
                  </a:solidFill>
                  <a:latin typeface="楷体" panose="02010609060101010101" pitchFamily="49" charset="-122"/>
                  <a:ea typeface="楷体" panose="02010609060101010101" pitchFamily="49" charset="-122"/>
                  <a:sym typeface="+mn-ea"/>
                </a:rPr>
                <a:t>54.32</a:t>
              </a:r>
              <a:r>
                <a:rPr lang="zh-CN" altLang="en-US" sz="1800" dirty="0">
                  <a:solidFill>
                    <a:srgbClr val="FFC000"/>
                  </a:solidFill>
                  <a:latin typeface="楷体" panose="02010609060101010101" pitchFamily="49" charset="-122"/>
                  <a:ea typeface="楷体" panose="02010609060101010101" pitchFamily="49" charset="-122"/>
                  <a:sym typeface="+mn-ea"/>
                </a:rPr>
                <a:t>万亿元，同比增长</a:t>
              </a:r>
              <a:r>
                <a:rPr lang="en-US" altLang="zh-CN" sz="1800" dirty="0">
                  <a:solidFill>
                    <a:srgbClr val="FFC000"/>
                  </a:solidFill>
                  <a:latin typeface="楷体" panose="02010609060101010101" pitchFamily="49" charset="-122"/>
                  <a:ea typeface="楷体" panose="02010609060101010101" pitchFamily="49" charset="-122"/>
                  <a:sym typeface="+mn-ea"/>
                </a:rPr>
                <a:t>15%</a:t>
              </a:r>
              <a:r>
                <a:rPr lang="zh-CN" altLang="en-US" sz="1800" dirty="0">
                  <a:solidFill>
                    <a:srgbClr val="FFC000"/>
                  </a:solidFill>
                  <a:latin typeface="楷体" panose="02010609060101010101" pitchFamily="49" charset="-122"/>
                  <a:ea typeface="楷体" panose="02010609060101010101" pitchFamily="49" charset="-122"/>
                  <a:sym typeface="+mn-ea"/>
                </a:rPr>
                <a:t>，较上月末增加</a:t>
              </a:r>
              <a:r>
                <a:rPr lang="en-US" altLang="zh-CN" sz="1800" dirty="0">
                  <a:solidFill>
                    <a:srgbClr val="FFC000"/>
                  </a:solidFill>
                  <a:latin typeface="楷体" panose="02010609060101010101" pitchFamily="49" charset="-122"/>
                  <a:ea typeface="楷体" panose="02010609060101010101" pitchFamily="49" charset="-122"/>
                  <a:sym typeface="+mn-ea"/>
                </a:rPr>
                <a:t>3.2%</a:t>
              </a:r>
              <a:r>
                <a:rPr lang="zh-CN" altLang="en-US" sz="1800" dirty="0">
                  <a:solidFill>
                    <a:srgbClr val="FFC000"/>
                  </a:solidFill>
                  <a:latin typeface="楷体" panose="02010609060101010101" pitchFamily="49" charset="-122"/>
                  <a:ea typeface="楷体" panose="02010609060101010101" pitchFamily="49" charset="-122"/>
                  <a:sym typeface="+mn-ea"/>
                </a:rPr>
                <a:t>。</a:t>
              </a:r>
              <a:r>
                <a:rPr lang="en-US" altLang="zh-CN" sz="1800" dirty="0">
                  <a:solidFill>
                    <a:srgbClr val="FFC000"/>
                  </a:solidFill>
                  <a:latin typeface="楷体" panose="02010609060101010101" pitchFamily="49" charset="-122"/>
                  <a:ea typeface="楷体" panose="02010609060101010101" pitchFamily="49" charset="-122"/>
                  <a:sym typeface="+mn-ea"/>
                </a:rPr>
                <a:t>1</a:t>
              </a:r>
              <a:r>
                <a:rPr lang="zh-CN" altLang="en-US" sz="1800" dirty="0">
                  <a:solidFill>
                    <a:srgbClr val="FFC000"/>
                  </a:solidFill>
                  <a:latin typeface="楷体" panose="02010609060101010101" pitchFamily="49" charset="-122"/>
                  <a:ea typeface="楷体" panose="02010609060101010101" pitchFamily="49" charset="-122"/>
                  <a:sym typeface="+mn-ea"/>
                </a:rPr>
                <a:t>月份社会融资规模增量为</a:t>
              </a:r>
              <a:r>
                <a:rPr lang="en-US" altLang="zh-CN" sz="1800" dirty="0">
                  <a:solidFill>
                    <a:srgbClr val="FFC000"/>
                  </a:solidFill>
                  <a:latin typeface="楷体" panose="02010609060101010101" pitchFamily="49" charset="-122"/>
                  <a:ea typeface="楷体" panose="02010609060101010101" pitchFamily="49" charset="-122"/>
                  <a:sym typeface="+mn-ea"/>
                </a:rPr>
                <a:t>3.06</a:t>
              </a:r>
              <a:r>
                <a:rPr lang="zh-CN" altLang="en-US" sz="1800" dirty="0">
                  <a:solidFill>
                    <a:srgbClr val="FFC000"/>
                  </a:solidFill>
                  <a:latin typeface="楷体" panose="02010609060101010101" pitchFamily="49" charset="-122"/>
                  <a:ea typeface="楷体" panose="02010609060101010101" pitchFamily="49" charset="-122"/>
                  <a:sym typeface="+mn-ea"/>
                </a:rPr>
                <a:t>万亿元，同比减少</a:t>
              </a:r>
              <a:r>
                <a:rPr lang="en-US" altLang="zh-CN" sz="1800" dirty="0">
                  <a:solidFill>
                    <a:srgbClr val="FFC000"/>
                  </a:solidFill>
                  <a:latin typeface="楷体" panose="02010609060101010101" pitchFamily="49" charset="-122"/>
                  <a:ea typeface="楷体" panose="02010609060101010101" pitchFamily="49" charset="-122"/>
                  <a:sym typeface="+mn-ea"/>
                </a:rPr>
                <a:t>6367</a:t>
              </a:r>
              <a:r>
                <a:rPr lang="zh-CN" altLang="en-US" sz="1800" dirty="0">
                  <a:solidFill>
                    <a:srgbClr val="FFC000"/>
                  </a:solidFill>
                  <a:latin typeface="楷体" panose="02010609060101010101" pitchFamily="49" charset="-122"/>
                  <a:ea typeface="楷体" panose="02010609060101010101" pitchFamily="49" charset="-122"/>
                  <a:sym typeface="+mn-ea"/>
                </a:rPr>
                <a:t>亿元。本月社融增量的降低，主要是受相关监管规定的要求，银行开始收缩委外口径贷款，逐渐将部分表外业务移至表</a:t>
              </a:r>
              <a:r>
                <a:rPr lang="zh-CN" altLang="en-US" sz="1600" dirty="0" smtClean="0">
                  <a:solidFill>
                    <a:srgbClr val="FFC000"/>
                  </a:solidFill>
                  <a:latin typeface="楷体" panose="02010609060101010101" pitchFamily="49" charset="-122"/>
                  <a:ea typeface="楷体" panose="02010609060101010101" pitchFamily="49" charset="-122"/>
                  <a:sym typeface="+mn-ea"/>
                </a:rPr>
                <a:t>内。</a:t>
              </a:r>
              <a:endParaRPr lang="zh-CN" altLang="en-US" sz="1600" dirty="0" smtClean="0">
                <a:solidFill>
                  <a:srgbClr val="FFC000"/>
                </a:solidFill>
                <a:latin typeface="楷体" panose="02010609060101010101" pitchFamily="49" charset="-122"/>
                <a:ea typeface="楷体" panose="02010609060101010101" pitchFamily="49" charset="-122"/>
                <a:sym typeface="+mn-ea"/>
              </a:endParaRPr>
            </a:p>
            <a:p>
              <a:pPr marL="357505" indent="-357505" algn="l">
                <a:lnSpc>
                  <a:spcPct val="150000"/>
                </a:lnSpc>
                <a:spcBef>
                  <a:spcPct val="50000"/>
                </a:spcBef>
                <a:buClr>
                  <a:srgbClr val="FFC000"/>
                </a:buClr>
                <a:buFont typeface="Wingdings" panose="05000000000000000000" charset="0"/>
                <a:buChar char=""/>
              </a:pPr>
              <a:r>
                <a:rPr lang="en-US" altLang="zh-CN" sz="1800" dirty="0">
                  <a:solidFill>
                    <a:srgbClr val="FFC000"/>
                  </a:solidFill>
                  <a:latin typeface="楷体" panose="02010609060101010101" pitchFamily="49" charset="-122"/>
                  <a:ea typeface="楷体" panose="02010609060101010101" pitchFamily="49" charset="-122"/>
                  <a:sym typeface="+mn-ea"/>
                </a:rPr>
                <a:t>1</a:t>
              </a:r>
              <a:r>
                <a:rPr lang="zh-CN" altLang="en-US" sz="1800" dirty="0">
                  <a:solidFill>
                    <a:srgbClr val="FFC000"/>
                  </a:solidFill>
                  <a:latin typeface="楷体" panose="02010609060101010101" pitchFamily="49" charset="-122"/>
                  <a:ea typeface="楷体" panose="02010609060101010101" pitchFamily="49" charset="-122"/>
                  <a:sym typeface="+mn-ea"/>
                </a:rPr>
                <a:t>月金融数据显示资金面中性偏紧，金融去杠杆正在稳步推进。随着稳健中性货币政策的落实以及监管逐步加强，金融体系正在降低内部杠杆，降低委外业务规模，预防发生系统性风险。</a:t>
              </a:r>
              <a:r>
                <a:rPr lang="zh-CN" altLang="en-US" sz="1800" dirty="0">
                  <a:solidFill>
                    <a:srgbClr val="FFC000"/>
                  </a:solidFill>
                  <a:latin typeface="微软雅黑" panose="020B0503020204020204" charset="-122"/>
                  <a:ea typeface="微软雅黑" panose="020B0503020204020204" charset="-122"/>
                  <a:sym typeface="+mn-ea"/>
                </a:rPr>
                <a:t> </a:t>
              </a:r>
              <a:endParaRPr kumimoji="1" lang="zh-CN" altLang="en-US" sz="1800" kern="0" dirty="0">
                <a:solidFill>
                  <a:srgbClr val="FFC000"/>
                </a:solidFill>
                <a:latin typeface="微软雅黑" panose="020B0503020204020204" charset="-122"/>
                <a:ea typeface="微软雅黑" panose="020B0503020204020204" charset="-122"/>
                <a:cs typeface="+mn-ea"/>
                <a:sym typeface="+mn-ea"/>
              </a:endParaRPr>
            </a:p>
          </p:txBody>
        </p:sp>
      </p:grpSp>
      <p:sp>
        <p:nvSpPr>
          <p:cNvPr id="16" name="文本框 15"/>
          <p:cNvSpPr txBox="1"/>
          <p:nvPr/>
        </p:nvSpPr>
        <p:spPr>
          <a:xfrm>
            <a:off x="757520" y="464820"/>
            <a:ext cx="2261235" cy="583565"/>
          </a:xfrm>
          <a:prstGeom prst="rect">
            <a:avLst/>
          </a:prstGeom>
          <a:noFill/>
        </p:spPr>
        <p:txBody>
          <a:bodyPr wrap="square">
            <a:spAutoFit/>
          </a:bodyPr>
          <a:lstStyle/>
          <a:p>
            <a:r>
              <a:rPr lang="zh-CN" altLang="en-US" sz="3200" b="1" dirty="0">
                <a:ln>
                  <a:noFill/>
                </a:ln>
                <a:solidFill>
                  <a:srgbClr val="EC9704"/>
                </a:solidFill>
                <a:latin typeface="隶书" panose="02010509060101010101" pitchFamily="49" charset="-122"/>
              </a:rPr>
              <a:t>现金类资产</a:t>
            </a:r>
            <a:endParaRPr lang="zh-CN" altLang="en-US" sz="3200" b="1" dirty="0">
              <a:ln>
                <a:noFill/>
              </a:ln>
              <a:solidFill>
                <a:srgbClr val="EC9704"/>
              </a:solidFill>
              <a:latin typeface="隶书" panose="02010509060101010101" pitchFamily="49" charset="-122"/>
            </a:endParaRPr>
          </a:p>
        </p:txBody>
      </p:sp>
      <p:sp>
        <p:nvSpPr>
          <p:cNvPr id="2" name="矩形 1"/>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6146" name="Picture 2" descr="C:\Users\sihj\Desktop\财富指数\2018年2月\图片\M1M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6210" y="4255770"/>
            <a:ext cx="6584315" cy="250825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7"/>
          <p:cNvSpPr txBox="1">
            <a:spLocks noChangeArrowheads="1"/>
          </p:cNvSpPr>
          <p:nvPr/>
        </p:nvSpPr>
        <p:spPr bwMode="auto">
          <a:xfrm>
            <a:off x="4478020" y="4225290"/>
            <a:ext cx="2493010" cy="368300"/>
          </a:xfrm>
          <a:prstGeom prst="rect">
            <a:avLst/>
          </a:prstGeom>
          <a:noFill/>
          <a:ln w="9525">
            <a:noFill/>
            <a:miter lim="800000"/>
          </a:ln>
        </p:spPr>
        <p:txBody>
          <a:bodyPr wrap="square">
            <a:spAutoFit/>
          </a:bodyPr>
          <a:p>
            <a:pPr>
              <a:lnSpc>
                <a:spcPct val="150000"/>
              </a:lnSpc>
            </a:pPr>
            <a:r>
              <a:rPr lang="zh-CN" sz="1200" b="1" dirty="0" smtClean="0">
                <a:solidFill>
                  <a:schemeClr val="tx1">
                    <a:lumMod val="65000"/>
                    <a:lumOff val="35000"/>
                  </a:schemeClr>
                </a:solidFill>
                <a:latin typeface="楷体" panose="02010609060101010101" pitchFamily="49" charset="-122"/>
                <a:ea typeface="楷体" panose="02010609060101010101" pitchFamily="49" charset="-122"/>
              </a:rPr>
              <a:t>货币供应与</a:t>
            </a:r>
            <a:r>
              <a:rPr lang="en-US" altLang="zh-CN" sz="1200" b="1" dirty="0" smtClean="0">
                <a:solidFill>
                  <a:schemeClr val="tx1">
                    <a:lumMod val="65000"/>
                    <a:lumOff val="35000"/>
                  </a:schemeClr>
                </a:solidFill>
                <a:latin typeface="楷体" panose="02010609060101010101" pitchFamily="49" charset="-122"/>
                <a:ea typeface="楷体" panose="02010609060101010101" pitchFamily="49" charset="-122"/>
              </a:rPr>
              <a:t>CPI</a:t>
            </a:r>
            <a:r>
              <a:rPr lang="zh-CN" altLang="en-US" sz="1200" b="1" dirty="0" smtClean="0">
                <a:solidFill>
                  <a:schemeClr val="tx1">
                    <a:lumMod val="65000"/>
                    <a:lumOff val="35000"/>
                  </a:schemeClr>
                </a:solidFill>
                <a:latin typeface="楷体" panose="02010609060101010101" pitchFamily="49" charset="-122"/>
                <a:ea typeface="楷体" panose="02010609060101010101" pitchFamily="49" charset="-122"/>
              </a:rPr>
              <a:t>同比增速（</a:t>
            </a:r>
            <a:r>
              <a:rPr lang="en-US" altLang="zh-CN" sz="1200" b="1" dirty="0" smtClean="0">
                <a:solidFill>
                  <a:schemeClr val="tx1">
                    <a:lumMod val="65000"/>
                    <a:lumOff val="35000"/>
                  </a:schemeClr>
                </a:solidFill>
                <a:latin typeface="楷体" panose="02010609060101010101" pitchFamily="49" charset="-122"/>
                <a:ea typeface="楷体" panose="02010609060101010101" pitchFamily="49" charset="-122"/>
              </a:rPr>
              <a:t>%</a:t>
            </a:r>
            <a:r>
              <a:rPr lang="zh-CN" altLang="en-US" sz="1200" b="1" dirty="0" smtClean="0">
                <a:solidFill>
                  <a:schemeClr val="tx1">
                    <a:lumMod val="65000"/>
                    <a:lumOff val="35000"/>
                  </a:schemeClr>
                </a:solidFill>
                <a:latin typeface="楷体" panose="02010609060101010101" pitchFamily="49" charset="-122"/>
                <a:ea typeface="楷体" panose="02010609060101010101" pitchFamily="49" charset="-122"/>
              </a:rPr>
              <a:t>）</a:t>
            </a:r>
            <a:endParaRPr lang="zh-CN" altLang="en-US" sz="1200" b="1" dirty="0" smtClean="0">
              <a:solidFill>
                <a:schemeClr val="tx1">
                  <a:lumMod val="65000"/>
                  <a:lumOff val="35000"/>
                </a:schemeClr>
              </a:solidFill>
              <a:latin typeface="楷体" panose="02010609060101010101" pitchFamily="49" charset="-122"/>
              <a:ea typeface="楷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 y="0"/>
            <a:ext cx="12192000" cy="5143500"/>
          </a:xfrm>
          <a:prstGeom prst="rect">
            <a:avLst/>
          </a:prstGeom>
          <a:solidFill>
            <a:srgbClr val="29292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文本框 56"/>
          <p:cNvSpPr txBox="1"/>
          <p:nvPr/>
        </p:nvSpPr>
        <p:spPr>
          <a:xfrm>
            <a:off x="900430" y="5203825"/>
            <a:ext cx="10847705" cy="1337945"/>
          </a:xfrm>
          <a:prstGeom prst="rect">
            <a:avLst/>
          </a:prstGeom>
          <a:noFill/>
        </p:spPr>
        <p:txBody>
          <a:bodyPr wrap="square">
            <a:spAutoFit/>
          </a:bodyPr>
          <a:lstStyle>
            <a:defPPr>
              <a:defRPr lang="zh-CN"/>
            </a:defPPr>
            <a:lvl1pPr algn="just">
              <a:lnSpc>
                <a:spcPct val="110000"/>
              </a:lnSpc>
              <a:defRPr sz="1400">
                <a:solidFill>
                  <a:schemeClr val="tx1">
                    <a:lumMod val="50000"/>
                    <a:lumOff val="50000"/>
                  </a:schemeClr>
                </a:solidFill>
              </a:defRPr>
            </a:lvl1pPr>
          </a:lstStyle>
          <a:p>
            <a:pPr eaLnBrk="0" hangingPunct="0">
              <a:lnSpc>
                <a:spcPct val="150000"/>
              </a:lnSpc>
              <a:defRPr/>
            </a:pPr>
            <a:r>
              <a:rPr lang="zh-CN" altLang="en-US" sz="1800" b="1" dirty="0">
                <a:solidFill>
                  <a:schemeClr val="accent4">
                    <a:lumMod val="60000"/>
                    <a:lumOff val="40000"/>
                  </a:schemeClr>
                </a:solidFill>
                <a:latin typeface="楷体" panose="02010609060101010101" pitchFamily="49" charset="-122"/>
                <a:ea typeface="楷体" panose="02010609060101010101" pitchFamily="49" charset="-122"/>
              </a:rPr>
              <a:t>现金类资产流动性好、安全性高，配置一定比例的现金类资产，既能获得确定性的收益，又能保留投资选择权，把握期间出现的投资轮动机会，进一步提高整体收益率。</a:t>
            </a:r>
            <a:endParaRPr lang="zh-CN" altLang="en-US" sz="2000" b="1" kern="100" dirty="0">
              <a:solidFill>
                <a:schemeClr val="accent4">
                  <a:lumMod val="60000"/>
                  <a:lumOff val="40000"/>
                </a:schemeClr>
              </a:solidFill>
              <a:latin typeface="楷体" panose="02010609060101010101" pitchFamily="49" charset="-122"/>
              <a:ea typeface="楷体" panose="02010609060101010101" pitchFamily="49" charset="-122"/>
            </a:endParaRPr>
          </a:p>
          <a:p>
            <a:pPr eaLnBrk="0" hangingPunct="0">
              <a:lnSpc>
                <a:spcPct val="150000"/>
              </a:lnSpc>
              <a:defRPr/>
            </a:pPr>
            <a:r>
              <a:rPr lang="zh-CN" altLang="en-US" sz="1800" b="1" u="sng" kern="100" dirty="0">
                <a:solidFill>
                  <a:srgbClr val="EC9704"/>
                </a:solidFill>
                <a:latin typeface="楷体" panose="02010609060101010101" pitchFamily="49" charset="-122"/>
                <a:ea typeface="楷体" panose="02010609060101010101" pitchFamily="49" charset="-122"/>
                <a:sym typeface="+mn-ea"/>
              </a:rPr>
              <a:t>由于权益类市场短期波动加大，基于资产安全的考虑，建议适当上调现金类资产配置比例。</a:t>
            </a:r>
            <a:endParaRPr lang="zh-CN" altLang="en-US" sz="1800" b="1" u="sng" kern="100" dirty="0">
              <a:solidFill>
                <a:srgbClr val="EC9704"/>
              </a:solidFill>
              <a:latin typeface="楷体" panose="02010609060101010101" pitchFamily="49" charset="-122"/>
              <a:ea typeface="楷体" panose="02010609060101010101" pitchFamily="49" charset="-122"/>
              <a:sym typeface="+mn-ea"/>
            </a:endParaRPr>
          </a:p>
        </p:txBody>
      </p:sp>
      <p:sp>
        <p:nvSpPr>
          <p:cNvPr id="21517" name="文本框 12"/>
          <p:cNvSpPr txBox="1">
            <a:spLocks noChangeArrowheads="1"/>
          </p:cNvSpPr>
          <p:nvPr/>
        </p:nvSpPr>
        <p:spPr bwMode="auto">
          <a:xfrm>
            <a:off x="490220" y="4749800"/>
            <a:ext cx="3191510" cy="460375"/>
          </a:xfrm>
          <a:prstGeom prst="rect">
            <a:avLst/>
          </a:prstGeom>
          <a:noFill/>
          <a:ln w="9525">
            <a:noFill/>
            <a:miter lim="800000"/>
          </a:ln>
        </p:spPr>
        <p:txBody>
          <a:bodyPr wrap="square">
            <a:spAutoFit/>
          </a:bodyPr>
          <a:lstStyle/>
          <a:p>
            <a:pPr algn="ctr"/>
            <a:r>
              <a:rPr lang="zh-CN" altLang="en-US" sz="2400" b="1">
                <a:solidFill>
                  <a:srgbClr val="DE8F04"/>
                </a:solidFill>
                <a:latin typeface="微软雅黑" panose="020B0503020204020204" charset="-122"/>
                <a:ea typeface="微软雅黑" panose="020B0503020204020204" charset="-122"/>
                <a:sym typeface="+mn-ea"/>
              </a:rPr>
              <a:t>现金类资产</a:t>
            </a:r>
            <a:r>
              <a:rPr lang="en-US" altLang="zh-CN" sz="2400" b="1">
                <a:solidFill>
                  <a:srgbClr val="DE8F04"/>
                </a:solidFill>
                <a:latin typeface="微软雅黑" panose="020B0503020204020204" charset="-122"/>
                <a:ea typeface="微软雅黑" panose="020B0503020204020204" charset="-122"/>
                <a:sym typeface="+mn-ea"/>
              </a:rPr>
              <a:t>配置策略</a:t>
            </a:r>
            <a:endParaRPr lang="en-US" altLang="zh-CN" sz="2400" b="1">
              <a:solidFill>
                <a:srgbClr val="DE8F04"/>
              </a:solidFill>
              <a:latin typeface="微软雅黑" panose="020B0503020204020204" charset="-122"/>
              <a:ea typeface="微软雅黑" panose="020B0503020204020204" charset="-122"/>
              <a:sym typeface="+mn-ea"/>
            </a:endParaRPr>
          </a:p>
        </p:txBody>
      </p:sp>
      <p:sp>
        <p:nvSpPr>
          <p:cNvPr id="16" name="文本框 15"/>
          <p:cNvSpPr txBox="1"/>
          <p:nvPr/>
        </p:nvSpPr>
        <p:spPr>
          <a:xfrm>
            <a:off x="506060" y="339090"/>
            <a:ext cx="2261235" cy="583565"/>
          </a:xfrm>
          <a:prstGeom prst="rect">
            <a:avLst/>
          </a:prstGeom>
          <a:noFill/>
        </p:spPr>
        <p:txBody>
          <a:bodyPr wrap="square">
            <a:spAutoFit/>
          </a:bodyPr>
          <a:lstStyle/>
          <a:p>
            <a:r>
              <a:rPr lang="zh-CN" altLang="en-US" sz="3200" b="1" dirty="0">
                <a:ln>
                  <a:noFill/>
                </a:ln>
                <a:solidFill>
                  <a:srgbClr val="EC9704"/>
                </a:solidFill>
                <a:latin typeface="隶书" panose="02010509060101010101" pitchFamily="49" charset="-122"/>
              </a:rPr>
              <a:t>现金类资产</a:t>
            </a:r>
            <a:endParaRPr lang="zh-CN" altLang="en-US" sz="3200" b="1" dirty="0">
              <a:ln>
                <a:noFill/>
              </a:ln>
              <a:solidFill>
                <a:srgbClr val="EC9704"/>
              </a:solidFill>
              <a:latin typeface="隶书" panose="02010509060101010101" pitchFamily="49" charset="-122"/>
            </a:endParaRPr>
          </a:p>
        </p:txBody>
      </p:sp>
      <p:sp>
        <p:nvSpPr>
          <p:cNvPr id="5" name="矩形 4"/>
          <p:cNvSpPr/>
          <p:nvPr/>
        </p:nvSpPr>
        <p:spPr>
          <a:xfrm>
            <a:off x="373345" y="42481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33810" name="矩形 26"/>
          <p:cNvSpPr>
            <a:spLocks noChangeArrowheads="1"/>
          </p:cNvSpPr>
          <p:nvPr/>
        </p:nvSpPr>
        <p:spPr bwMode="auto">
          <a:xfrm>
            <a:off x="7335485" y="338773"/>
            <a:ext cx="4856480" cy="337185"/>
          </a:xfrm>
          <a:prstGeom prst="rect">
            <a:avLst/>
          </a:prstGeom>
          <a:noFill/>
          <a:ln w="9525">
            <a:noFill/>
            <a:miter lim="800000"/>
          </a:ln>
        </p:spPr>
        <p:txBody>
          <a:bodyPr wrap="none">
            <a:spAutoFit/>
          </a:bodyPr>
          <a:lstStyle/>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14" name="灯片编号占位符 13"/>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
        <p:nvSpPr>
          <p:cNvPr id="54" name="KSO_Shape"/>
          <p:cNvSpPr/>
          <p:nvPr>
            <p:custDataLst>
              <p:tags r:id="rId1"/>
            </p:custDataLst>
          </p:nvPr>
        </p:nvSpPr>
        <p:spPr>
          <a:xfrm>
            <a:off x="3332173" y="2914396"/>
            <a:ext cx="2481264" cy="1363797"/>
          </a:xfrm>
          <a:custGeom>
            <a:avLst/>
            <a:gdLst>
              <a:gd name="connsiteX0" fmla="*/ 1290643 w 2481264"/>
              <a:gd name="connsiteY0" fmla="*/ 774 h 1363797"/>
              <a:gd name="connsiteX1" fmla="*/ 1361104 w 2481264"/>
              <a:gd name="connsiteY1" fmla="*/ 11273 h 1363797"/>
              <a:gd name="connsiteX2" fmla="*/ 2480865 w 2481264"/>
              <a:gd name="connsiteY2" fmla="*/ 765233 h 1363797"/>
              <a:gd name="connsiteX3" fmla="*/ 1241811 w 2481264"/>
              <a:gd name="connsiteY3" fmla="*/ 761182 h 1363797"/>
              <a:gd name="connsiteX4" fmla="*/ 2326310 w 2481264"/>
              <a:gd name="connsiteY4" fmla="*/ 861600 h 1363797"/>
              <a:gd name="connsiteX5" fmla="*/ 1487723 w 2481264"/>
              <a:gd name="connsiteY5" fmla="*/ 1337665 h 1363797"/>
              <a:gd name="connsiteX6" fmla="*/ 852495 w 2481264"/>
              <a:gd name="connsiteY6" fmla="*/ 1250179 h 1363797"/>
              <a:gd name="connsiteX7" fmla="*/ 0 w 2481264"/>
              <a:gd name="connsiteY7" fmla="*/ 480464 h 1363797"/>
              <a:gd name="connsiteX8" fmla="*/ 1290643 w 2481264"/>
              <a:gd name="connsiteY8" fmla="*/ 774 h 136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264" h="1363797">
                <a:moveTo>
                  <a:pt x="1290643" y="774"/>
                </a:moveTo>
                <a:cubicBezTo>
                  <a:pt x="1315667" y="2199"/>
                  <a:pt x="1339233" y="5619"/>
                  <a:pt x="1361104" y="11273"/>
                </a:cubicBezTo>
                <a:cubicBezTo>
                  <a:pt x="1774574" y="58711"/>
                  <a:pt x="2500740" y="640227"/>
                  <a:pt x="2480865" y="765233"/>
                </a:cubicBezTo>
                <a:lnTo>
                  <a:pt x="1241811" y="761182"/>
                </a:lnTo>
                <a:lnTo>
                  <a:pt x="2326310" y="861600"/>
                </a:lnTo>
                <a:cubicBezTo>
                  <a:pt x="2213425" y="1014360"/>
                  <a:pt x="1733101" y="1273027"/>
                  <a:pt x="1487723" y="1337665"/>
                </a:cubicBezTo>
                <a:cubicBezTo>
                  <a:pt x="1241957" y="1402706"/>
                  <a:pt x="1018668" y="1336071"/>
                  <a:pt x="852495" y="1250179"/>
                </a:cubicBezTo>
                <a:cubicBezTo>
                  <a:pt x="686167" y="1164623"/>
                  <a:pt x="142082" y="608609"/>
                  <a:pt x="0" y="480464"/>
                </a:cubicBezTo>
                <a:cubicBezTo>
                  <a:pt x="212656" y="407093"/>
                  <a:pt x="915311" y="-20594"/>
                  <a:pt x="1290643" y="774"/>
                </a:cubicBezTo>
                <a:close/>
              </a:path>
            </a:pathLst>
          </a:custGeom>
          <a:solidFill>
            <a:schemeClr val="accent1"/>
          </a:solidFill>
          <a:ln>
            <a:noFill/>
          </a:ln>
        </p:spPr>
        <p:txBody>
          <a:bodyPr wrap="square" anchor="ctr">
            <a:normAutofit/>
            <a:scene3d>
              <a:camera prst="orthographicFront"/>
              <a:lightRig rig="threePt" dir="t"/>
            </a:scene3d>
            <a:sp3d>
              <a:contourClr>
                <a:srgbClr val="FFFFFF"/>
              </a:contourClr>
            </a:sp3d>
          </a:bodyPr>
          <a:lstStyle/>
          <a:p>
            <a:pPr algn="ctr" eaLnBrk="0" fontAlgn="base" hangingPunct="0">
              <a:spcBef>
                <a:spcPct val="0"/>
              </a:spcBef>
              <a:spcAft>
                <a:spcPct val="0"/>
              </a:spcAft>
            </a:pPr>
            <a:r>
              <a:rPr lang="zh-CN" altLang="en-US" sz="2400" b="1" dirty="0" smtClean="0">
                <a:solidFill>
                  <a:schemeClr val="bg1"/>
                </a:solidFill>
                <a:latin typeface="华文楷体" panose="02010600040101010101" charset="-122"/>
                <a:ea typeface="华文楷体" panose="02010600040101010101" charset="-122"/>
                <a:sym typeface="+mn-ea"/>
              </a:rPr>
              <a:t>货币基金</a:t>
            </a:r>
            <a:endParaRPr lang="zh-CN" altLang="en-US" sz="2400" b="1" dirty="0" smtClean="0">
              <a:solidFill>
                <a:schemeClr val="bg1"/>
              </a:solidFill>
              <a:latin typeface="华文楷体" panose="02010600040101010101" charset="-122"/>
              <a:ea typeface="华文楷体" panose="02010600040101010101" charset="-122"/>
              <a:sym typeface="+mn-ea"/>
            </a:endParaRPr>
          </a:p>
          <a:p>
            <a:pPr algn="ctr" eaLnBrk="0" fontAlgn="base" hangingPunct="0">
              <a:spcBef>
                <a:spcPct val="0"/>
              </a:spcBef>
              <a:spcAft>
                <a:spcPct val="0"/>
              </a:spcAft>
            </a:pPr>
            <a:r>
              <a:rPr lang="zh-CN" altLang="en-US" sz="2400" b="1" dirty="0" smtClean="0">
                <a:solidFill>
                  <a:srgbClr val="C40EC8"/>
                </a:solidFill>
                <a:latin typeface="华文楷体" panose="02010600040101010101" charset="-122"/>
                <a:ea typeface="华文楷体" panose="02010600040101010101" charset="-122"/>
                <a:sym typeface="+mn-ea"/>
              </a:rPr>
              <a:t>★★</a:t>
            </a:r>
            <a:endParaRPr lang="zh-CN" altLang="en-US" sz="2400" b="1" dirty="0">
              <a:solidFill>
                <a:schemeClr val="bg2"/>
              </a:solidFill>
            </a:endParaRPr>
          </a:p>
        </p:txBody>
      </p:sp>
      <p:sp>
        <p:nvSpPr>
          <p:cNvPr id="39" name="任意多边形 38"/>
          <p:cNvSpPr/>
          <p:nvPr>
            <p:custDataLst>
              <p:tags r:id="rId2"/>
            </p:custDataLst>
          </p:nvPr>
        </p:nvSpPr>
        <p:spPr bwMode="auto">
          <a:xfrm>
            <a:off x="5126533" y="1831285"/>
            <a:ext cx="2089276" cy="3312368"/>
          </a:xfrm>
          <a:custGeom>
            <a:avLst/>
            <a:gdLst>
              <a:gd name="connsiteX0" fmla="*/ 1239235 w 2089276"/>
              <a:gd name="connsiteY0" fmla="*/ 0 h 3312368"/>
              <a:gd name="connsiteX1" fmla="*/ 1062749 w 2089276"/>
              <a:gd name="connsiteY1" fmla="*/ 1213155 h 3312368"/>
              <a:gd name="connsiteX2" fmla="*/ 1079784 w 2089276"/>
              <a:gd name="connsiteY2" fmla="*/ 1502987 h 3312368"/>
              <a:gd name="connsiteX3" fmla="*/ 1546166 w 2089276"/>
              <a:gd name="connsiteY3" fmla="*/ 1268668 h 3312368"/>
              <a:gd name="connsiteX4" fmla="*/ 1807978 w 2089276"/>
              <a:gd name="connsiteY4" fmla="*/ 329550 h 3312368"/>
              <a:gd name="connsiteX5" fmla="*/ 1852176 w 2089276"/>
              <a:gd name="connsiteY5" fmla="*/ 342125 h 3312368"/>
              <a:gd name="connsiteX6" fmla="*/ 1781275 w 2089276"/>
              <a:gd name="connsiteY6" fmla="*/ 825332 h 3312368"/>
              <a:gd name="connsiteX7" fmla="*/ 2019300 w 2089276"/>
              <a:gd name="connsiteY7" fmla="*/ 687470 h 3312368"/>
              <a:gd name="connsiteX8" fmla="*/ 2042627 w 2089276"/>
              <a:gd name="connsiteY8" fmla="*/ 719673 h 3312368"/>
              <a:gd name="connsiteX9" fmla="*/ 1754879 w 2089276"/>
              <a:gd name="connsiteY9" fmla="*/ 942798 h 3312368"/>
              <a:gd name="connsiteX10" fmla="*/ 1674310 w 2089276"/>
              <a:gd name="connsiteY10" fmla="*/ 1368192 h 3312368"/>
              <a:gd name="connsiteX11" fmla="*/ 1089913 w 2089276"/>
              <a:gd name="connsiteY11" fmla="*/ 1768743 h 3312368"/>
              <a:gd name="connsiteX12" fmla="*/ 1102017 w 2089276"/>
              <a:gd name="connsiteY12" fmla="*/ 2016198 h 3312368"/>
              <a:gd name="connsiteX13" fmla="*/ 1676568 w 2089276"/>
              <a:gd name="connsiteY13" fmla="*/ 1925799 h 3312368"/>
              <a:gd name="connsiteX14" fmla="*/ 2089276 w 2089276"/>
              <a:gd name="connsiteY14" fmla="*/ 1792235 h 3312368"/>
              <a:gd name="connsiteX15" fmla="*/ 1177143 w 2089276"/>
              <a:gd name="connsiteY15" fmla="*/ 2129135 h 3312368"/>
              <a:gd name="connsiteX16" fmla="*/ 1108922 w 2089276"/>
              <a:gd name="connsiteY16" fmla="*/ 2157374 h 3312368"/>
              <a:gd name="connsiteX17" fmla="*/ 1165418 w 2089276"/>
              <a:gd name="connsiteY17" fmla="*/ 3312368 h 3312368"/>
              <a:gd name="connsiteX18" fmla="*/ 782828 w 2089276"/>
              <a:gd name="connsiteY18" fmla="*/ 3312061 h 3312368"/>
              <a:gd name="connsiteX19" fmla="*/ 775308 w 2089276"/>
              <a:gd name="connsiteY19" fmla="*/ 2029899 h 3312368"/>
              <a:gd name="connsiteX20" fmla="*/ 589768 w 2089276"/>
              <a:gd name="connsiteY20" fmla="*/ 1852319 h 3312368"/>
              <a:gd name="connsiteX21" fmla="*/ 88243 w 2089276"/>
              <a:gd name="connsiteY21" fmla="*/ 1765216 h 3312368"/>
              <a:gd name="connsiteX22" fmla="*/ 80109 w 2089276"/>
              <a:gd name="connsiteY22" fmla="*/ 1718291 h 3312368"/>
              <a:gd name="connsiteX23" fmla="*/ 402234 w 2089276"/>
              <a:gd name="connsiteY23" fmla="*/ 1707863 h 3312368"/>
              <a:gd name="connsiteX24" fmla="*/ 0 w 2089276"/>
              <a:gd name="connsiteY24" fmla="*/ 1291517 h 3312368"/>
              <a:gd name="connsiteX25" fmla="*/ 23634 w 2089276"/>
              <a:gd name="connsiteY25" fmla="*/ 1264987 h 3312368"/>
              <a:gd name="connsiteX26" fmla="*/ 24248 w 2089276"/>
              <a:gd name="connsiteY26" fmla="*/ 1265294 h 3312368"/>
              <a:gd name="connsiteX27" fmla="*/ 26089 w 2089276"/>
              <a:gd name="connsiteY27" fmla="*/ 1266521 h 3312368"/>
              <a:gd name="connsiteX28" fmla="*/ 32842 w 2089276"/>
              <a:gd name="connsiteY28" fmla="*/ 1271581 h 3312368"/>
              <a:gd name="connsiteX29" fmla="*/ 57243 w 2089276"/>
              <a:gd name="connsiteY29" fmla="*/ 1290290 h 3312368"/>
              <a:gd name="connsiteX30" fmla="*/ 94842 w 2089276"/>
              <a:gd name="connsiteY30" fmla="*/ 1319580 h 3312368"/>
              <a:gd name="connsiteX31" fmla="*/ 143184 w 2089276"/>
              <a:gd name="connsiteY31" fmla="*/ 1357458 h 3312368"/>
              <a:gd name="connsiteX32" fmla="*/ 263961 w 2089276"/>
              <a:gd name="connsiteY32" fmla="*/ 1452382 h 3312368"/>
              <a:gd name="connsiteX33" fmla="*/ 402540 w 2089276"/>
              <a:gd name="connsiteY33" fmla="*/ 1561567 h 3312368"/>
              <a:gd name="connsiteX34" fmla="*/ 663892 w 2089276"/>
              <a:gd name="connsiteY34" fmla="*/ 1768130 h 3312368"/>
              <a:gd name="connsiteX35" fmla="*/ 789581 w 2089276"/>
              <a:gd name="connsiteY35" fmla="*/ 1867501 h 3312368"/>
              <a:gd name="connsiteX36" fmla="*/ 801551 w 2089276"/>
              <a:gd name="connsiteY36" fmla="*/ 1256400 h 3312368"/>
              <a:gd name="connsiteX37" fmla="*/ 593605 w 2089276"/>
              <a:gd name="connsiteY37" fmla="*/ 521545 h 3312368"/>
              <a:gd name="connsiteX38" fmla="*/ 639491 w 2089276"/>
              <a:gd name="connsiteY38" fmla="*/ 505443 h 3312368"/>
              <a:gd name="connsiteX39" fmla="*/ 893016 w 2089276"/>
              <a:gd name="connsiteY39" fmla="*/ 1055511 h 3312368"/>
              <a:gd name="connsiteX40" fmla="*/ 1153141 w 2089276"/>
              <a:gd name="connsiteY40" fmla="*/ 66401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89276" h="3312368">
                <a:moveTo>
                  <a:pt x="1239235" y="0"/>
                </a:moveTo>
                <a:lnTo>
                  <a:pt x="1062749" y="1213155"/>
                </a:lnTo>
                <a:lnTo>
                  <a:pt x="1079784" y="1502987"/>
                </a:lnTo>
                <a:lnTo>
                  <a:pt x="1546166" y="1268668"/>
                </a:lnTo>
                <a:lnTo>
                  <a:pt x="1807978" y="329550"/>
                </a:lnTo>
                <a:lnTo>
                  <a:pt x="1852176" y="342125"/>
                </a:lnTo>
                <a:lnTo>
                  <a:pt x="1781275" y="825332"/>
                </a:lnTo>
                <a:lnTo>
                  <a:pt x="2019300" y="687470"/>
                </a:lnTo>
                <a:lnTo>
                  <a:pt x="2042627" y="719673"/>
                </a:lnTo>
                <a:lnTo>
                  <a:pt x="1754879" y="942798"/>
                </a:lnTo>
                <a:lnTo>
                  <a:pt x="1674310" y="1368192"/>
                </a:lnTo>
                <a:lnTo>
                  <a:pt x="1089913" y="1768743"/>
                </a:lnTo>
                <a:lnTo>
                  <a:pt x="1102017" y="2016198"/>
                </a:lnTo>
                <a:lnTo>
                  <a:pt x="1676568" y="1925799"/>
                </a:lnTo>
                <a:lnTo>
                  <a:pt x="2089276" y="1792235"/>
                </a:lnTo>
                <a:cubicBezTo>
                  <a:pt x="1687888" y="2128065"/>
                  <a:pt x="1514618" y="2015524"/>
                  <a:pt x="1177143" y="2129135"/>
                </a:cubicBezTo>
                <a:lnTo>
                  <a:pt x="1108922" y="2157374"/>
                </a:lnTo>
                <a:lnTo>
                  <a:pt x="1165418" y="3312368"/>
                </a:lnTo>
                <a:lnTo>
                  <a:pt x="782828" y="3312061"/>
                </a:lnTo>
                <a:lnTo>
                  <a:pt x="775308" y="2029899"/>
                </a:lnTo>
                <a:lnTo>
                  <a:pt x="589768" y="1852319"/>
                </a:lnTo>
                <a:lnTo>
                  <a:pt x="88243" y="1765216"/>
                </a:lnTo>
                <a:lnTo>
                  <a:pt x="80109" y="1718291"/>
                </a:lnTo>
                <a:lnTo>
                  <a:pt x="402234" y="1707863"/>
                </a:lnTo>
                <a:lnTo>
                  <a:pt x="0" y="1291517"/>
                </a:lnTo>
                <a:lnTo>
                  <a:pt x="23634" y="1264987"/>
                </a:lnTo>
                <a:lnTo>
                  <a:pt x="24248" y="1265294"/>
                </a:lnTo>
                <a:lnTo>
                  <a:pt x="26089" y="1266521"/>
                </a:lnTo>
                <a:lnTo>
                  <a:pt x="32842" y="1271581"/>
                </a:lnTo>
                <a:lnTo>
                  <a:pt x="57243" y="1290290"/>
                </a:lnTo>
                <a:lnTo>
                  <a:pt x="94842" y="1319580"/>
                </a:lnTo>
                <a:lnTo>
                  <a:pt x="143184" y="1357458"/>
                </a:lnTo>
                <a:lnTo>
                  <a:pt x="263961" y="1452382"/>
                </a:lnTo>
                <a:lnTo>
                  <a:pt x="402540" y="1561567"/>
                </a:lnTo>
                <a:lnTo>
                  <a:pt x="663892" y="1768130"/>
                </a:lnTo>
                <a:lnTo>
                  <a:pt x="789581" y="1867501"/>
                </a:lnTo>
                <a:lnTo>
                  <a:pt x="801551" y="1256400"/>
                </a:lnTo>
                <a:lnTo>
                  <a:pt x="593605" y="521545"/>
                </a:lnTo>
                <a:lnTo>
                  <a:pt x="639491" y="505443"/>
                </a:lnTo>
                <a:lnTo>
                  <a:pt x="893016" y="1055511"/>
                </a:lnTo>
                <a:lnTo>
                  <a:pt x="1153141" y="66401"/>
                </a:lnTo>
                <a:close/>
              </a:path>
            </a:pathLst>
          </a:custGeom>
          <a:solidFill>
            <a:schemeClr val="accent4"/>
          </a:solidFill>
          <a:ln>
            <a:noFill/>
          </a:ln>
        </p:spPr>
        <p:txBody>
          <a:bodyPr wrap="square" anchor="ctr">
            <a:norm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endParaRPr>
          </a:p>
        </p:txBody>
      </p:sp>
      <p:sp>
        <p:nvSpPr>
          <p:cNvPr id="70" name="KSO_Shape"/>
          <p:cNvSpPr/>
          <p:nvPr>
            <p:custDataLst>
              <p:tags r:id="rId3"/>
            </p:custDataLst>
          </p:nvPr>
        </p:nvSpPr>
        <p:spPr>
          <a:xfrm>
            <a:off x="3855566" y="1437055"/>
            <a:ext cx="2093644" cy="1468492"/>
          </a:xfrm>
          <a:custGeom>
            <a:avLst/>
            <a:gdLst>
              <a:gd name="connsiteX0" fmla="*/ 0 w 2093644"/>
              <a:gd name="connsiteY0" fmla="*/ 0 h 1468492"/>
              <a:gd name="connsiteX1" fmla="*/ 1426220 w 2093644"/>
              <a:gd name="connsiteY1" fmla="*/ 196579 h 1468492"/>
              <a:gd name="connsiteX2" fmla="*/ 2084365 w 2093644"/>
              <a:gd name="connsiteY2" fmla="*/ 1375205 h 1468492"/>
              <a:gd name="connsiteX3" fmla="*/ 980895 w 2093644"/>
              <a:gd name="connsiteY3" fmla="*/ 811626 h 1468492"/>
              <a:gd name="connsiteX4" fmla="*/ 1902944 w 2093644"/>
              <a:gd name="connsiteY4" fmla="*/ 1391326 h 1468492"/>
              <a:gd name="connsiteX5" fmla="*/ 939733 w 2093644"/>
              <a:gd name="connsiteY5" fmla="*/ 1437014 h 1468492"/>
              <a:gd name="connsiteX6" fmla="*/ 412613 w 2093644"/>
              <a:gd name="connsiteY6" fmla="*/ 1071893 h 1468492"/>
              <a:gd name="connsiteX7" fmla="*/ 0 w 2093644"/>
              <a:gd name="connsiteY7" fmla="*/ 0 h 14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644" h="1468492">
                <a:moveTo>
                  <a:pt x="0" y="0"/>
                </a:moveTo>
                <a:cubicBezTo>
                  <a:pt x="237717" y="32694"/>
                  <a:pt x="1154951" y="-42265"/>
                  <a:pt x="1426220" y="196579"/>
                </a:cubicBezTo>
                <a:cubicBezTo>
                  <a:pt x="1773618" y="425758"/>
                  <a:pt x="2158590" y="1272675"/>
                  <a:pt x="2084365" y="1375205"/>
                </a:cubicBezTo>
                <a:lnTo>
                  <a:pt x="980895" y="811626"/>
                </a:lnTo>
                <a:lnTo>
                  <a:pt x="1902944" y="1391326"/>
                </a:lnTo>
                <a:cubicBezTo>
                  <a:pt x="1733210" y="1476577"/>
                  <a:pt x="1187832" y="1490246"/>
                  <a:pt x="939733" y="1437014"/>
                </a:cubicBezTo>
                <a:cubicBezTo>
                  <a:pt x="691101" y="1383964"/>
                  <a:pt x="522031" y="1223611"/>
                  <a:pt x="412613" y="1071893"/>
                </a:cubicBezTo>
                <a:cubicBezTo>
                  <a:pt x="302907" y="920403"/>
                  <a:pt x="68833" y="178520"/>
                  <a:pt x="0" y="0"/>
                </a:cubicBezTo>
                <a:close/>
              </a:path>
            </a:pathLst>
          </a:custGeom>
          <a:solidFill>
            <a:schemeClr val="accent6"/>
          </a:solidFill>
          <a:ln>
            <a:noFill/>
          </a:ln>
        </p:spPr>
        <p:txBody>
          <a:bodyPr wrap="square" anchor="ctr">
            <a:normAutofit/>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sz="2400" b="1" dirty="0">
              <a:solidFill>
                <a:schemeClr val="bg2"/>
              </a:solidFill>
            </a:endParaRPr>
          </a:p>
          <a:p>
            <a:pPr algn="ctr" eaLnBrk="0" fontAlgn="base" hangingPunct="0">
              <a:spcBef>
                <a:spcPct val="0"/>
              </a:spcBef>
              <a:spcAft>
                <a:spcPct val="0"/>
              </a:spcAft>
            </a:pPr>
            <a:r>
              <a:rPr lang="zh-CN" altLang="en-US" sz="2400" b="1" dirty="0">
                <a:solidFill>
                  <a:schemeClr val="bg2"/>
                </a:solidFill>
                <a:latin typeface="楷体" panose="02010609060101010101" pitchFamily="49" charset="-122"/>
                <a:ea typeface="楷体" panose="02010609060101010101" pitchFamily="49" charset="-122"/>
              </a:rPr>
              <a:t>银行存款</a:t>
            </a:r>
            <a:endParaRPr lang="zh-CN" altLang="en-US" sz="2400" b="1" dirty="0">
              <a:solidFill>
                <a:schemeClr val="bg2"/>
              </a:solidFill>
              <a:latin typeface="楷体" panose="02010609060101010101" pitchFamily="49" charset="-122"/>
              <a:ea typeface="楷体" panose="02010609060101010101" pitchFamily="49" charset="-122"/>
            </a:endParaRPr>
          </a:p>
          <a:p>
            <a:pPr algn="ctr" eaLnBrk="0" fontAlgn="base" hangingPunct="0">
              <a:spcBef>
                <a:spcPct val="0"/>
              </a:spcBef>
              <a:spcAft>
                <a:spcPct val="0"/>
              </a:spcAft>
            </a:pPr>
            <a:r>
              <a:rPr lang="zh-CN" altLang="en-US" sz="2400" b="1" dirty="0" smtClean="0">
                <a:solidFill>
                  <a:srgbClr val="C40EC8"/>
                </a:solidFill>
                <a:latin typeface="华文楷体" panose="02010600040101010101" charset="-122"/>
                <a:ea typeface="华文楷体" panose="02010600040101010101" charset="-122"/>
                <a:sym typeface="+mn-ea"/>
              </a:rPr>
              <a:t>★★</a:t>
            </a:r>
            <a:endParaRPr lang="zh-CN" altLang="en-US" sz="2400" b="1" dirty="0">
              <a:solidFill>
                <a:schemeClr val="bg2"/>
              </a:solidFill>
            </a:endParaRPr>
          </a:p>
          <a:p>
            <a:pPr algn="ctr" eaLnBrk="0" fontAlgn="base" hangingPunct="0">
              <a:spcBef>
                <a:spcPct val="0"/>
              </a:spcBef>
              <a:spcAft>
                <a:spcPct val="0"/>
              </a:spcAft>
            </a:pPr>
            <a:endParaRPr lang="zh-CN" altLang="en-US" sz="2400" b="1" dirty="0">
              <a:solidFill>
                <a:schemeClr val="bg2"/>
              </a:solidFill>
            </a:endParaRPr>
          </a:p>
        </p:txBody>
      </p:sp>
      <p:sp>
        <p:nvSpPr>
          <p:cNvPr id="3" name="KSO_Shape"/>
          <p:cNvSpPr/>
          <p:nvPr>
            <p:custDataLst>
              <p:tags r:id="rId4"/>
            </p:custDataLst>
          </p:nvPr>
        </p:nvSpPr>
        <p:spPr>
          <a:xfrm>
            <a:off x="5548502" y="176686"/>
            <a:ext cx="1361242" cy="2496653"/>
          </a:xfrm>
          <a:custGeom>
            <a:avLst/>
            <a:gdLst>
              <a:gd name="connsiteX0" fmla="*/ 763404 w 1361242"/>
              <a:gd name="connsiteY0" fmla="*/ 0 h 2496653"/>
              <a:gd name="connsiteX1" fmla="*/ 1357048 w 1361242"/>
              <a:gd name="connsiteY1" fmla="*/ 1311614 h 2496653"/>
              <a:gd name="connsiteX2" fmla="*/ 710404 w 1361242"/>
              <a:gd name="connsiteY2" fmla="*/ 2496590 h 2496653"/>
              <a:gd name="connsiteX3" fmla="*/ 599298 w 1361242"/>
              <a:gd name="connsiteY3" fmla="*/ 1262522 h 2496653"/>
              <a:gd name="connsiteX4" fmla="*/ 600090 w 1361242"/>
              <a:gd name="connsiteY4" fmla="*/ 2351661 h 2496653"/>
              <a:gd name="connsiteX5" fmla="*/ 48162 w 1361242"/>
              <a:gd name="connsiteY5" fmla="*/ 1560941 h 2496653"/>
              <a:gd name="connsiteX6" fmla="*/ 76240 w 1361242"/>
              <a:gd name="connsiteY6" fmla="*/ 920332 h 2496653"/>
              <a:gd name="connsiteX7" fmla="*/ 763404 w 1361242"/>
              <a:gd name="connsiteY7" fmla="*/ 0 h 24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242" h="2496653">
                <a:moveTo>
                  <a:pt x="763404" y="0"/>
                </a:moveTo>
                <a:cubicBezTo>
                  <a:pt x="862410" y="218577"/>
                  <a:pt x="1414607" y="954795"/>
                  <a:pt x="1357048" y="1311614"/>
                </a:cubicBezTo>
                <a:cubicBezTo>
                  <a:pt x="1348235" y="1727705"/>
                  <a:pt x="836718" y="2504764"/>
                  <a:pt x="710404" y="2496590"/>
                </a:cubicBezTo>
                <a:lnTo>
                  <a:pt x="599298" y="1262522"/>
                </a:lnTo>
                <a:lnTo>
                  <a:pt x="600090" y="2351661"/>
                </a:lnTo>
                <a:cubicBezTo>
                  <a:pt x="437503" y="2253461"/>
                  <a:pt x="135321" y="1799248"/>
                  <a:pt x="48162" y="1560941"/>
                </a:cubicBezTo>
                <a:cubicBezTo>
                  <a:pt x="-39435" y="1322283"/>
                  <a:pt x="6162" y="1093766"/>
                  <a:pt x="76240" y="920332"/>
                </a:cubicBezTo>
                <a:cubicBezTo>
                  <a:pt x="145971" y="746773"/>
                  <a:pt x="649020" y="153376"/>
                  <a:pt x="763404" y="0"/>
                </a:cubicBezTo>
                <a:close/>
              </a:path>
            </a:pathLst>
          </a:custGeom>
          <a:solidFill>
            <a:schemeClr val="accent3"/>
          </a:solidFill>
          <a:ln>
            <a:noFill/>
          </a:ln>
        </p:spPr>
        <p:txBody>
          <a:bodyPr wrap="square" anchor="ctr">
            <a:normAutofit/>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sz="2400" b="1" dirty="0">
              <a:solidFill>
                <a:schemeClr val="bg2"/>
              </a:solidFill>
            </a:endParaRPr>
          </a:p>
        </p:txBody>
      </p:sp>
      <p:sp>
        <p:nvSpPr>
          <p:cNvPr id="86" name="KSO_Shape"/>
          <p:cNvSpPr/>
          <p:nvPr>
            <p:custDataLst>
              <p:tags r:id="rId5"/>
            </p:custDataLst>
          </p:nvPr>
        </p:nvSpPr>
        <p:spPr>
          <a:xfrm>
            <a:off x="6743462" y="1394805"/>
            <a:ext cx="2076022" cy="1497776"/>
          </a:xfrm>
          <a:custGeom>
            <a:avLst/>
            <a:gdLst>
              <a:gd name="connsiteX0" fmla="*/ 1157347 w 2076022"/>
              <a:gd name="connsiteY0" fmla="*/ 133 h 1497776"/>
              <a:gd name="connsiteX1" fmla="*/ 2076022 w 2076022"/>
              <a:gd name="connsiteY1" fmla="*/ 48734 h 1497776"/>
              <a:gd name="connsiteX2" fmla="*/ 1341632 w 2076022"/>
              <a:gd name="connsiteY2" fmla="*/ 1287045 h 1497776"/>
              <a:gd name="connsiteX3" fmla="*/ 0 w 2076022"/>
              <a:gd name="connsiteY3" fmla="*/ 1436502 h 1497776"/>
              <a:gd name="connsiteX4" fmla="*/ 947470 w 2076022"/>
              <a:gd name="connsiteY4" fmla="*/ 638023 h 1497776"/>
              <a:gd name="connsiteX5" fmla="*/ 55514 w 2076022"/>
              <a:gd name="connsiteY5" fmla="*/ 1263033 h 1497776"/>
              <a:gd name="connsiteX6" fmla="*/ 387007 w 2076022"/>
              <a:gd name="connsiteY6" fmla="*/ 357507 h 1497776"/>
              <a:gd name="connsiteX7" fmla="*/ 928003 w 2076022"/>
              <a:gd name="connsiteY7" fmla="*/ 13279 h 1497776"/>
              <a:gd name="connsiteX8" fmla="*/ 1157347 w 2076022"/>
              <a:gd name="connsiteY8" fmla="*/ 133 h 149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6022" h="1497776">
                <a:moveTo>
                  <a:pt x="1157347" y="133"/>
                </a:moveTo>
                <a:cubicBezTo>
                  <a:pt x="1461024" y="2790"/>
                  <a:pt x="1932589" y="44384"/>
                  <a:pt x="2076022" y="48734"/>
                </a:cubicBezTo>
                <a:cubicBezTo>
                  <a:pt x="1953681" y="255157"/>
                  <a:pt x="1666997" y="1129657"/>
                  <a:pt x="1341632" y="1287045"/>
                </a:cubicBezTo>
                <a:cubicBezTo>
                  <a:pt x="995648" y="1518352"/>
                  <a:pt x="65713" y="1544687"/>
                  <a:pt x="0" y="1436502"/>
                </a:cubicBezTo>
                <a:lnTo>
                  <a:pt x="947470" y="638023"/>
                </a:lnTo>
                <a:lnTo>
                  <a:pt x="55514" y="1263033"/>
                </a:lnTo>
                <a:cubicBezTo>
                  <a:pt x="42771" y="1073518"/>
                  <a:pt x="241709" y="565537"/>
                  <a:pt x="387007" y="357507"/>
                </a:cubicBezTo>
                <a:cubicBezTo>
                  <a:pt x="532343" y="148920"/>
                  <a:pt x="745722" y="55282"/>
                  <a:pt x="928003" y="13279"/>
                </a:cubicBezTo>
                <a:cubicBezTo>
                  <a:pt x="973549" y="2690"/>
                  <a:pt x="1056121" y="-752"/>
                  <a:pt x="1157347" y="133"/>
                </a:cubicBezTo>
                <a:close/>
              </a:path>
            </a:pathLst>
          </a:custGeom>
          <a:solidFill>
            <a:schemeClr val="accent4"/>
          </a:solidFill>
          <a:ln>
            <a:noFill/>
          </a:ln>
        </p:spPr>
        <p:txBody>
          <a:bodyPr wrap="square" anchor="ctr">
            <a:normAutofit/>
            <a:scene3d>
              <a:camera prst="orthographicFront"/>
              <a:lightRig rig="threePt" dir="t"/>
            </a:scene3d>
            <a:sp3d>
              <a:contourClr>
                <a:srgbClr val="FFFFFF"/>
              </a:contourClr>
            </a:sp3d>
          </a:bodyPr>
          <a:lstStyle/>
          <a:p>
            <a:pPr algn="ctr" eaLnBrk="0" fontAlgn="base" hangingPunct="0">
              <a:spcBef>
                <a:spcPct val="0"/>
              </a:spcBef>
              <a:spcAft>
                <a:spcPct val="0"/>
              </a:spcAft>
            </a:pPr>
            <a:r>
              <a:rPr lang="zh-CN" altLang="en-US" sz="2400" b="1" dirty="0">
                <a:solidFill>
                  <a:schemeClr val="bg2"/>
                </a:solidFill>
                <a:latin typeface="楷体" panose="02010609060101010101" pitchFamily="49" charset="-122"/>
                <a:ea typeface="楷体" panose="02010609060101010101" pitchFamily="49" charset="-122"/>
              </a:rPr>
              <a:t>大额存单</a:t>
            </a:r>
            <a:endParaRPr lang="zh-CN" altLang="en-US" sz="2400" b="1" dirty="0">
              <a:solidFill>
                <a:schemeClr val="bg2"/>
              </a:solidFill>
              <a:latin typeface="楷体" panose="02010609060101010101" pitchFamily="49" charset="-122"/>
              <a:ea typeface="楷体" panose="02010609060101010101" pitchFamily="49" charset="-122"/>
            </a:endParaRPr>
          </a:p>
          <a:p>
            <a:pPr algn="ctr" eaLnBrk="0" fontAlgn="base" hangingPunct="0">
              <a:spcBef>
                <a:spcPct val="0"/>
              </a:spcBef>
              <a:spcAft>
                <a:spcPct val="0"/>
              </a:spcAft>
            </a:pPr>
            <a:r>
              <a:rPr lang="zh-CN" altLang="en-US" sz="2400" b="1" dirty="0" smtClean="0">
                <a:solidFill>
                  <a:srgbClr val="C40EC8"/>
                </a:solidFill>
                <a:latin typeface="华文楷体" panose="02010600040101010101" charset="-122"/>
                <a:ea typeface="华文楷体" panose="02010600040101010101" charset="-122"/>
                <a:sym typeface="+mn-ea"/>
              </a:rPr>
              <a:t>★★</a:t>
            </a:r>
            <a:endParaRPr lang="zh-CN" altLang="en-US" sz="2400" b="1" dirty="0">
              <a:solidFill>
                <a:schemeClr val="bg2"/>
              </a:solidFill>
            </a:endParaRPr>
          </a:p>
        </p:txBody>
      </p:sp>
      <p:sp>
        <p:nvSpPr>
          <p:cNvPr id="100" name="KSO_Shape"/>
          <p:cNvSpPr/>
          <p:nvPr>
            <p:custDataLst>
              <p:tags r:id="rId6"/>
            </p:custDataLst>
          </p:nvPr>
        </p:nvSpPr>
        <p:spPr>
          <a:xfrm>
            <a:off x="6354417" y="3110084"/>
            <a:ext cx="2464770" cy="1361292"/>
          </a:xfrm>
          <a:custGeom>
            <a:avLst/>
            <a:gdLst>
              <a:gd name="connsiteX0" fmla="*/ 1211252 w 2464770"/>
              <a:gd name="connsiteY0" fmla="*/ 43 h 1361292"/>
              <a:gd name="connsiteX1" fmla="*/ 1435040 w 2464770"/>
              <a:gd name="connsiteY1" fmla="*/ 22593 h 1361292"/>
              <a:gd name="connsiteX2" fmla="*/ 2464770 w 2464770"/>
              <a:gd name="connsiteY2" fmla="*/ 531374 h 1361292"/>
              <a:gd name="connsiteX3" fmla="*/ 1282633 w 2464770"/>
              <a:gd name="connsiteY3" fmla="*/ 1353136 h 1361292"/>
              <a:gd name="connsiteX4" fmla="*/ 0 w 2464770"/>
              <a:gd name="connsiteY4" fmla="*/ 932218 h 1361292"/>
              <a:gd name="connsiteX5" fmla="*/ 1193428 w 2464770"/>
              <a:gd name="connsiteY5" fmla="*/ 599053 h 1361292"/>
              <a:gd name="connsiteX6" fmla="*/ 122508 w 2464770"/>
              <a:gd name="connsiteY6" fmla="*/ 797440 h 1361292"/>
              <a:gd name="connsiteX7" fmla="*/ 799969 w 2464770"/>
              <a:gd name="connsiteY7" fmla="*/ 111209 h 1361292"/>
              <a:gd name="connsiteX8" fmla="*/ 1211252 w 2464770"/>
              <a:gd name="connsiteY8" fmla="*/ 43 h 136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4770" h="1361292">
                <a:moveTo>
                  <a:pt x="1211252" y="43"/>
                </a:moveTo>
                <a:cubicBezTo>
                  <a:pt x="1290594" y="-705"/>
                  <a:pt x="1366313" y="8549"/>
                  <a:pt x="1435040" y="22593"/>
                </a:cubicBezTo>
                <a:cubicBezTo>
                  <a:pt x="1618367" y="59676"/>
                  <a:pt x="2293189" y="446714"/>
                  <a:pt x="2464770" y="531374"/>
                </a:cubicBezTo>
                <a:cubicBezTo>
                  <a:pt x="2267785" y="668390"/>
                  <a:pt x="1643973" y="1344999"/>
                  <a:pt x="1282633" y="1353136"/>
                </a:cubicBezTo>
                <a:cubicBezTo>
                  <a:pt x="871849" y="1419961"/>
                  <a:pt x="14878" y="1057918"/>
                  <a:pt x="0" y="932218"/>
                </a:cubicBezTo>
                <a:lnTo>
                  <a:pt x="1193428" y="599053"/>
                </a:lnTo>
                <a:lnTo>
                  <a:pt x="122508" y="797440"/>
                </a:lnTo>
                <a:cubicBezTo>
                  <a:pt x="189584" y="619733"/>
                  <a:pt x="581430" y="240157"/>
                  <a:pt x="799969" y="111209"/>
                </a:cubicBezTo>
                <a:cubicBezTo>
                  <a:pt x="936721" y="30305"/>
                  <a:pt x="1079016" y="1285"/>
                  <a:pt x="1211252" y="43"/>
                </a:cubicBezTo>
                <a:close/>
              </a:path>
            </a:pathLst>
          </a:custGeom>
          <a:solidFill>
            <a:schemeClr val="accent5"/>
          </a:solidFill>
          <a:ln>
            <a:noFill/>
          </a:ln>
        </p:spPr>
        <p:txBody>
          <a:bodyPr wrap="square" anchor="ctr">
            <a:normAutofit lnSpcReduction="20000"/>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sz="2400" b="1" dirty="0">
              <a:solidFill>
                <a:schemeClr val="bg2"/>
              </a:solidFill>
            </a:endParaRPr>
          </a:p>
          <a:p>
            <a:pPr algn="ctr" eaLnBrk="0" fontAlgn="base" hangingPunct="0">
              <a:spcBef>
                <a:spcPct val="0"/>
              </a:spcBef>
              <a:spcAft>
                <a:spcPct val="0"/>
              </a:spcAft>
            </a:pPr>
            <a:r>
              <a:rPr lang="zh-CN" altLang="en-US" sz="2400" b="1" dirty="0">
                <a:solidFill>
                  <a:schemeClr val="bg2"/>
                </a:solidFill>
                <a:latin typeface="楷体" panose="02010609060101010101" pitchFamily="49" charset="-122"/>
                <a:ea typeface="楷体" panose="02010609060101010101" pitchFamily="49" charset="-122"/>
              </a:rPr>
              <a:t>短期大额</a:t>
            </a:r>
            <a:endParaRPr lang="zh-CN" altLang="en-US" sz="2400" b="1" dirty="0">
              <a:solidFill>
                <a:schemeClr val="bg2"/>
              </a:solidFill>
              <a:latin typeface="楷体" panose="02010609060101010101" pitchFamily="49" charset="-122"/>
              <a:ea typeface="楷体" panose="02010609060101010101" pitchFamily="49" charset="-122"/>
            </a:endParaRPr>
          </a:p>
          <a:p>
            <a:pPr algn="ctr" eaLnBrk="0" fontAlgn="base" hangingPunct="0">
              <a:spcBef>
                <a:spcPct val="0"/>
              </a:spcBef>
              <a:spcAft>
                <a:spcPct val="0"/>
              </a:spcAft>
            </a:pPr>
            <a:r>
              <a:rPr lang="zh-CN" altLang="en-US" sz="2400" b="1" dirty="0">
                <a:solidFill>
                  <a:schemeClr val="bg2"/>
                </a:solidFill>
                <a:latin typeface="楷体" panose="02010609060101010101" pitchFamily="49" charset="-122"/>
                <a:ea typeface="楷体" panose="02010609060101010101" pitchFamily="49" charset="-122"/>
              </a:rPr>
              <a:t>定制</a:t>
            </a:r>
            <a:endParaRPr lang="zh-CN" altLang="en-US" sz="2400" b="1" dirty="0">
              <a:solidFill>
                <a:schemeClr val="bg2"/>
              </a:solidFill>
              <a:latin typeface="楷体" panose="02010609060101010101" pitchFamily="49" charset="-122"/>
              <a:ea typeface="楷体" panose="02010609060101010101" pitchFamily="49" charset="-122"/>
            </a:endParaRPr>
          </a:p>
          <a:p>
            <a:pPr algn="ctr" eaLnBrk="0" fontAlgn="base" hangingPunct="0">
              <a:spcBef>
                <a:spcPct val="0"/>
              </a:spcBef>
              <a:spcAft>
                <a:spcPct val="0"/>
              </a:spcAft>
            </a:pPr>
            <a:r>
              <a:rPr lang="zh-CN" altLang="en-US" sz="2400" b="1" dirty="0" smtClean="0">
                <a:solidFill>
                  <a:srgbClr val="C40EC8"/>
                </a:solidFill>
                <a:latin typeface="华文楷体" panose="02010600040101010101" charset="-122"/>
                <a:ea typeface="华文楷体" panose="02010600040101010101" charset="-122"/>
                <a:sym typeface="+mn-ea"/>
              </a:rPr>
              <a:t>★★★</a:t>
            </a:r>
            <a:endParaRPr lang="en-US" altLang="zh-CN" sz="2400" b="1" dirty="0">
              <a:solidFill>
                <a:schemeClr val="bg2"/>
              </a:solidFill>
            </a:endParaRPr>
          </a:p>
          <a:p>
            <a:pPr algn="ctr" eaLnBrk="0" fontAlgn="base" hangingPunct="0">
              <a:spcBef>
                <a:spcPct val="0"/>
              </a:spcBef>
              <a:spcAft>
                <a:spcPct val="0"/>
              </a:spcAft>
            </a:pPr>
            <a:endParaRPr lang="en-US" altLang="zh-CN" sz="2400" b="1" dirty="0">
              <a:solidFill>
                <a:schemeClr val="bg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90" y="1228725"/>
            <a:ext cx="12474575" cy="263779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60" name="文本框 56"/>
          <p:cNvSpPr txBox="1">
            <a:spLocks noChangeArrowheads="1"/>
          </p:cNvSpPr>
          <p:nvPr/>
        </p:nvSpPr>
        <p:spPr bwMode="auto">
          <a:xfrm>
            <a:off x="653380" y="464820"/>
            <a:ext cx="2363470" cy="583565"/>
          </a:xfrm>
          <a:prstGeom prst="rect">
            <a:avLst/>
          </a:prstGeom>
          <a:noFill/>
          <a:ln w="9525">
            <a:noFill/>
            <a:miter lim="800000"/>
          </a:ln>
        </p:spPr>
        <p:txBody>
          <a:bodyPr wrap="square">
            <a:spAutoFit/>
          </a:bodyPr>
          <a:lstStyle/>
          <a:p>
            <a:pPr algn="ctr"/>
            <a:r>
              <a:rPr lang="zh-CN" altLang="en-US" sz="3200" b="1" dirty="0">
                <a:solidFill>
                  <a:srgbClr val="EC9704"/>
                </a:solidFill>
                <a:latin typeface="隶书" panose="02010509060101010101" pitchFamily="49" charset="-122"/>
              </a:rPr>
              <a:t>类固收资产</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5604" name="文本框 4"/>
          <p:cNvSpPr txBox="1">
            <a:spLocks noChangeArrowheads="1"/>
          </p:cNvSpPr>
          <p:nvPr/>
        </p:nvSpPr>
        <p:spPr bwMode="auto">
          <a:xfrm>
            <a:off x="751629" y="119221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市场回顾</a:t>
            </a:r>
            <a:endParaRPr lang="zh-CN" altLang="zh-CN"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811530" y="1503680"/>
            <a:ext cx="10996930" cy="2398395"/>
          </a:xfrm>
          <a:prstGeom prst="rect">
            <a:avLst/>
          </a:prstGeom>
          <a:noFill/>
          <a:ln w="9525">
            <a:noFill/>
            <a:miter lim="800000"/>
          </a:ln>
        </p:spPr>
        <p:txBody>
          <a:bodyPr wrap="square" lIns="91431" tIns="45716" rIns="91431" bIns="45716">
            <a:spAutoFit/>
          </a:bodyPr>
          <a:lstStyle/>
          <a:p>
            <a:pPr marL="0" lvl="2" indent="0" eaLnBrk="0" latinLnBrk="0" hangingPunct="0">
              <a:lnSpc>
                <a:spcPct val="150000"/>
              </a:lnSpc>
              <a:spcBef>
                <a:spcPts val="0"/>
              </a:spcBef>
              <a:buClr>
                <a:srgbClr val="CC3300"/>
              </a:buClr>
              <a:buSzPct val="85000"/>
              <a:buFont typeface="Wingdings" panose="05000000000000000000" pitchFamily="2" charset="2"/>
              <a:buNone/>
              <a:defRPr/>
            </a:pPr>
            <a:r>
              <a:rPr sz="2000" dirty="0">
                <a:solidFill>
                  <a:schemeClr val="accent4">
                    <a:lumMod val="40000"/>
                    <a:lumOff val="60000"/>
                  </a:schemeClr>
                </a:solidFill>
                <a:latin typeface="楷体" panose="02010609060101010101" pitchFamily="49" charset="-122"/>
                <a:ea typeface="楷体" panose="02010609060101010101" pitchFamily="49" charset="-122"/>
              </a:rPr>
              <a:t>截至2017年底，62家信托公司总资产合计6424亿元，同比增长19.09%，但营业收入、利润增长速度只有个位数，处于较低水平。全国62家信托公司2017年实现经营收入1075亿元，比2016 年增长5.25%；实现利润总额770亿元，同比增长6.75%；净利润603亿元，同比增长6.08%。</a:t>
            </a:r>
            <a:r>
              <a:rPr lang="zh-CN" sz="2000" dirty="0">
                <a:solidFill>
                  <a:schemeClr val="accent4">
                    <a:lumMod val="40000"/>
                    <a:lumOff val="60000"/>
                  </a:schemeClr>
                </a:solidFill>
                <a:latin typeface="楷体" panose="02010609060101010101" pitchFamily="49" charset="-122"/>
                <a:ea typeface="楷体" panose="02010609060101010101" pitchFamily="49" charset="-122"/>
              </a:rPr>
              <a:t>值得注意的是，受近期对于银信合作业务规范整治政策出台的影响，</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2018</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年</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1</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月新增信托规模较以往大幅回落。</a:t>
            </a:r>
            <a:r>
              <a:rPr sz="2000" dirty="0">
                <a:solidFill>
                  <a:schemeClr val="accent4">
                    <a:lumMod val="40000"/>
                    <a:lumOff val="60000"/>
                  </a:schemeClr>
                </a:solidFill>
                <a:latin typeface="楷体" panose="02010609060101010101" pitchFamily="49" charset="-122"/>
                <a:ea typeface="楷体" panose="02010609060101010101" pitchFamily="49" charset="-122"/>
              </a:rPr>
              <a:t>信托业共发行集合信托计划合计958个，规模1617.8亿元</a:t>
            </a:r>
            <a:r>
              <a:rPr lang="zh-CN" sz="2000" dirty="0">
                <a:solidFill>
                  <a:schemeClr val="accent4">
                    <a:lumMod val="40000"/>
                    <a:lumOff val="60000"/>
                  </a:schemeClr>
                </a:solidFill>
                <a:latin typeface="楷体" panose="02010609060101010101" pitchFamily="49" charset="-122"/>
                <a:ea typeface="楷体" panose="02010609060101010101" pitchFamily="49" charset="-122"/>
              </a:rPr>
              <a:t>，</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环比降幅分别为为37.59%和55.49%。</a:t>
            </a:r>
            <a:endParaRPr lang="zh-CN" altLang="en-US" sz="2000" dirty="0">
              <a:solidFill>
                <a:schemeClr val="accent4">
                  <a:lumMod val="40000"/>
                  <a:lumOff val="60000"/>
                </a:schemeClr>
              </a:solidFill>
              <a:latin typeface="楷体" panose="02010609060101010101" pitchFamily="49" charset="-122"/>
              <a:ea typeface="楷体" panose="02010609060101010101" pitchFamily="49" charset="-122"/>
            </a:endParaRPr>
          </a:p>
        </p:txBody>
      </p:sp>
      <p:sp>
        <p:nvSpPr>
          <p:cNvPr id="2" name="灯片编号占位符 1"/>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graphicFrame>
        <p:nvGraphicFramePr>
          <p:cNvPr id="7" name="图表 6"/>
          <p:cNvGraphicFramePr/>
          <p:nvPr/>
        </p:nvGraphicFramePr>
        <p:xfrm>
          <a:off x="1676400" y="3987800"/>
          <a:ext cx="4099560" cy="24758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图表 7"/>
          <p:cNvGraphicFramePr/>
          <p:nvPr/>
        </p:nvGraphicFramePr>
        <p:xfrm>
          <a:off x="6125845" y="3987800"/>
          <a:ext cx="4419600" cy="2475865"/>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1676400" y="6563995"/>
            <a:ext cx="1713230" cy="275590"/>
          </a:xfrm>
          <a:prstGeom prst="rect">
            <a:avLst/>
          </a:prstGeom>
          <a:noFill/>
        </p:spPr>
        <p:txBody>
          <a:bodyPr wrap="none" rtlCol="0">
            <a:spAutoFit/>
          </a:bodyPr>
          <a:p>
            <a:r>
              <a:rPr lang="zh-CN" altLang="zh-CN" sz="1200" b="1">
                <a:solidFill>
                  <a:schemeClr val="bg1"/>
                </a:solidFill>
                <a:latin typeface="楷体" panose="02010609060101010101" pitchFamily="49" charset="-122"/>
                <a:ea typeface="楷体" panose="02010609060101010101" pitchFamily="49" charset="-122"/>
              </a:rPr>
              <a:t>数据来源：用益信托网</a:t>
            </a:r>
            <a:endParaRPr lang="zh-CN" altLang="zh-CN" sz="1200" b="1">
              <a:solidFill>
                <a:schemeClr val="bg1"/>
              </a:solidFill>
              <a:latin typeface="楷体" panose="02010609060101010101" pitchFamily="49" charset="-122"/>
              <a:ea typeface="楷体" panose="02010609060101010101" pitchFamily="49" charset="-122"/>
            </a:endParaRPr>
          </a:p>
        </p:txBody>
      </p:sp>
      <p:sp>
        <p:nvSpPr>
          <p:cNvPr id="9" name="文本框 8"/>
          <p:cNvSpPr txBox="1"/>
          <p:nvPr/>
        </p:nvSpPr>
        <p:spPr>
          <a:xfrm>
            <a:off x="6125845" y="6563995"/>
            <a:ext cx="1713230" cy="275590"/>
          </a:xfrm>
          <a:prstGeom prst="rect">
            <a:avLst/>
          </a:prstGeom>
          <a:noFill/>
        </p:spPr>
        <p:txBody>
          <a:bodyPr wrap="none" rtlCol="0">
            <a:spAutoFit/>
          </a:bodyPr>
          <a:p>
            <a:r>
              <a:rPr lang="zh-CN" altLang="zh-CN" sz="1200" b="1">
                <a:solidFill>
                  <a:schemeClr val="bg1"/>
                </a:solidFill>
                <a:latin typeface="楷体" panose="02010609060101010101" pitchFamily="49" charset="-122"/>
                <a:ea typeface="楷体" panose="02010609060101010101" pitchFamily="49" charset="-122"/>
              </a:rPr>
              <a:t>数据来源：用益信托网</a:t>
            </a:r>
            <a:endParaRPr lang="zh-CN" altLang="zh-CN" sz="1200" b="1">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20169073"/>
  <p:tag name="KSO_WM_UNIT_VALUE" val="27"/>
  <p:tag name="KSO_WM_UNIT_HIGHLIGHT" val="0"/>
  <p:tag name="KSO_WM_UNIT_COMPATIBLE" val="0"/>
  <p:tag name="KSO_WM_UNIT_CLEAR" val="0"/>
  <p:tag name="KSO_WM_UNIT_TYPE" val="l_h_h_i"/>
  <p:tag name="KSO_WM_UNIT_INDEX" val="1_4_1_1"/>
  <p:tag name="KSO_WM_UNIT_ID" val="diagram20169073_5*l_h_h_i*1_4_1_1"/>
  <p:tag name="KSO_WM_UNIT_LAYERLEVEL" val="1_1_1_1"/>
  <p:tag name="KSO_WM_DIAGRAM_GROUP_CODE" val="l1-1"/>
  <p:tag name="KSO_WM_UNIT_FILL_FORE_SCHEMECOLOR_INDEX" val="5"/>
  <p:tag name="KSO_WM_UNIT_FILL_TYPE" val="1"/>
  <p:tag name="KSO_WM_UNIT_TEXT_FILL_FORE_SCHEMECOLOR_INDEX" val="16"/>
  <p:tag name="KSO_WM_UNIT_TEXT_FILL_TYPE" val="1"/>
  <p:tag name="KSO_WM_UNIT_USESOURCEFORMAT_APPLY" val="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i"/>
  <p:tag name="KSO_WM_UNIT_INDEX" val="1_1_3"/>
  <p:tag name="KSO_WM_UNIT_ID" val="diagram160831_2*q_h_i*1_1_3"/>
  <p:tag name="KSO_WM_UNIT_LAYERLEVEL" val="1_1_1"/>
  <p:tag name="KSO_WM_DIAGRAM_GROUP_CODE" val="q1-1"/>
  <p:tag name="KSO_WM_UNIT_FILL_FORE_SCHEMECOLOR_INDEX" val="14"/>
  <p:tag name="KSO_WM_UNIT_FILL_TYPE" val="1"/>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i"/>
  <p:tag name="KSO_WM_UNIT_INDEX" val="1_2_2"/>
  <p:tag name="KSO_WM_UNIT_ID" val="diagram160831_2*q_h_i*1_2_2"/>
  <p:tag name="KSO_WM_UNIT_LAYERLEVEL" val="1_1_1"/>
  <p:tag name="KSO_WM_DIAGRAM_GROUP_CODE" val="q1-1"/>
  <p:tag name="KSO_WM_UNIT_FILL_FORE_SCHEMECOLOR_INDEX" val="14"/>
  <p:tag name="KSO_WM_UNIT_FILL_TYPE" val="1"/>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i"/>
  <p:tag name="KSO_WM_UNIT_INDEX" val="1_4"/>
  <p:tag name="KSO_WM_UNIT_ID" val="diagram160831_2*q_i*1_4"/>
  <p:tag name="KSO_WM_UNIT_LAYERLEVEL" val="1_1"/>
  <p:tag name="KSO_WM_DIAGRAM_GROUP_CODE" val="q1-1"/>
  <p:tag name="KSO_WM_UNIT_FILL_FORE_SCHEMECOLOR_INDEX" val="5"/>
  <p:tag name="KSO_WM_UNIT_FILL_TYPE" val="1"/>
  <p:tag name="KSO_WM_UNIT_TEXT_FILL_FORE_SCHEMECOLOR_INDEX" val="13"/>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i"/>
  <p:tag name="KSO_WM_UNIT_INDEX" val="1_1_2"/>
  <p:tag name="KSO_WM_UNIT_ID" val="diagram160831_2*q_h_i*1_1_2"/>
  <p:tag name="KSO_WM_UNIT_LAYERLEVEL" val="1_1_1"/>
  <p:tag name="KSO_WM_DIAGRAM_GROUP_CODE" val="q1-1"/>
  <p:tag name="KSO_WM_UNIT_LINE_FORE_SCHEMECOLOR_INDEX" val="8"/>
  <p:tag name="KSO_WM_UNIT_LINE_FILL_TYPE" val="2"/>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i"/>
  <p:tag name="KSO_WM_UNIT_INDEX" val="1_2_4"/>
  <p:tag name="KSO_WM_UNIT_ID" val="diagram160831_2*q_h_i*1_2_4"/>
  <p:tag name="KSO_WM_UNIT_LAYERLEVEL" val="1_1_1"/>
  <p:tag name="KSO_WM_DIAGRAM_GROUP_CODE" val="q1-1"/>
  <p:tag name="KSO_WM_UNIT_LINE_FORE_SCHEMECOLOR_INDEX" val="8"/>
  <p:tag name="KSO_WM_UNIT_LINE_FILL_TYPE" val="2"/>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f"/>
  <p:tag name="KSO_WM_UNIT_INDEX" val="1_2_1"/>
  <p:tag name="KSO_WM_UNIT_ID" val="diagram160831_2*q_h_f*1_2_1"/>
  <p:tag name="KSO_WM_UNIT_LAYERLEVEL" val="1_1_1"/>
  <p:tag name="KSO_WM_UNIT_VALUE" val="60"/>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f"/>
  <p:tag name="KSO_WM_UNIT_INDEX" val="1_1_1"/>
  <p:tag name="KSO_WM_UNIT_ID" val="diagram160831_2*q_h_f*1_1_1"/>
  <p:tag name="KSO_WM_UNIT_LAYERLEVEL" val="1_1_1"/>
  <p:tag name="KSO_WM_UNIT_VALUE" val="60"/>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a"/>
  <p:tag name="KSO_WM_UNIT_INDEX" val="1_1_1"/>
  <p:tag name="KSO_WM_UNIT_ID" val="diagram160831_2*q_h_a*1_1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DIAGRAM_GROUP_CODE" val="q1-1"/>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a"/>
  <p:tag name="KSO_WM_UNIT_INDEX" val="1_2_1"/>
  <p:tag name="KSO_WM_UNIT_ID" val="diagram160831_2*q_h_a*1_2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DIAGRAM_GROUP_CODE" val="q1-1"/>
  <p:tag name="KSO_WM_UNIT_TEXT_FILL_FORE_SCHEMECOLOR_INDEX" val="7"/>
  <p:tag name="KSO_WM_UNIT_TEXT_FILL_TYPE" val="1"/>
  <p:tag name="KSO_WM_UNIT_USESOURCEFORMAT_APPLY" val="0"/>
</p:tagLst>
</file>

<file path=ppt/tags/tag19.xml><?xml version="1.0" encoding="utf-8"?>
<p:tagLst xmlns:p="http://schemas.openxmlformats.org/presentationml/2006/main">
  <p:tag name="KSO_WM_TAG_VERSION" val="1.0"/>
  <p:tag name="KSO_WM_BEAUTIFY_FLAG" val="#wm#"/>
  <p:tag name="KSO_WM_UNIT_TYPE" val="i"/>
  <p:tag name="KSO_WM_UNIT_ID" val="diagram719_2*i*0"/>
  <p:tag name="KSO_WM_TEMPLATE_CATEGORY" val="diagram"/>
  <p:tag name="KSO_WM_TEMPLATE_INDEX" val="719"/>
  <p:tag name="KSO_WM_UNIT_INDEX" val="0"/>
</p:tagLst>
</file>

<file path=ppt/tags/tag2.xml><?xml version="1.0" encoding="utf-8"?>
<p:tagLst xmlns:p="http://schemas.openxmlformats.org/presentationml/2006/main">
  <p:tag name="KSO_WM_UNIT_LAYERLEVEL" val="1_1"/>
  <p:tag name="KSO_WM_DIAGRAM_GROUP_CODE" val="l1_1"/>
  <p:tag name="KSO_WM_TAG_VERSION" val="1.0"/>
  <p:tag name="KSO_WM_BEAUTIFY_FLAG" val="#wm#"/>
  <p:tag name="KSO_WM_UNIT_TYPE" val="i"/>
  <p:tag name="KSO_WM_UNIT_ID" val="diagram20169073_5*i*1"/>
  <p:tag name="KSO_WM_TEMPLATE_CATEGORY" val="diagram"/>
  <p:tag name="KSO_WM_TEMPLATE_INDEX" val="20169073"/>
  <p:tag name="KSO_WM_UNIT_INDEX" val="1"/>
  <p:tag name="KSO_WM_UNIT_FILL_FORE_SCHEMECOLOR_INDEX" val="8"/>
  <p:tag name="KSO_WM_UNIT_FILL_TYPE" val="1"/>
  <p:tag name="KSO_WM_UNIT_USESOURCEFORMAT_APPLY" val="0"/>
</p:tagLst>
</file>

<file path=ppt/tags/tag20.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1"/>
  <p:tag name="KSO_WM_UNIT_ID" val="diagram719_2*l_i*1_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1.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2"/>
  <p:tag name="KSO_WM_UNIT_ID" val="diagram719_2*l_i*1_2"/>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22.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3"/>
  <p:tag name="KSO_WM_UNIT_ID" val="diagram719_2*l_i*1_3"/>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23.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1_1"/>
  <p:tag name="KSO_WM_UNIT_ID" val="diagram719_2*l_h_f*1_1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UNIT_TYPE" val="i"/>
  <p:tag name="KSO_WM_UNIT_ID" val="diagram719_2*i*9"/>
  <p:tag name="KSO_WM_TEMPLATE_CATEGORY" val="diagram"/>
  <p:tag name="KSO_WM_TEMPLATE_INDEX" val="719"/>
  <p:tag name="KSO_WM_UNIT_INDEX" val="9"/>
</p:tagLst>
</file>

<file path=ppt/tags/tag25.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4"/>
  <p:tag name="KSO_WM_UNIT_ID" val="diagram719_2*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6.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5"/>
  <p:tag name="KSO_WM_UNIT_ID" val="diagram719_2*l_i*1_5"/>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27.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6"/>
  <p:tag name="KSO_WM_UNIT_ID" val="diagram719_2*l_i*1_6"/>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28.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2_1"/>
  <p:tag name="KSO_WM_UNIT_ID" val="diagram719_2*l_h_f*1_2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69670"/>
  <p:tag name="KSO_WM_UNIT_TYPE" val="n_h_a"/>
  <p:tag name="KSO_WM_UNIT_INDEX" val="1_1_1"/>
  <p:tag name="KSO_WM_UNIT_LAYERLEVEL" val="1_1_1"/>
  <p:tag name="KSO_WM_UNIT_VALUE" val="20"/>
  <p:tag name="KSO_WM_UNIT_HIGHLIGHT" val="0"/>
  <p:tag name="KSO_WM_UNIT_COMPATIBLE" val="0"/>
  <p:tag name="KSO_WM_UNIT_CLEAR" val="0"/>
  <p:tag name="KSO_WM_DIAGRAM_GROUP_CODE" val="n1-1"/>
  <p:tag name="KSO_WM_UNIT_ID" val="diagram20169670_4*n_h_a*1_1_1"/>
  <p:tag name="KSO_WM_UNIT_PRESET_TEXT" val="请替换&#13;文字"/>
  <p:tag name="KSO_WM_UNIT_FILL_FORE_SCHEMECOLOR_INDEX" val="6"/>
  <p:tag name="KSO_WM_UNIT_FILL_TYPE" val="1"/>
  <p:tag name="KSO_WM_UNIT_TEXT_FILL_FORE_SCHEMECOLOR_INDEX" val="14"/>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20169073"/>
  <p:tag name="KSO_WM_UNIT_VALUE" val="28"/>
  <p:tag name="KSO_WM_UNIT_HIGHLIGHT" val="0"/>
  <p:tag name="KSO_WM_UNIT_COMPATIBLE" val="0"/>
  <p:tag name="KSO_WM_UNIT_CLEAR" val="0"/>
  <p:tag name="KSO_WM_UNIT_TYPE" val="l_h_h_i"/>
  <p:tag name="KSO_WM_UNIT_INDEX" val="1_2_1_1"/>
  <p:tag name="KSO_WM_UNIT_ID" val="diagram20169073_5*l_h_h_i*1_2_1_1"/>
  <p:tag name="KSO_WM_UNIT_LAYERLEVEL" val="1_1_1_1"/>
  <p:tag name="KSO_WM_DIAGRAM_GROUP_CODE" val="l1-1"/>
  <p:tag name="KSO_WM_UNIT_FILL_FORE_SCHEMECOLOR_INDEX" val="10"/>
  <p:tag name="KSO_WM_UNIT_FILL_TYPE" val="1"/>
  <p:tag name="KSO_WM_UNIT_TEXT_FILL_FORE_SCHEMECOLOR_INDEX" val="16"/>
  <p:tag name="KSO_WM_UNIT_TEXT_FILL_TYPE" val="1"/>
  <p:tag name="KSO_WM_UNIT_USESOURCEFORMAT_APPLY" val="0"/>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69670"/>
  <p:tag name="KSO_WM_UNIT_TYPE" val="n_h_h_a"/>
  <p:tag name="KSO_WM_UNIT_INDEX" val="1_2_1_1"/>
  <p:tag name="KSO_WM_UNIT_LAYERLEVEL" val="1_1_1_1"/>
  <p:tag name="KSO_WM_UNIT_VALUE" val="28"/>
  <p:tag name="KSO_WM_UNIT_HIGHLIGHT" val="0"/>
  <p:tag name="KSO_WM_UNIT_COMPATIBLE" val="0"/>
  <p:tag name="KSO_WM_UNIT_CLEAR" val="0"/>
  <p:tag name="KSO_WM_DIAGRAM_GROUP_CODE" val="n1-1"/>
  <p:tag name="KSO_WM_UNIT_ID" val="diagram20169670_4*n_h_h_a*1_2_1_1"/>
  <p:tag name="KSO_WM_UNIT_PRESET_TEXT" val="请添加标题"/>
  <p:tag name="KSO_WM_UNIT_FILL_FORE_SCHEMECOLOR_INDEX" val="5"/>
  <p:tag name="KSO_WM_UNIT_FILL_TYPE" val="1"/>
  <p:tag name="KSO_WM_UNIT_TEXT_FILL_FORE_SCHEMECOLOR_INDEX" val="14"/>
  <p:tag name="KSO_WM_UNIT_TEXT_FILL_TYPE" val="1"/>
  <p:tag name="KSO_WM_UNIT_USESOURCEFORMAT_APPLY" val="0"/>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69670"/>
  <p:tag name="KSO_WM_UNIT_TYPE" val="n_h_h_a"/>
  <p:tag name="KSO_WM_UNIT_INDEX" val="1_2_2_1"/>
  <p:tag name="KSO_WM_UNIT_LAYERLEVEL" val="1_1_1_1"/>
  <p:tag name="KSO_WM_UNIT_VALUE" val="20"/>
  <p:tag name="KSO_WM_UNIT_HIGHLIGHT" val="0"/>
  <p:tag name="KSO_WM_UNIT_COMPATIBLE" val="0"/>
  <p:tag name="KSO_WM_UNIT_CLEAR" val="0"/>
  <p:tag name="KSO_WM_DIAGRAM_GROUP_CODE" val="n1-1"/>
  <p:tag name="KSO_WM_UNIT_ID" val="diagram20169670_4*n_h_h_a*1_2_2_1"/>
  <p:tag name="KSO_WM_UNIT_PRESET_TEXT" val="请添加标题"/>
  <p:tag name="KSO_WM_UNIT_FILL_FORE_SCHEMECOLOR_INDEX" val="6"/>
  <p:tag name="KSO_WM_UNIT_FILL_TYPE" val="1"/>
  <p:tag name="KSO_WM_UNIT_TEXT_FILL_FORE_SCHEMECOLOR_INDEX" val="14"/>
  <p:tag name="KSO_WM_UNIT_TEXT_FILL_TYPE" val="1"/>
  <p:tag name="KSO_WM_UNIT_USESOURCEFORMAT_APPLY" val="0"/>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69670"/>
  <p:tag name="KSO_WM_UNIT_TYPE" val="n_h_h_a"/>
  <p:tag name="KSO_WM_UNIT_INDEX" val="1_2_4_1"/>
  <p:tag name="KSO_WM_UNIT_LAYERLEVEL" val="1_1_1_1"/>
  <p:tag name="KSO_WM_UNIT_VALUE" val="20"/>
  <p:tag name="KSO_WM_UNIT_HIGHLIGHT" val="0"/>
  <p:tag name="KSO_WM_UNIT_COMPATIBLE" val="0"/>
  <p:tag name="KSO_WM_UNIT_CLEAR" val="0"/>
  <p:tag name="KSO_WM_DIAGRAM_GROUP_CODE" val="n1-1"/>
  <p:tag name="KSO_WM_UNIT_ID" val="diagram20169670_4*n_h_h_a*1_2_4_1"/>
  <p:tag name="KSO_WM_UNIT_PRESET_TEXT" val="请添加标题"/>
  <p:tag name="KSO_WM_UNIT_FILL_FORE_SCHEMECOLOR_INDEX" val="15"/>
  <p:tag name="KSO_WM_UNIT_FILL_TYPE" val="1"/>
  <p:tag name="KSO_WM_UNIT_TEXT_FILL_FORE_SCHEMECOLOR_INDEX" val="14"/>
  <p:tag name="KSO_WM_UNIT_TEXT_FILL_TYPE" val="1"/>
  <p:tag name="KSO_WM_UNIT_USESOURCEFORMAT_APPLY" val="0"/>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0169670"/>
  <p:tag name="KSO_WM_UNIT_TYPE" val="n_h_h_a"/>
  <p:tag name="KSO_WM_UNIT_INDEX" val="1_2_3_1"/>
  <p:tag name="KSO_WM_UNIT_LAYERLEVEL" val="1_1_1_1"/>
  <p:tag name="KSO_WM_UNIT_VALUE" val="25"/>
  <p:tag name="KSO_WM_UNIT_HIGHLIGHT" val="0"/>
  <p:tag name="KSO_WM_UNIT_COMPATIBLE" val="0"/>
  <p:tag name="KSO_WM_UNIT_CLEAR" val="0"/>
  <p:tag name="KSO_WM_DIAGRAM_GROUP_CODE" val="n1-1"/>
  <p:tag name="KSO_WM_UNIT_ID" val="diagram20169670_4*n_h_h_a*1_2_3_1"/>
  <p:tag name="KSO_WM_UNIT_PRESET_TEXT" val="请添加标题"/>
  <p:tag name="KSO_WM_UNIT_FILL_FORE_SCHEMECOLOR_INDEX" val="8"/>
  <p:tag name="KSO_WM_UNIT_FILL_TYPE" val="1"/>
  <p:tag name="KSO_WM_UNIT_TEXT_FILL_FORE_SCHEMECOLOR_INDEX" val="14"/>
  <p:tag name="KSO_WM_UNIT_TEXT_FILL_TYPE" val="1"/>
  <p:tag name="KSO_WM_UNIT_USESOURCEFORMAT_APPLY" val="0"/>
</p:tagLst>
</file>

<file path=ppt/tags/tag34.xml><?xml version="1.0" encoding="utf-8"?>
<p:tagLst xmlns:p="http://schemas.openxmlformats.org/presentationml/2006/main">
  <p:tag name="KSO_WM_TAG_VERSION" val="1.0"/>
  <p:tag name="KSO_WM_BEAUTIFY_FLAG" val="#wm#"/>
  <p:tag name="KSO_WM_TEMPLATE_CATEGORY" val="diagram"/>
  <p:tag name="KSO_WM_TEMPLATE_INDEX" val="20169670"/>
  <p:tag name="KSO_WM_UNIT_TYPE" val="n_h_h_a"/>
  <p:tag name="KSO_WM_UNIT_INDEX" val="1_2_5_1"/>
  <p:tag name="KSO_WM_UNIT_LAYERLEVEL" val="1_1_1_1"/>
  <p:tag name="KSO_WM_UNIT_VALUE" val="24"/>
  <p:tag name="KSO_WM_UNIT_HIGHLIGHT" val="0"/>
  <p:tag name="KSO_WM_UNIT_COMPATIBLE" val="0"/>
  <p:tag name="KSO_WM_UNIT_CLEAR" val="0"/>
  <p:tag name="KSO_WM_DIAGRAM_GROUP_CODE" val="n1-1"/>
  <p:tag name="KSO_WM_UNIT_ID" val="diagram20169670_4*n_h_h_a*1_2_5_1"/>
  <p:tag name="KSO_WM_UNIT_PRESET_TEXT" val="请添加&#13;标题"/>
  <p:tag name="KSO_WM_UNIT_FILL_FORE_SCHEMECOLOR_INDEX" val="8"/>
  <p:tag name="KSO_WM_UNIT_FILL_TYPE" val="1"/>
  <p:tag name="KSO_WM_UNIT_TEXT_FILL_FORE_SCHEMECOLOR_INDEX" val="14"/>
  <p:tag name="KSO_WM_UNIT_TEXT_FILL_TYPE" val="1"/>
  <p:tag name="KSO_WM_UNIT_USESOURCEFORMAT_APPLY" val="0"/>
</p:tagLst>
</file>

<file path=ppt/tags/tag35.xml><?xml version="1.0" encoding="utf-8"?>
<p:tagLst xmlns:p="http://schemas.openxmlformats.org/presentationml/2006/main">
  <p:tag name="KSO_WM_TAG_VERSION" val="1.0"/>
  <p:tag name="KSO_WM_BEAUTIFY_FLAG" val="#wm#"/>
  <p:tag name="KSO_WM_TEMPLATE_CATEGORY" val="diagram"/>
  <p:tag name="KSO_WM_TEMPLATE_INDEX" val="20174804"/>
  <p:tag name="KSO_WM_UNIT_TYPE" val="l_i"/>
  <p:tag name="KSO_WM_UNIT_INDEX" val="1_1"/>
  <p:tag name="KSO_WM_UNIT_ID" val="diagram20174804_2*l_i*1_1"/>
  <p:tag name="KSO_WM_UNIT_LAYERLEVEL" val="1_1"/>
  <p:tag name="KSO_WM_DIAGRAM_GROUP_CODE" val="l1-1"/>
  <p:tag name="KSO_WM_UNIT_USESOURCEFORMAT_APPLY" val="0"/>
</p:tagLst>
</file>

<file path=ppt/tags/tag36.xml><?xml version="1.0" encoding="utf-8"?>
<p:tagLst xmlns:p="http://schemas.openxmlformats.org/presentationml/2006/main">
  <p:tag name="KSO_WM_TAG_VERSION" val="1.0"/>
  <p:tag name="KSO_WM_BEAUTIFY_FLAG" val="#wm#"/>
  <p:tag name="KSO_WM_TEMPLATE_CATEGORY" val="diagram"/>
  <p:tag name="KSO_WM_TEMPLATE_INDEX" val="20174804"/>
  <p:tag name="KSO_WM_UNIT_TYPE" val="h_f"/>
  <p:tag name="KSO_WM_UNIT_INDEX" val="1_1"/>
  <p:tag name="KSO_WM_UNIT_ID" val="diagram20174804_2*h_f*1_1"/>
  <p:tag name="KSO_WM_UNIT_LAYERLEVEL" val="1_1"/>
  <p:tag name="KSO_WM_UNIT_VALUE" val="66"/>
  <p:tag name="KSO_WM_UNIT_HIGHLIGHT" val="0"/>
  <p:tag name="KSO_WM_UNIT_COMPATIBLE" val="0"/>
  <p:tag name="KSO_WM_UNIT_CLEAR" val="0"/>
  <p:tag name="KSO_WM_UNIT_PRESET_TEXT_INDEX" val="4"/>
  <p:tag name="KSO_WM_UNIT_PRESET_TEXT_LEN" val="114"/>
</p:tagLst>
</file>

<file path=ppt/tags/tag37.xml><?xml version="1.0" encoding="utf-8"?>
<p:tagLst xmlns:p="http://schemas.openxmlformats.org/presentationml/2006/main">
  <p:tag name="KSO_WM_TAG_VERSION" val="1.0"/>
  <p:tag name="KSO_WM_BEAUTIFY_FLAG" val="#wm#"/>
  <p:tag name="KSO_WM_UNIT_TYPE" val="i"/>
  <p:tag name="KSO_WM_UNIT_ID" val="custom20160928_82*i*4"/>
  <p:tag name="KSO_WM_TEMPLATE_CATEGORY" val="custom"/>
  <p:tag name="KSO_WM_TEMPLATE_INDEX" val="20160928"/>
  <p:tag name="KSO_WM_UNIT_INDEX" val="4"/>
</p:tagLst>
</file>

<file path=ppt/tags/tag38.xml><?xml version="1.0" encoding="utf-8"?>
<p:tagLst xmlns:p="http://schemas.openxmlformats.org/presentationml/2006/main">
  <p:tag name="KSO_WM_TAG_VERSION" val="1.0"/>
  <p:tag name="KSO_WM_BEAUTIFY_FLAG" val="#wm#"/>
  <p:tag name="KSO_WM_TEMPLATE_CATEGORY" val="diagram"/>
  <p:tag name="KSO_WM_TEMPLATE_INDEX" val="20174804"/>
  <p:tag name="KSO_WM_UNIT_TYPE" val="l_h_i"/>
  <p:tag name="KSO_WM_UNIT_INDEX" val="1_1_1"/>
  <p:tag name="KSO_WM_UNIT_ID" val="diagram20174804_2*l_h_i*1_1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39.xml><?xml version="1.0" encoding="utf-8"?>
<p:tagLst xmlns:p="http://schemas.openxmlformats.org/presentationml/2006/main">
  <p:tag name="KSO_WM_TAG_VERSION" val="1.0"/>
  <p:tag name="KSO_WM_BEAUTIFY_FLAG" val="#wm#"/>
  <p:tag name="KSO_WM_TEMPLATE_CATEGORY" val="diagram"/>
  <p:tag name="KSO_WM_TEMPLATE_INDEX" val="20174804"/>
  <p:tag name="KSO_WM_UNIT_TYPE" val="l_h_i"/>
  <p:tag name="KSO_WM_UNIT_INDEX" val="1_1_2"/>
  <p:tag name="KSO_WM_UNIT_ID" val="diagram20174804_2*l_h_i*1_1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4.xml><?xml version="1.0" encoding="utf-8"?>
<p:tagLst xmlns:p="http://schemas.openxmlformats.org/presentationml/2006/main">
  <p:tag name="KSO_WM_TAG_VERSION" val="1.0"/>
  <p:tag name="KSO_WM_BEAUTIFY_FLAG" val="#wm#"/>
  <p:tag name="KSO_WM_TEMPLATE_CATEGORY" val="diagram"/>
  <p:tag name="KSO_WM_TEMPLATE_INDEX" val="20169073"/>
  <p:tag name="KSO_WM_UNIT_VALUE" val="24"/>
  <p:tag name="KSO_WM_UNIT_HIGHLIGHT" val="0"/>
  <p:tag name="KSO_WM_UNIT_COMPATIBLE" val="0"/>
  <p:tag name="KSO_WM_UNIT_CLEAR" val="0"/>
  <p:tag name="KSO_WM_UNIT_TYPE" val="l_h_h_i"/>
  <p:tag name="KSO_WM_UNIT_INDEX" val="1_1_1_1"/>
  <p:tag name="KSO_WM_UNIT_ID" val="diagram20169073_5*l_h_h_i*1_1_1_1"/>
  <p:tag name="KSO_WM_UNIT_LAYERLEVEL" val="1_1_1_1"/>
  <p:tag name="KSO_WM_DIAGRAM_GROUP_CODE" val="l1-1"/>
  <p:tag name="KSO_WM_UNIT_FILL_FORE_SCHEMECOLOR_INDEX" val="7"/>
  <p:tag name="KSO_WM_UNIT_FILL_TYPE" val="1"/>
  <p:tag name="KSO_WM_UNIT_TEXT_FILL_FORE_SCHEMECOLOR_INDEX" val="16"/>
  <p:tag name="KSO_WM_UNIT_TEXT_FILL_TYPE" val="1"/>
  <p:tag name="KSO_WM_UNIT_USESOURCEFORMAT_APPLY" val="0"/>
</p:tagLst>
</file>

<file path=ppt/tags/tag40.xml><?xml version="1.0" encoding="utf-8"?>
<p:tagLst xmlns:p="http://schemas.openxmlformats.org/presentationml/2006/main">
  <p:tag name="KSO_WM_TAG_VERSION" val="1.0"/>
  <p:tag name="KSO_WM_BEAUTIFY_FLAG" val="#wm#"/>
  <p:tag name="KSO_WM_UNIT_TYPE" val="i"/>
  <p:tag name="KSO_WM_UNIT_ID" val="diagram20174804_2*i*11"/>
  <p:tag name="KSO_WM_TEMPLATE_CATEGORY" val="diagram"/>
  <p:tag name="KSO_WM_TEMPLATE_INDEX" val="20174804"/>
  <p:tag name="KSO_WM_UNIT_INDEX" val="11"/>
</p:tagLst>
</file>

<file path=ppt/tags/tag41.xml><?xml version="1.0" encoding="utf-8"?>
<p:tagLst xmlns:p="http://schemas.openxmlformats.org/presentationml/2006/main">
  <p:tag name="KSO_WM_TAG_VERSION" val="1.0"/>
  <p:tag name="KSO_WM_BEAUTIFY_FLAG" val="#wm#"/>
  <p:tag name="KSO_WM_UNIT_TYPE" val="i"/>
  <p:tag name="KSO_WM_UNIT_ID" val="custom20160928_82*i*10"/>
  <p:tag name="KSO_WM_TEMPLATE_CATEGORY" val="custom"/>
  <p:tag name="KSO_WM_TEMPLATE_INDEX" val="20160928"/>
  <p:tag name="KSO_WM_UNIT_INDEX" val="10"/>
</p:tagLst>
</file>

<file path=ppt/tags/tag42.xml><?xml version="1.0" encoding="utf-8"?>
<p:tagLst xmlns:p="http://schemas.openxmlformats.org/presentationml/2006/main">
  <p:tag name="KSO_WM_TAG_VERSION" val="1.0"/>
  <p:tag name="KSO_WM_BEAUTIFY_FLAG" val="#wm#"/>
  <p:tag name="KSO_WM_TEMPLATE_CATEGORY" val="diagram"/>
  <p:tag name="KSO_WM_TEMPLATE_INDEX" val="20174804"/>
  <p:tag name="KSO_WM_UNIT_TYPE" val="l_h_i"/>
  <p:tag name="KSO_WM_UNIT_INDEX" val="1_2_1"/>
  <p:tag name="KSO_WM_UNIT_ID" val="diagram20174804_2*l_h_i*1_2_1"/>
  <p:tag name="KSO_WM_UNIT_LAYERLEVEL" val="1_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43.xml><?xml version="1.0" encoding="utf-8"?>
<p:tagLst xmlns:p="http://schemas.openxmlformats.org/presentationml/2006/main">
  <p:tag name="KSO_WM_TAG_VERSION" val="1.0"/>
  <p:tag name="KSO_WM_BEAUTIFY_FLAG" val="#wm#"/>
  <p:tag name="KSO_WM_TEMPLATE_CATEGORY" val="diagram"/>
  <p:tag name="KSO_WM_TEMPLATE_INDEX" val="20174804"/>
  <p:tag name="KSO_WM_UNIT_TYPE" val="l_h_i"/>
  <p:tag name="KSO_WM_UNIT_INDEX" val="1_2_2"/>
  <p:tag name="KSO_WM_UNIT_ID" val="diagram20174804_2*l_h_i*1_2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44.xml><?xml version="1.0" encoding="utf-8"?>
<p:tagLst xmlns:p="http://schemas.openxmlformats.org/presentationml/2006/main">
  <p:tag name="KSO_WM_TAG_VERSION" val="1.0"/>
  <p:tag name="KSO_WM_BEAUTIFY_FLAG" val="#wm#"/>
  <p:tag name="KSO_WM_TEMPLATE_CATEGORY" val="diagram"/>
  <p:tag name="KSO_WM_TEMPLATE_INDEX" val="20174804"/>
  <p:tag name="KSO_WM_UNIT_TYPE" val="l_h_f"/>
  <p:tag name="KSO_WM_UNIT_INDEX" val="1_2_1"/>
  <p:tag name="KSO_WM_UNIT_ID" val="diagram20174804_2*l_h_f*1_2_1"/>
  <p:tag name="KSO_WM_UNIT_LAYERLEVEL" val="1_1_1"/>
  <p:tag name="KSO_WM_UNIT_VALUE" val="36"/>
  <p:tag name="KSO_WM_UNIT_HIGHLIGHT" val="0"/>
  <p:tag name="KSO_WM_UNIT_COMPATIBLE" val="0"/>
  <p:tag name="KSO_WM_UNIT_CLEAR" val="0"/>
  <p:tag name="KSO_WM_UNIT_PRESET_TEXT_INDEX" val="4"/>
  <p:tag name="KSO_WM_UNIT_PRESET_TEXT_LEN" val="57"/>
  <p:tag name="KSO_WM_DIAGRAM_GROUP_CODE" val="l1-1"/>
  <p:tag name="KSO_WM_UNIT_TEXT_FILL_FORE_SCHEMECOLOR_INDEX" val="13"/>
  <p:tag name="KSO_WM_UNIT_TEXT_FILL_TYPE" val="1"/>
  <p:tag name="KSO_WM_UNIT_USESOURCEFORMAT_APPLY" val="0"/>
</p:tagLst>
</file>

<file path=ppt/tags/tag45.xml><?xml version="1.0" encoding="utf-8"?>
<p:tagLst xmlns:p="http://schemas.openxmlformats.org/presentationml/2006/main">
  <p:tag name="KSO_WM_TAG_VERSION" val="1.0"/>
  <p:tag name="KSO_WM_BEAUTIFY_FLAG" val="#wm#"/>
  <p:tag name="KSO_WM_TEMPLATE_CATEGORY" val="diagram"/>
  <p:tag name="KSO_WM_TEMPLATE_INDEX" val="20174804"/>
  <p:tag name="KSO_WM_UNIT_TYPE" val="l_i"/>
  <p:tag name="KSO_WM_UNIT_INDEX" val="1_6"/>
  <p:tag name="KSO_WM_UNIT_ID" val="diagram20174804_2*l_i*1_6"/>
  <p:tag name="KSO_WM_UNIT_LAYERLEVEL" val="1_1"/>
  <p:tag name="KSO_WM_DIAGRAM_GROUP_CODE" val="l1-1"/>
  <p:tag name="KSO_WM_UNIT_USESOURCEFORMAT_APPLY" val="0"/>
</p:tagLst>
</file>

<file path=ppt/tags/tag46.xml><?xml version="1.0" encoding="utf-8"?>
<p:tagLst xmlns:p="http://schemas.openxmlformats.org/presentationml/2006/main">
  <p:tag name="KSO_WM_TAG_VERSION" val="1.0"/>
  <p:tag name="KSO_WM_BEAUTIFY_FLAG" val="#wm#"/>
  <p:tag name="KSO_WM_TEMPLATE_CATEGORY" val="diagram"/>
  <p:tag name="KSO_WM_TEMPLATE_INDEX" val="20174804"/>
  <p:tag name="KSO_WM_UNIT_TYPE" val="l_h_f"/>
  <p:tag name="KSO_WM_UNIT_INDEX" val="1_2_1"/>
  <p:tag name="KSO_WM_UNIT_ID" val="diagram20174804_2*l_h_f*1_2_1"/>
  <p:tag name="KSO_WM_UNIT_LAYERLEVEL" val="1_1_1"/>
  <p:tag name="KSO_WM_UNIT_VALUE" val="36"/>
  <p:tag name="KSO_WM_UNIT_HIGHLIGHT" val="0"/>
  <p:tag name="KSO_WM_UNIT_COMPATIBLE" val="0"/>
  <p:tag name="KSO_WM_UNIT_CLEAR" val="0"/>
  <p:tag name="KSO_WM_UNIT_PRESET_TEXT_INDEX" val="4"/>
  <p:tag name="KSO_WM_UNIT_PRESET_TEXT_LEN" val="57"/>
  <p:tag name="KSO_WM_DIAGRAM_GROUP_CODE" val="l1-1"/>
  <p:tag name="KSO_WM_UNIT_TEXT_FILL_FORE_SCHEMECOLOR_INDEX" val="13"/>
  <p:tag name="KSO_WM_UNIT_TEXT_FILL_TYPE" val="1"/>
  <p:tag name="KSO_WM_UNIT_USESOURCEFORMAT_APPLY" val="0"/>
</p:tagLst>
</file>

<file path=ppt/tags/tag47.xml><?xml version="1.0" encoding="utf-8"?>
<p:tagLst xmlns:p="http://schemas.openxmlformats.org/presentationml/2006/main">
  <p:tag name="MH" val="20151117144805"/>
  <p:tag name="MH_LIBRARY" val="GRAPHIC"/>
  <p:tag name="MH_TYPE" val="Other"/>
  <p:tag name="MH_ORDER" val="7"/>
  <p:tag name="KSO_WM_TAG_VERSION" val="1.0"/>
  <p:tag name="KSO_WM_BEAUTIFY_FLAG" val="#wm#"/>
  <p:tag name="KSO_WM_TEMPLATE_CATEGORY" val="diagram"/>
  <p:tag name="KSO_WM_TEMPLATE_INDEX" val="20160840"/>
  <p:tag name="KSO_WM_UNIT_TYPE" val="q_i"/>
  <p:tag name="KSO_WM_UNIT_INDEX" val="1_1"/>
  <p:tag name="KSO_WM_UNIT_ID" val="diagram20160840_1*q_i*1_1"/>
  <p:tag name="KSO_WM_UNIT_LAYERLEVEL" val="1_1"/>
  <p:tag name="KSO_WM_DIAGRAM_GROUP_CODE" val="q1-1"/>
  <p:tag name="KSO_WM_UNIT_FILL_FORE_SCHEMECOLOR_INDEX" val="9"/>
  <p:tag name="KSO_WM_UNIT_FILL_TYPE" val="1"/>
  <p:tag name="KSO_WM_UNIT_TEXT_FILL_FORE_SCHEMECOLOR_INDEX" val="9"/>
  <p:tag name="KSO_WM_UNIT_TEXT_FILL_TYPE" val="1"/>
  <p:tag name="KSO_WM_UNIT_USESOURCEFORMAT_APPLY" val="0"/>
</p:tagLst>
</file>

<file path=ppt/tags/tag48.xml><?xml version="1.0" encoding="utf-8"?>
<p:tagLst xmlns:p="http://schemas.openxmlformats.org/presentationml/2006/main">
  <p:tag name="KSO_WM_TAG_VERSION" val="1.0"/>
  <p:tag name="KSO_WM_BEAUTIFY_FLAG" val="#wm#"/>
  <p:tag name="KSO_WM_TEMPLATE_CATEGORY" val="diagram"/>
  <p:tag name="KSO_WM_TEMPLATE_INDEX" val="20160840"/>
  <p:tag name="KSO_WM_UNIT_TYPE" val="q_h_a"/>
  <p:tag name="KSO_WM_UNIT_INDEX" val="1_1_1"/>
  <p:tag name="KSO_WM_UNIT_ID" val="diagram20160840_1*q_h_a*1_1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q1-1"/>
  <p:tag name="KSO_WM_UNIT_TEXT_FILL_FORE_SCHEMECOLOR_INDEX" val="9"/>
  <p:tag name="KSO_WM_UNIT_TEXT_FILL_TYPE" val="1"/>
  <p:tag name="KSO_WM_UNIT_USESOURCEFORMAT_APPLY" val="0"/>
</p:tagLst>
</file>

<file path=ppt/tags/tag49.xml><?xml version="1.0" encoding="utf-8"?>
<p:tagLst xmlns:p="http://schemas.openxmlformats.org/presentationml/2006/main">
  <p:tag name="KSO_WM_TAG_VERSION" val="1.0"/>
  <p:tag name="KSO_WM_BEAUTIFY_FLAG" val="#wm#"/>
  <p:tag name="KSO_WM_TEMPLATE_CATEGORY" val="diagram"/>
  <p:tag name="KSO_WM_TEMPLATE_INDEX" val="20160840"/>
  <p:tag name="KSO_WM_UNIT_TYPE" val="q_i"/>
  <p:tag name="KSO_WM_UNIT_INDEX" val="1_2"/>
  <p:tag name="KSO_WM_UNIT_ID" val="diagram20160840_1*q_i*1_2"/>
  <p:tag name="KSO_WM_UNIT_LAYERLEVEL" val="1_1"/>
  <p:tag name="KSO_WM_DIAGRAM_GROUP_CODE" val="q1-1"/>
  <p:tag name="KSO_WM_UNIT_TEXT_FILL_FORE_SCHEMECOLOR_INDEX" val="9"/>
  <p:tag name="KSO_WM_UNIT_TEXT_FILL_TYPE" val="1"/>
  <p:tag name="KSO_WM_UNIT_USESOURCEFORMAT_APPLY" val="0"/>
</p:tagLst>
</file>

<file path=ppt/tags/tag5.xml><?xml version="1.0" encoding="utf-8"?>
<p:tagLst xmlns:p="http://schemas.openxmlformats.org/presentationml/2006/main">
  <p:tag name="KSO_WM_TAG_VERSION" val="1.0"/>
  <p:tag name="KSO_WM_BEAUTIFY_FLAG" val="#wm#"/>
  <p:tag name="KSO_WM_TEMPLATE_CATEGORY" val="diagram"/>
  <p:tag name="KSO_WM_TEMPLATE_INDEX" val="20169073"/>
  <p:tag name="KSO_WM_UNIT_VALUE" val="28"/>
  <p:tag name="KSO_WM_UNIT_HIGHLIGHT" val="0"/>
  <p:tag name="KSO_WM_UNIT_COMPATIBLE" val="0"/>
  <p:tag name="KSO_WM_UNIT_CLEAR" val="0"/>
  <p:tag name="KSO_WM_UNIT_TYPE" val="l_h_h_i"/>
  <p:tag name="KSO_WM_UNIT_INDEX" val="1_3_1_1"/>
  <p:tag name="KSO_WM_UNIT_ID" val="diagram20169073_5*l_h_h_i*1_3_1_1"/>
  <p:tag name="KSO_WM_UNIT_LAYERLEVEL" val="1_1_1_1"/>
  <p:tag name="KSO_WM_DIAGRAM_GROUP_CODE" val="l1-1"/>
  <p:tag name="KSO_WM_UNIT_FILL_FORE_SCHEMECOLOR_INDEX" val="8"/>
  <p:tag name="KSO_WM_UNIT_FILL_TYPE" val="1"/>
  <p:tag name="KSO_WM_UNIT_TEXT_FILL_FORE_SCHEMECOLOR_INDEX" val="16"/>
  <p:tag name="KSO_WM_UNIT_TEXT_FILL_TYPE" val="1"/>
  <p:tag name="KSO_WM_UNIT_USESOURCEFORMAT_APPLY" val="0"/>
</p:tagLst>
</file>

<file path=ppt/tags/tag50.xml><?xml version="1.0" encoding="utf-8"?>
<p:tagLst xmlns:p="http://schemas.openxmlformats.org/presentationml/2006/main">
  <p:tag name="MH" val="20151117144805"/>
  <p:tag name="MH_LIBRARY" val="GRAPHIC"/>
  <p:tag name="MH_TYPE" val="Other"/>
  <p:tag name="MH_ORDER" val="7"/>
  <p:tag name="KSO_WM_TAG_VERSION" val="1.0"/>
  <p:tag name="KSO_WM_BEAUTIFY_FLAG" val="#wm#"/>
  <p:tag name="KSO_WM_TEMPLATE_CATEGORY" val="diagram"/>
  <p:tag name="KSO_WM_TEMPLATE_INDEX" val="20160840"/>
  <p:tag name="KSO_WM_UNIT_TYPE" val="q_i"/>
  <p:tag name="KSO_WM_UNIT_INDEX" val="1_3"/>
  <p:tag name="KSO_WM_UNIT_ID" val="diagram20160840_1*q_i*1_3"/>
  <p:tag name="KSO_WM_UNIT_LAYERLEVEL" val="1_1"/>
  <p:tag name="KSO_WM_DIAGRAM_GROUP_CODE" val="q1-1"/>
  <p:tag name="KSO_WM_UNIT_FILL_FORE_SCHEMECOLOR_INDEX" val="5"/>
  <p:tag name="KSO_WM_UNIT_FILL_TYPE" val="1"/>
  <p:tag name="KSO_WM_UNIT_TEXT_FILL_FORE_SCHEMECOLOR_INDEX" val="2"/>
  <p:tag name="KSO_WM_UNIT_TEXT_FILL_TYPE" val="1"/>
  <p:tag name="KSO_WM_UNIT_USESOURCEFORMAT_APPLY" val="0"/>
</p:tagLst>
</file>

<file path=ppt/tags/tag51.xml><?xml version="1.0" encoding="utf-8"?>
<p:tagLst xmlns:p="http://schemas.openxmlformats.org/presentationml/2006/main">
  <p:tag name="KSO_WM_TAG_VERSION" val="1.0"/>
  <p:tag name="KSO_WM_BEAUTIFY_FLAG" val="#wm#"/>
  <p:tag name="KSO_WM_TEMPLATE_CATEGORY" val="diagram"/>
  <p:tag name="KSO_WM_TEMPLATE_INDEX" val="20160840"/>
  <p:tag name="KSO_WM_UNIT_TYPE" val="q_h_a"/>
  <p:tag name="KSO_WM_UNIT_INDEX" val="1_2_1"/>
  <p:tag name="KSO_WM_UNIT_ID" val="diagram20160840_1*q_h_a*1_2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q1-1"/>
  <p:tag name="KSO_WM_UNIT_USESOURCEFORMAT_APPLY" val="0"/>
</p:tagLst>
</file>

<file path=ppt/tags/tag52.xml><?xml version="1.0" encoding="utf-8"?>
<p:tagLst xmlns:p="http://schemas.openxmlformats.org/presentationml/2006/main">
  <p:tag name="KSO_WM_TAG_VERSION" val="1.0"/>
  <p:tag name="KSO_WM_BEAUTIFY_FLAG" val="#wm#"/>
  <p:tag name="KSO_WM_TEMPLATE_CATEGORY" val="diagram"/>
  <p:tag name="KSO_WM_TEMPLATE_INDEX" val="20160840"/>
  <p:tag name="KSO_WM_UNIT_TYPE" val="q_i"/>
  <p:tag name="KSO_WM_UNIT_INDEX" val="1_4"/>
  <p:tag name="KSO_WM_UNIT_ID" val="diagram20160840_1*q_i*1_4"/>
  <p:tag name="KSO_WM_UNIT_LAYERLEVEL" val="1_1"/>
  <p:tag name="KSO_WM_DIAGRAM_GROUP_CODE" val="q1-1"/>
  <p:tag name="KSO_WM_UNIT_TEXT_FILL_FORE_SCHEMECOLOR_INDEX" val="5"/>
  <p:tag name="KSO_WM_UNIT_TEXT_FILL_TYPE" val="1"/>
  <p:tag name="KSO_WM_UNIT_USESOURCEFORMAT_APPLY" val="0"/>
</p:tagLst>
</file>

<file path=ppt/tags/tag53.xml><?xml version="1.0" encoding="utf-8"?>
<p:tagLst xmlns:p="http://schemas.openxmlformats.org/presentationml/2006/main">
  <p:tag name="KSO_WM_TAG_VERSION" val="1.0"/>
  <p:tag name="KSO_WM_BEAUTIFY_FLAG" val="#wm#"/>
  <p:tag name="KSO_WM_TEMPLATE_CATEGORY" val="diagram"/>
  <p:tag name="KSO_WM_TEMPLATE_INDEX" val="20160840"/>
  <p:tag name="KSO_WM_UNIT_TYPE" val="q_h_f"/>
  <p:tag name="KSO_WM_UNIT_INDEX" val="1_1_1"/>
  <p:tag name="KSO_WM_UNIT_ID" val="diagram20160840_1*q_h_f*1_1_1"/>
  <p:tag name="KSO_WM_UNIT_LAYERLEVEL" val="1_1_1"/>
  <p:tag name="KSO_WM_UNIT_VALUE" val="33"/>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 name="KSO_WM_UNIT_USESOURCEFORMAT_APPLY" val="0"/>
</p:tagLst>
</file>

<file path=ppt/tags/tag54.xml><?xml version="1.0" encoding="utf-8"?>
<p:tagLst xmlns:p="http://schemas.openxmlformats.org/presentationml/2006/main">
  <p:tag name="KSO_WM_TAG_VERSION" val="1.0"/>
  <p:tag name="KSO_WM_BEAUTIFY_FLAG" val="#wm#"/>
  <p:tag name="KSO_WM_TEMPLATE_CATEGORY" val="diagram"/>
  <p:tag name="KSO_WM_TEMPLATE_INDEX" val="20160840"/>
  <p:tag name="KSO_WM_UNIT_TYPE" val="q_h_f"/>
  <p:tag name="KSO_WM_UNIT_INDEX" val="1_2_1"/>
  <p:tag name="KSO_WM_UNIT_ID" val="diagram20160840_1*q_h_f*1_2_1"/>
  <p:tag name="KSO_WM_UNIT_LAYERLEVEL" val="1_1_1"/>
  <p:tag name="KSO_WM_UNIT_VALUE" val="33"/>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69073"/>
  <p:tag name="KSO_WM_UNIT_VALUE" val="24"/>
  <p:tag name="KSO_WM_UNIT_HIGHLIGHT" val="0"/>
  <p:tag name="KSO_WM_UNIT_COMPATIBLE" val="0"/>
  <p:tag name="KSO_WM_UNIT_CLEAR" val="0"/>
  <p:tag name="KSO_WM_UNIT_TYPE" val="l_h_h_i"/>
  <p:tag name="KSO_WM_UNIT_INDEX" val="1_5_1_1"/>
  <p:tag name="KSO_WM_UNIT_ID" val="diagram20169073_5*l_h_h_i*1_5_1_1"/>
  <p:tag name="KSO_WM_UNIT_LAYERLEVEL" val="1_1_1_1"/>
  <p:tag name="KSO_WM_DIAGRAM_GROUP_CODE" val="l1-1"/>
  <p:tag name="KSO_WM_UNIT_FILL_FORE_SCHEMECOLOR_INDEX" val="9"/>
  <p:tag name="KSO_WM_UNIT_FILL_TYPE" val="1"/>
  <p:tag name="KSO_WM_UNIT_TEXT_FILL_FORE_SCHEMECOLOR_INDEX" val="16"/>
  <p:tag name="KSO_WM_UNIT_TEXT_FILL_TYPE" val="1"/>
  <p:tag name="KSO_WM_UNIT_USESOURCEFORMAT_APPLY" val="0"/>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i"/>
  <p:tag name="KSO_WM_UNIT_INDEX" val="1_1_1"/>
  <p:tag name="KSO_WM_UNIT_ID" val="diagram160831_2*q_h_i*1_1_1"/>
  <p:tag name="KSO_WM_UNIT_LAYERLEVEL" val="1_1_1"/>
  <p:tag name="KSO_WM_DIAGRAM_GROUP_CODE" val="q1-1"/>
  <p:tag name="KSO_WM_UNIT_FILL_FORE_SCHEMECOLOR_INDEX" val="5"/>
  <p:tag name="KSO_WM_UNIT_FILL_TYPE" val="1"/>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i"/>
  <p:tag name="KSO_WM_UNIT_INDEX" val="1_2_1"/>
  <p:tag name="KSO_WM_UNIT_ID" val="diagram160831_2*q_h_i*1_2_1"/>
  <p:tag name="KSO_WM_UNIT_LAYERLEVEL" val="1_1_1"/>
  <p:tag name="KSO_WM_DIAGRAM_GROUP_CODE" val="q1-1"/>
  <p:tag name="KSO_WM_UNIT_FILL_FORE_SCHEMECOLOR_INDEX" val="7"/>
  <p:tag name="KSO_WM_UNIT_FILL_TYPE" val="1"/>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831"/>
  <p:tag name="KSO_WM_UNIT_TYPE" val="q_h_i"/>
  <p:tag name="KSO_WM_UNIT_INDEX" val="1_2_3"/>
  <p:tag name="KSO_WM_UNIT_ID" val="diagram160831_2*q_h_i*1_2_3"/>
  <p:tag name="KSO_WM_UNIT_LAYERLEVEL" val="1_1_1"/>
  <p:tag name="KSO_WM_DIAGRAM_GROUP_CODE" val="q1-1"/>
  <p:tag name="KSO_WM_UNIT_FILL_FORE_SCHEMECOLOR_INDEX" val="14"/>
  <p:tag name="KSO_WM_UNIT_FILL_TYPE" val="1"/>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20F2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5967</Words>
  <Application>WPS 演示</Application>
  <PresentationFormat>宽屏</PresentationFormat>
  <Paragraphs>453</Paragraphs>
  <Slides>26</Slides>
  <Notes>12</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Arial</vt:lpstr>
      <vt:lpstr>宋体</vt:lpstr>
      <vt:lpstr>Wingdings</vt:lpstr>
      <vt:lpstr>Calibri</vt:lpstr>
      <vt:lpstr>Calibri Light</vt:lpstr>
      <vt:lpstr>微软雅黑</vt:lpstr>
      <vt:lpstr>造字工房力黑（非商用）常规体</vt:lpstr>
      <vt:lpstr>方正兰亭黑_GBK</vt:lpstr>
      <vt:lpstr>方正兰亭黑_GBK</vt:lpstr>
      <vt:lpstr>黑体</vt:lpstr>
      <vt:lpstr>楷体</vt:lpstr>
      <vt:lpstr>新宋体</vt:lpstr>
      <vt:lpstr>方正兰亭黑_GBK</vt:lpstr>
      <vt:lpstr>华文楷体</vt:lpstr>
      <vt:lpstr>Wingdings</vt:lpstr>
      <vt:lpstr>隶书</vt:lpstr>
      <vt:lpstr>Arial Unicode MS</vt:lpstr>
      <vt:lpstr>仿宋_GB2312</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c16004124</cp:lastModifiedBy>
  <cp:revision>799</cp:revision>
  <dcterms:created xsi:type="dcterms:W3CDTF">2014-10-30T16:24:00Z</dcterms:created>
  <dcterms:modified xsi:type="dcterms:W3CDTF">2018-02-28T05:43:46Z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